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73" r:id="rId3"/>
    <p:sldId id="348" r:id="rId4"/>
    <p:sldId id="377" r:id="rId5"/>
    <p:sldId id="372" r:id="rId6"/>
    <p:sldId id="376" r:id="rId7"/>
    <p:sldId id="362" r:id="rId8"/>
    <p:sldId id="343" r:id="rId9"/>
    <p:sldId id="366" r:id="rId10"/>
    <p:sldId id="380" r:id="rId11"/>
    <p:sldId id="378" r:id="rId12"/>
    <p:sldId id="379" r:id="rId13"/>
    <p:sldId id="370" r:id="rId14"/>
    <p:sldId id="374" r:id="rId15"/>
    <p:sldId id="3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E40"/>
    <a:srgbClr val="FF7C80"/>
    <a:srgbClr val="FFFF00"/>
    <a:srgbClr val="295FFF"/>
    <a:srgbClr val="00B050"/>
    <a:srgbClr val="709E32"/>
    <a:srgbClr val="C55A11"/>
    <a:srgbClr val="2F3242"/>
    <a:srgbClr val="1694E9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61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8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283981" y="798653"/>
            <a:ext cx="3047320" cy="269269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https://www.graffiks.ru/wp-content/uploads/2011/08/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68" y="2045307"/>
            <a:ext cx="1599174" cy="1297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4290" y="3629927"/>
            <a:ext cx="9742310" cy="234957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Слова </a:t>
            </a:r>
            <a:r>
              <a:rPr lang="uk-UA" sz="4400" b="1" dirty="0">
                <a:solidFill>
                  <a:srgbClr val="0070C0"/>
                </a:solidFill>
              </a:rPr>
              <a:t>зі звуками </a:t>
            </a:r>
            <a:r>
              <a:rPr lang="en-US" sz="4400" b="1" dirty="0">
                <a:solidFill>
                  <a:srgbClr val="0070C0"/>
                </a:solidFill>
              </a:rPr>
              <a:t>[</a:t>
            </a:r>
            <a:r>
              <a:rPr lang="uk-UA" sz="4400" b="1" dirty="0" err="1">
                <a:solidFill>
                  <a:srgbClr val="0070C0"/>
                </a:solidFill>
              </a:rPr>
              <a:t>дж</a:t>
            </a:r>
            <a:r>
              <a:rPr lang="en-US" sz="4400" b="1" dirty="0">
                <a:solidFill>
                  <a:srgbClr val="0070C0"/>
                </a:solidFill>
              </a:rPr>
              <a:t>]</a:t>
            </a:r>
            <a:r>
              <a:rPr lang="uk-UA" sz="4400" b="1" dirty="0">
                <a:solidFill>
                  <a:srgbClr val="0070C0"/>
                </a:solidFill>
              </a:rPr>
              <a:t>, </a:t>
            </a:r>
            <a:r>
              <a:rPr lang="en-US" sz="4400" b="1" dirty="0">
                <a:solidFill>
                  <a:srgbClr val="0070C0"/>
                </a:solidFill>
              </a:rPr>
              <a:t>[</a:t>
            </a:r>
            <a:r>
              <a:rPr lang="uk-UA" sz="4400" b="1" dirty="0" err="1">
                <a:solidFill>
                  <a:srgbClr val="0070C0"/>
                </a:solidFill>
              </a:rPr>
              <a:t>дз</a:t>
            </a:r>
            <a:r>
              <a:rPr lang="en-US" sz="4400" b="1" dirty="0">
                <a:solidFill>
                  <a:srgbClr val="0070C0"/>
                </a:solidFill>
              </a:rPr>
              <a:t>]</a:t>
            </a:r>
            <a:r>
              <a:rPr lang="uk-UA" sz="4400" b="1" dirty="0">
                <a:solidFill>
                  <a:srgbClr val="0070C0"/>
                </a:solidFill>
              </a:rPr>
              <a:t>, </a:t>
            </a:r>
            <a:r>
              <a:rPr lang="en-US" sz="4400" b="1" dirty="0">
                <a:solidFill>
                  <a:srgbClr val="0070C0"/>
                </a:solidFill>
              </a:rPr>
              <a:t>[</a:t>
            </a:r>
            <a:r>
              <a:rPr lang="uk-UA" sz="4400" b="1" dirty="0" err="1" smtClean="0">
                <a:solidFill>
                  <a:srgbClr val="0070C0"/>
                </a:solidFill>
              </a:rPr>
              <a:t>дз</a:t>
            </a:r>
            <a:r>
              <a:rPr lang="uk-UA" sz="4400" b="1" dirty="0" smtClean="0">
                <a:solidFill>
                  <a:srgbClr val="0070C0"/>
                </a:solidFill>
              </a:rPr>
              <a:t>'</a:t>
            </a:r>
            <a:r>
              <a:rPr lang="en-US" sz="4400" b="1" dirty="0" smtClean="0">
                <a:solidFill>
                  <a:srgbClr val="0070C0"/>
                </a:solidFill>
              </a:rPr>
              <a:t>]</a:t>
            </a:r>
            <a:r>
              <a:rPr lang="uk-UA" sz="4400" b="1" dirty="0" smtClean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Звуко-буквений </a:t>
            </a:r>
            <a:r>
              <a:rPr lang="uk-UA" sz="4400" b="1" dirty="0">
                <a:solidFill>
                  <a:srgbClr val="0070C0"/>
                </a:solidFill>
              </a:rPr>
              <a:t>аналіз слів. </a:t>
            </a:r>
            <a:endParaRPr lang="uk-UA" sz="4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4400" b="1" dirty="0" smtClean="0">
                <a:solidFill>
                  <a:srgbClr val="0070C0"/>
                </a:solidFill>
              </a:rPr>
              <a:t>Складання </a:t>
            </a:r>
            <a:r>
              <a:rPr lang="uk-UA" sz="4400" b="1" dirty="0">
                <a:solidFill>
                  <a:srgbClr val="0070C0"/>
                </a:solidFill>
              </a:rPr>
              <a:t>і записування речень.</a:t>
            </a:r>
            <a:endParaRPr lang="ru-RU" sz="4400" b="1" dirty="0">
              <a:solidFill>
                <a:srgbClr val="0070C0"/>
              </a:solidFill>
            </a:endParaRPr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26" y="1559115"/>
            <a:ext cx="1318125" cy="151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www.graffiks.ru/wp-content/uploads/2011/08/zh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568" y="680082"/>
            <a:ext cx="1824614" cy="148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60771" y="1014713"/>
            <a:ext cx="3635829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клас. Розділ 1</a:t>
            </a:r>
            <a:r>
              <a:rPr lang="uk-UA" sz="2400" b="1" dirty="0">
                <a:solidFill>
                  <a:srgbClr val="0070C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Звуки. Букви. Склади. Наголос.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9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4297" y="494529"/>
            <a:ext cx="9943403" cy="8112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Рухлива </a:t>
            </a:r>
            <a:r>
              <a:rPr lang="uk-UA" sz="4000" b="1" dirty="0" smtClean="0">
                <a:solidFill>
                  <a:schemeClr val="bg1"/>
                </a:solidFill>
              </a:rPr>
              <a:t>вправа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4" descr="ÐÐ°ÑÑÐ¸Ð½ÐºÐ¸ Ð¿Ð¾ Ð·Ð°Ð¿ÑÐ¾ÑÑ ÑÐ°Ð·Ð¼Ð¸Ð½ÐºÐ° Ð´ÐµÑÐ¸ ÐºÐ»Ð¸Ð¿Ð°ÑÑ">
            <a:extLst>
              <a:ext uri="{FF2B5EF4-FFF2-40B4-BE49-F238E27FC236}">
                <a16:creationId xmlns:a16="http://schemas.microsoft.com/office/drawing/2014/main" xmlns="" id="{BABD8864-9173-452D-96CB-2519F9DC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98" y="1305768"/>
            <a:ext cx="9943403" cy="5286676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66741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8148" y="1269327"/>
            <a:ext cx="1885784" cy="1440593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200" dirty="0" smtClean="0"/>
              <a:t>Джерело</a:t>
            </a:r>
            <a:br>
              <a:rPr lang="uk-UA" sz="3200" dirty="0" smtClean="0"/>
            </a:br>
            <a:r>
              <a:rPr lang="uk-UA" sz="3200" dirty="0" smtClean="0"/>
              <a:t>дзвінок</a:t>
            </a:r>
            <a:br>
              <a:rPr lang="uk-UA" sz="3200" dirty="0" smtClean="0"/>
            </a:br>
            <a:r>
              <a:rPr lang="uk-UA" sz="3200" dirty="0" smtClean="0"/>
              <a:t>джмелик</a:t>
            </a:r>
            <a:endParaRPr lang="ru-RU" sz="32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900254" y="1293920"/>
            <a:ext cx="2373488" cy="14955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i="0" u="none" strike="noStrike" kern="1200" normalizeH="0" baseline="0" noProof="0" dirty="0" smtClean="0">
                <a:uLnTx/>
                <a:uFillTx/>
                <a:ea typeface="+mj-ea"/>
                <a:cs typeface="+mj-cs"/>
              </a:rPr>
              <a:t>Дзижчить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dirty="0" smtClean="0">
                <a:ea typeface="+mj-ea"/>
                <a:cs typeface="+mj-cs"/>
              </a:rPr>
              <a:t>Дзюркотить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i="0" u="none" strike="noStrike" kern="1200" normalizeH="0" baseline="0" noProof="0" dirty="0" smtClean="0">
                <a:uLnTx/>
                <a:uFillTx/>
                <a:ea typeface="+mj-ea"/>
                <a:cs typeface="+mj-cs"/>
              </a:rPr>
              <a:t>дзвенить</a:t>
            </a:r>
            <a:endParaRPr kumimoji="0" lang="ru-RU" sz="3200" i="0" u="none" strike="noStrike" kern="1200" normalizeH="0" baseline="0" noProof="0" dirty="0">
              <a:uLnTx/>
              <a:uFillTx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419" y="494529"/>
            <a:ext cx="11020989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5" y="5903088"/>
            <a:ext cx="1004595" cy="954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8419" y="1317072"/>
            <a:ext cx="3983581" cy="139140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1. З’єднай стрілочками відповідні слова. Вимов перший звук у кожному слові. Підкресли букви, які позначають цей звук.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D:\2 клас\1 Українська мова\1 Пономарьова\1 Звуки букви\№009 - Розпізнаю слова зі звуками дж, дз\2024-09-12_2131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" t="22046" r="1079" b="2359"/>
          <a:stretch/>
        </p:blipFill>
        <p:spPr bwMode="auto">
          <a:xfrm>
            <a:off x="4512298" y="3009416"/>
            <a:ext cx="7097110" cy="33711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>
            <a:endCxn id="4" idx="1"/>
          </p:cNvCxnSpPr>
          <p:nvPr/>
        </p:nvCxnSpPr>
        <p:spPr>
          <a:xfrm>
            <a:off x="6991109" y="1551008"/>
            <a:ext cx="1909145" cy="49070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991109" y="2041709"/>
            <a:ext cx="1909145" cy="490701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991109" y="1551008"/>
            <a:ext cx="1909145" cy="88372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588420" y="3020994"/>
            <a:ext cx="3833110" cy="178250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2. Родзинка зустріла двох комах. Вони розповіли їй про себе загадками. Прочитай і відгадай ці загадки. Виправ помилки, які зробили комахи.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5301206" y="4694979"/>
            <a:ext cx="277792" cy="3356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5592503" y="5030645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7075991" y="5064884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7319060" y="5357625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6462534" y="5719814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849339" y="4728250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9151720" y="5718361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0079283" y="6018354"/>
            <a:ext cx="138896" cy="3621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6817539" y="4050658"/>
            <a:ext cx="11893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dirty="0" smtClean="0"/>
              <a:t>Бджола</a:t>
            </a:r>
            <a:endParaRPr lang="ru-RU" sz="2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204550" y="4050658"/>
            <a:ext cx="139140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dirty="0"/>
              <a:t>джмелик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3973404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6553" y="1340218"/>
            <a:ext cx="1885784" cy="1716107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3600" dirty="0" smtClean="0"/>
              <a:t>+ </a:t>
            </a:r>
            <a:r>
              <a:rPr lang="uk-UA" sz="3600" dirty="0" err="1" smtClean="0"/>
              <a:t>ик</a:t>
            </a:r>
            <a:r>
              <a:rPr lang="uk-UA" sz="3600" dirty="0" smtClean="0"/>
              <a:t> =</a:t>
            </a:r>
            <a:br>
              <a:rPr lang="uk-UA" sz="3600" dirty="0" smtClean="0"/>
            </a:br>
            <a:r>
              <a:rPr lang="uk-UA" sz="3600" dirty="0" smtClean="0"/>
              <a:t>+ </a:t>
            </a:r>
            <a:r>
              <a:rPr lang="uk-UA" sz="3600" dirty="0" err="1" smtClean="0"/>
              <a:t>ати</a:t>
            </a:r>
            <a:r>
              <a:rPr lang="uk-UA" sz="3600" dirty="0" smtClean="0"/>
              <a:t> =</a:t>
            </a:r>
            <a:br>
              <a:rPr lang="uk-UA" sz="3600" dirty="0" smtClean="0"/>
            </a:br>
            <a:r>
              <a:rPr lang="uk-UA" sz="3600" dirty="0" smtClean="0"/>
              <a:t>+ </a:t>
            </a:r>
            <a:r>
              <a:rPr lang="uk-UA" sz="3600" dirty="0" err="1" smtClean="0"/>
              <a:t>атий</a:t>
            </a:r>
            <a:r>
              <a:rPr lang="uk-UA" sz="3600" dirty="0" smtClean="0"/>
              <a:t> =</a:t>
            </a:r>
            <a:endParaRPr lang="ru-RU" sz="36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027074" y="1353912"/>
            <a:ext cx="2373488" cy="5799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dirty="0">
                <a:ea typeface="+mj-ea"/>
                <a:cs typeface="+mj-cs"/>
              </a:rPr>
              <a:t>д</a:t>
            </a:r>
            <a:r>
              <a:rPr kumimoji="0" lang="uk-UA" sz="3200" i="0" u="none" strike="noStrike" kern="1200" normalizeH="0" baseline="0" noProof="0" dirty="0" err="1" smtClean="0">
                <a:uLnTx/>
                <a:uFillTx/>
                <a:ea typeface="+mj-ea"/>
                <a:cs typeface="+mj-cs"/>
              </a:rPr>
              <a:t>зьобик</a:t>
            </a:r>
            <a:endParaRPr kumimoji="0" lang="uk-UA" sz="3200" i="0" u="none" strike="noStrike" kern="1200" normalizeH="0" baseline="0" noProof="0" dirty="0" smtClean="0">
              <a:uLnTx/>
              <a:uFillTx/>
              <a:ea typeface="+mj-ea"/>
              <a:cs typeface="+mj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8338" y="494529"/>
            <a:ext cx="10465404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5" y="5903088"/>
            <a:ext cx="1004595" cy="954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0653" y="1374943"/>
            <a:ext cx="2675642" cy="70849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3. Утвори слова за малюнком і схемами.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D:\Картинки до тестів\Тварини\дзьоб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4340" r="13747" b="9608"/>
          <a:stretch/>
        </p:blipFill>
        <p:spPr bwMode="auto">
          <a:xfrm>
            <a:off x="4293233" y="1374944"/>
            <a:ext cx="1298774" cy="176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8027074" y="1909494"/>
            <a:ext cx="2373488" cy="5799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dirty="0">
                <a:ea typeface="+mj-ea"/>
                <a:cs typeface="+mj-cs"/>
              </a:rPr>
              <a:t>д</a:t>
            </a:r>
            <a:r>
              <a:rPr kumimoji="0" lang="uk-UA" sz="3200" i="0" u="none" strike="noStrike" kern="1200" normalizeH="0" baseline="0" noProof="0" dirty="0" err="1" smtClean="0">
                <a:uLnTx/>
                <a:uFillTx/>
                <a:ea typeface="+mj-ea"/>
                <a:cs typeface="+mj-cs"/>
              </a:rPr>
              <a:t>зьобати</a:t>
            </a:r>
            <a:endParaRPr kumimoji="0" lang="uk-UA" sz="3200" i="0" u="none" strike="noStrike" kern="1200" normalizeH="0" baseline="0" noProof="0" dirty="0" smtClean="0">
              <a:uLnTx/>
              <a:uFillTx/>
              <a:ea typeface="+mj-ea"/>
              <a:cs typeface="+mj-cs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8027074" y="2476370"/>
            <a:ext cx="2373488" cy="5799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200" dirty="0">
                <a:ea typeface="+mj-ea"/>
                <a:cs typeface="+mj-cs"/>
              </a:rPr>
              <a:t>д</a:t>
            </a:r>
            <a:r>
              <a:rPr kumimoji="0" lang="uk-UA" sz="3200" i="0" u="none" strike="noStrike" kern="1200" normalizeH="0" baseline="0" noProof="0" dirty="0" err="1" smtClean="0">
                <a:uLnTx/>
                <a:uFillTx/>
                <a:ea typeface="+mj-ea"/>
                <a:cs typeface="+mj-cs"/>
              </a:rPr>
              <a:t>зьобатий</a:t>
            </a:r>
            <a:endParaRPr kumimoji="0" lang="uk-UA" sz="3200" i="0" u="none" strike="noStrike" kern="1200" normalizeH="0" baseline="0" noProof="0" dirty="0" smtClean="0">
              <a:uLnTx/>
              <a:uFillTx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0652" y="3334118"/>
            <a:ext cx="7597291" cy="57812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4. Устав у речення утворені в попередньому завданні слова.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0653" y="4181513"/>
            <a:ext cx="7597291" cy="139140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У синички маленький ________.</a:t>
            </a:r>
          </a:p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По болоту ходив __________ лелека.</a:t>
            </a:r>
          </a:p>
          <a:p>
            <a:pPr marL="514350" indent="-514350">
              <a:buAutoNum type="arabicPeriod"/>
            </a:pPr>
            <a:r>
              <a:rPr lang="uk-UA" sz="2800" b="1" dirty="0" smtClean="0">
                <a:solidFill>
                  <a:srgbClr val="0070C0"/>
                </a:solidFill>
              </a:rPr>
              <a:t>Снігурі люблять _________ плоди </a:t>
            </a:r>
            <a:r>
              <a:rPr lang="uk-UA" sz="2800" b="1" dirty="0" err="1" smtClean="0">
                <a:solidFill>
                  <a:srgbClr val="0070C0"/>
                </a:solidFill>
              </a:rPr>
              <a:t>горобини</a:t>
            </a:r>
            <a:r>
              <a:rPr lang="uk-UA" sz="2800" b="1" dirty="0" smtClean="0">
                <a:solidFill>
                  <a:srgbClr val="0070C0"/>
                </a:solidFill>
              </a:rPr>
              <a:t>.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8855" y="4196510"/>
            <a:ext cx="14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uk-UA" sz="2800" b="1" dirty="0">
                <a:solidFill>
                  <a:srgbClr val="FF0000"/>
                </a:solidFill>
              </a:rPr>
              <a:t>дзьобик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59581" y="4615605"/>
            <a:ext cx="1824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uk-UA" sz="2800" b="1" dirty="0" smtClean="0">
                <a:solidFill>
                  <a:srgbClr val="FF0000"/>
                </a:solidFill>
              </a:rPr>
              <a:t>дзьобатий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36393" y="5029615"/>
            <a:ext cx="16245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uk-UA" sz="2800" b="1" dirty="0" smtClean="0">
                <a:solidFill>
                  <a:srgbClr val="FF0000"/>
                </a:solidFill>
              </a:rPr>
              <a:t>дзьобати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54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7" grpId="0" animBg="1"/>
      <p:bldP spid="19" grpId="0" animBg="1"/>
      <p:bldP spid="20" grpId="0" animBg="1"/>
      <p:bldP spid="3" grpId="0"/>
      <p:bldP spid="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46938" b="72612"/>
          <a:stretch/>
        </p:blipFill>
        <p:spPr>
          <a:xfrm>
            <a:off x="3279518" y="3173692"/>
            <a:ext cx="8064000" cy="268625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4" name="Picture 2" descr="ÐÐ°ÑÑÐ¸Ð½ÐºÐ¸ Ð¿Ð¾ Ð·Ð°Ð¿ÑÐ¾ÑÑ ÐºÐ»Ð¸Ð¿Ð°ÑÑ Ð¶ÑÐº Ð² Ð¾Ð´ÐµÐ¶Ð´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54" y="2671994"/>
            <a:ext cx="2629868" cy="27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52286" y="528894"/>
            <a:ext cx="9978387" cy="69730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76607" y="1795051"/>
            <a:ext cx="615643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Жовтий жук купив жилет,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джемпер, джинси і жакет.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31883" r="65179" b="52244"/>
          <a:stretch/>
        </p:blipFill>
        <p:spPr>
          <a:xfrm>
            <a:off x="5957308" y="3373138"/>
            <a:ext cx="987989" cy="83934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51777" r="47923" b="39680"/>
          <a:stretch/>
        </p:blipFill>
        <p:spPr>
          <a:xfrm>
            <a:off x="8658941" y="3574493"/>
            <a:ext cx="1603628" cy="44050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1" t="31883" r="23155" b="52244"/>
          <a:stretch/>
        </p:blipFill>
        <p:spPr>
          <a:xfrm>
            <a:off x="7258041" y="3373138"/>
            <a:ext cx="1232419" cy="82271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68751" r="36128" b="19511"/>
          <a:stretch/>
        </p:blipFill>
        <p:spPr>
          <a:xfrm>
            <a:off x="3617732" y="4370274"/>
            <a:ext cx="2155371" cy="6052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84711" r="32465" b="3551"/>
          <a:stretch/>
        </p:blipFill>
        <p:spPr>
          <a:xfrm>
            <a:off x="5957308" y="4370273"/>
            <a:ext cx="2262848" cy="605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t="20762" r="50449" b="73524"/>
          <a:stretch/>
        </p:blipFill>
        <p:spPr>
          <a:xfrm>
            <a:off x="8404361" y="4405895"/>
            <a:ext cx="1601378" cy="30405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3" t="81417" r="23516" b="2469"/>
          <a:stretch/>
        </p:blipFill>
        <p:spPr>
          <a:xfrm>
            <a:off x="9863373" y="4184657"/>
            <a:ext cx="326571" cy="8571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3870224" y="4709954"/>
            <a:ext cx="161979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6069638" y="4709954"/>
            <a:ext cx="1445040" cy="770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="" xmlns:a16="http://schemas.microsoft.com/office/drawing/2014/main" id="{90BF9765-D10D-4625-962C-1A19358E9B1E}"/>
              </a:ext>
            </a:extLst>
          </p:cNvPr>
          <p:cNvSpPr/>
          <p:nvPr/>
        </p:nvSpPr>
        <p:spPr>
          <a:xfrm>
            <a:off x="6648711" y="-1190250"/>
            <a:ext cx="497424" cy="4615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6" name="Группа 5"/>
          <p:cNvGrpSpPr/>
          <p:nvPr/>
        </p:nvGrpSpPr>
        <p:grpSpPr>
          <a:xfrm>
            <a:off x="3886805" y="3275176"/>
            <a:ext cx="1890782" cy="764688"/>
            <a:chOff x="4275072" y="4011431"/>
            <a:chExt cx="1890782" cy="764688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0" t="13904" r="67879" b="73448"/>
            <a:stretch/>
          </p:blipFill>
          <p:spPr>
            <a:xfrm>
              <a:off x="4275072" y="4011431"/>
              <a:ext cx="891396" cy="657422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82" t="13380" r="38701" b="71429"/>
            <a:stretch/>
          </p:blipFill>
          <p:spPr>
            <a:xfrm>
              <a:off x="5851988" y="4011431"/>
              <a:ext cx="313866" cy="764688"/>
            </a:xfrm>
            <a:prstGeom prst="rect">
              <a:avLst/>
            </a:prstGeom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6" t="16170" r="46924" b="72766"/>
            <a:stretch/>
          </p:blipFill>
          <p:spPr>
            <a:xfrm>
              <a:off x="5130009" y="4140547"/>
              <a:ext cx="744608" cy="569407"/>
            </a:xfrm>
            <a:prstGeom prst="rect">
              <a:avLst/>
            </a:prstGeom>
          </p:spPr>
        </p:pic>
      </p:grp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42888" y="1297575"/>
            <a:ext cx="8732066" cy="5167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скоромовку. Підкресли слова, у яких звуків менше, ніж букв. </a:t>
            </a:r>
            <a:endParaRPr lang="ru-RU" sz="2000" b="1" dirty="0">
              <a:solidFill>
                <a:srgbClr val="0070C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4468577" y="4320044"/>
            <a:ext cx="84833" cy="9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3984512" y="4309487"/>
            <a:ext cx="384190" cy="42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723766" y="4327367"/>
            <a:ext cx="20662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4959803" y="4327367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5278332" y="4296348"/>
            <a:ext cx="84833" cy="9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5463721" y="4324708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6743272" y="4306905"/>
            <a:ext cx="84833" cy="9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6259207" y="4296348"/>
            <a:ext cx="384190" cy="4252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939506" y="4314228"/>
            <a:ext cx="20662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190519" y="4292201"/>
            <a:ext cx="22027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Овал 45"/>
          <p:cNvSpPr/>
          <p:nvPr/>
        </p:nvSpPr>
        <p:spPr>
          <a:xfrm>
            <a:off x="7472261" y="4283209"/>
            <a:ext cx="84833" cy="9026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26692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0" grpId="0" animBg="1"/>
      <p:bldP spid="42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789" y="494529"/>
            <a:ext cx="9641711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 flipH="1">
            <a:off x="254643" y="1771372"/>
            <a:ext cx="2958059" cy="3752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35250" y="2259454"/>
            <a:ext cx="2748991" cy="34483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42953" y="1593131"/>
            <a:ext cx="4648694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0070C0"/>
                </a:solidFill>
              </a:rPr>
              <a:t>Які</a:t>
            </a:r>
            <a:r>
              <a:rPr lang="ru-RU" sz="3200" b="1" dirty="0" smtClean="0">
                <a:solidFill>
                  <a:srgbClr val="0070C0"/>
                </a:solidFill>
              </a:rPr>
              <a:t> слова </a:t>
            </a:r>
            <a:r>
              <a:rPr lang="ru-RU" sz="3200" b="1" dirty="0" err="1" smtClean="0">
                <a:solidFill>
                  <a:srgbClr val="0070C0"/>
                </a:solidFill>
              </a:rPr>
              <a:t>зі</a:t>
            </a:r>
            <a:r>
              <a:rPr lang="ru-RU" sz="3200" b="1" dirty="0" smtClean="0">
                <a:solidFill>
                  <a:srgbClr val="0070C0"/>
                </a:solidFill>
              </a:rPr>
              <a:t> звуками </a:t>
            </a:r>
            <a:r>
              <a:rPr lang="en-US" sz="3200" b="1" dirty="0" smtClean="0">
                <a:solidFill>
                  <a:srgbClr val="0070C0"/>
                </a:solidFill>
              </a:rPr>
              <a:t>[</a:t>
            </a:r>
            <a:r>
              <a:rPr lang="uk-UA" sz="3200" b="1" dirty="0" err="1" smtClean="0">
                <a:solidFill>
                  <a:srgbClr val="0070C0"/>
                </a:solidFill>
              </a:rPr>
              <a:t>дж</a:t>
            </a:r>
            <a:r>
              <a:rPr lang="en-US" sz="3200" b="1" dirty="0" smtClean="0">
                <a:solidFill>
                  <a:srgbClr val="0070C0"/>
                </a:solidFill>
              </a:rPr>
              <a:t>]</a:t>
            </a:r>
            <a:r>
              <a:rPr lang="uk-UA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smtClean="0">
                <a:solidFill>
                  <a:srgbClr val="0070C0"/>
                </a:solidFill>
              </a:rPr>
              <a:t>[</a:t>
            </a:r>
            <a:r>
              <a:rPr lang="uk-UA" sz="3200" b="1" dirty="0" err="1" smtClean="0">
                <a:solidFill>
                  <a:srgbClr val="0070C0"/>
                </a:solidFill>
              </a:rPr>
              <a:t>дз</a:t>
            </a:r>
            <a:r>
              <a:rPr lang="en-US" sz="3200" b="1" dirty="0" smtClean="0">
                <a:solidFill>
                  <a:srgbClr val="0070C0"/>
                </a:solidFill>
              </a:rPr>
              <a:t>]</a:t>
            </a:r>
            <a:r>
              <a:rPr lang="uk-UA" sz="3200" b="1" dirty="0" smtClean="0">
                <a:solidFill>
                  <a:srgbClr val="0070C0"/>
                </a:solidFill>
              </a:rPr>
              <a:t>, </a:t>
            </a:r>
            <a:r>
              <a:rPr lang="en-US" sz="3200" b="1" dirty="0" smtClean="0">
                <a:solidFill>
                  <a:srgbClr val="0070C0"/>
                </a:solidFill>
              </a:rPr>
              <a:t>[</a:t>
            </a:r>
            <a:r>
              <a:rPr lang="uk-UA" sz="3200" b="1" dirty="0" err="1" smtClean="0">
                <a:solidFill>
                  <a:srgbClr val="0070C0"/>
                </a:solidFill>
              </a:rPr>
              <a:t>дз</a:t>
            </a:r>
            <a:r>
              <a:rPr lang="uk-UA" sz="3200" b="1" dirty="0" smtClean="0">
                <a:solidFill>
                  <a:srgbClr val="0070C0"/>
                </a:solidFill>
              </a:rPr>
              <a:t>’</a:t>
            </a:r>
            <a:r>
              <a:rPr lang="en-US" sz="3200" b="1" dirty="0" smtClean="0">
                <a:solidFill>
                  <a:srgbClr val="0070C0"/>
                </a:solidFill>
              </a:rPr>
              <a:t>]</a:t>
            </a:r>
            <a:r>
              <a:rPr lang="uk-UA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ти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можеш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назвати</a:t>
            </a:r>
            <a:r>
              <a:rPr lang="ru-RU" sz="3200" b="1" dirty="0" smtClean="0">
                <a:solidFill>
                  <a:srgbClr val="0070C0"/>
                </a:solidFill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3200" b="1" dirty="0" err="1" smtClean="0">
                <a:solidFill>
                  <a:srgbClr val="0070C0"/>
                </a:solidFill>
              </a:rPr>
              <a:t>Які</a:t>
            </a:r>
            <a:r>
              <a:rPr lang="ru-RU" sz="3200" b="1" dirty="0" smtClean="0">
                <a:solidFill>
                  <a:srgbClr val="0070C0"/>
                </a:solidFill>
              </a:rPr>
              <a:t> з них </a:t>
            </a:r>
            <a:r>
              <a:rPr lang="ru-RU" sz="3200" b="1" dirty="0" err="1" smtClean="0">
                <a:solidFill>
                  <a:srgbClr val="0070C0"/>
                </a:solidFill>
              </a:rPr>
              <a:t>ти</a:t>
            </a:r>
            <a:r>
              <a:rPr lang="ru-RU" sz="3200" b="1" dirty="0" smtClean="0">
                <a:solidFill>
                  <a:srgbClr val="0070C0"/>
                </a:solidFill>
              </a:rPr>
              <a:t> </a:t>
            </a:r>
            <a:r>
              <a:rPr lang="ru-RU" sz="3200" b="1" dirty="0" err="1" smtClean="0">
                <a:solidFill>
                  <a:srgbClr val="0070C0"/>
                </a:solidFill>
              </a:rPr>
              <a:t>використовуєш</a:t>
            </a:r>
            <a:r>
              <a:rPr lang="ru-RU" sz="3200" b="1" dirty="0" smtClean="0">
                <a:solidFill>
                  <a:srgbClr val="0070C0"/>
                </a:solidFill>
              </a:rPr>
              <a:t> у </a:t>
            </a:r>
            <a:r>
              <a:rPr lang="ru-RU" sz="3200" b="1" dirty="0" err="1" smtClean="0">
                <a:solidFill>
                  <a:srgbClr val="0070C0"/>
                </a:solidFill>
              </a:rPr>
              <a:t>спілкуванні</a:t>
            </a:r>
            <a:r>
              <a:rPr lang="ru-RU" sz="3200" b="1" dirty="0" smtClean="0">
                <a:solidFill>
                  <a:srgbClr val="0070C0"/>
                </a:solidFill>
              </a:rPr>
              <a:t>?</a:t>
            </a:r>
            <a:endParaRPr lang="uk-UA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7046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404257" y="476672"/>
            <a:ext cx="9133115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842444" y="1323081"/>
            <a:ext cx="8458200" cy="6690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dirty="0" err="1" smtClean="0">
                <a:solidFill>
                  <a:srgbClr val="0070C0"/>
                </a:solidFill>
              </a:rPr>
              <a:t>Обери</a:t>
            </a:r>
            <a:r>
              <a:rPr lang="uk-UA" sz="2400" dirty="0" smtClean="0">
                <a:solidFill>
                  <a:srgbClr val="0070C0"/>
                </a:solidFill>
              </a:rPr>
              <a:t> </a:t>
            </a:r>
            <a:r>
              <a:rPr lang="uk-UA" sz="2400" dirty="0" err="1" smtClean="0">
                <a:solidFill>
                  <a:srgbClr val="0070C0"/>
                </a:solidFill>
              </a:rPr>
              <a:t>смайл</a:t>
            </a:r>
            <a:r>
              <a:rPr lang="uk-UA" sz="2400" dirty="0" smtClean="0">
                <a:solidFill>
                  <a:srgbClr val="0070C0"/>
                </a:solidFill>
              </a:rPr>
              <a:t>, яким визначиш </a:t>
            </a:r>
            <a:r>
              <a:rPr lang="uk-UA" sz="2400" smtClean="0">
                <a:solidFill>
                  <a:srgbClr val="0070C0"/>
                </a:solidFill>
              </a:rPr>
              <a:t>свої емоції </a:t>
            </a:r>
            <a:r>
              <a:rPr lang="uk-UA" sz="2400" dirty="0" smtClean="0">
                <a:solidFill>
                  <a:srgbClr val="0070C0"/>
                </a:solidFill>
              </a:rPr>
              <a:t>в кінці уроку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892319" y="4609944"/>
            <a:ext cx="2503716" cy="11901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Замріяне очікування 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35486" y="4649243"/>
            <a:ext cx="2231572" cy="11235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086785" y="462191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2240530"/>
            <a:ext cx="2718111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109" y="2240529"/>
            <a:ext cx="2473815" cy="210584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Емоції Смайли\Рисунок1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17759" r="19877" b="22526"/>
          <a:stretch/>
        </p:blipFill>
        <p:spPr bwMode="auto">
          <a:xfrm>
            <a:off x="6335485" y="2291976"/>
            <a:ext cx="2231571" cy="210584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700" y="2291976"/>
            <a:ext cx="2105845" cy="210584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3"/>
          <p:cNvSpPr txBox="1">
            <a:spLocks/>
          </p:cNvSpPr>
          <p:nvPr/>
        </p:nvSpPr>
        <p:spPr>
          <a:xfrm>
            <a:off x="3707559" y="4649243"/>
            <a:ext cx="2373339" cy="11781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принесли втому</a:t>
            </a:r>
          </a:p>
        </p:txBody>
      </p:sp>
    </p:spTree>
    <p:extLst>
      <p:ext uri="{BB962C8B-B14F-4D97-AF65-F5344CB8AC3E}">
        <p14:creationId xmlns:p14="http://schemas.microsoft.com/office/powerpoint/2010/main" val="40732204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256315" y="1823314"/>
            <a:ext cx="6041572" cy="2826306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15416" y="489968"/>
            <a:ext cx="10527023" cy="7318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6" y="1718299"/>
            <a:ext cx="2976329" cy="2810984"/>
          </a:xfrm>
          <a:prstGeom prst="round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6055" y="1329948"/>
            <a:ext cx="10688563" cy="132802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 </a:t>
            </a:r>
            <a:r>
              <a:rPr lang="uk-UA" sz="2400" b="1" dirty="0" smtClean="0">
                <a:solidFill>
                  <a:srgbClr val="0070C0"/>
                </a:solidFill>
              </a:rPr>
              <a:t> Я </a:t>
            </a:r>
            <a:r>
              <a:rPr lang="uk-UA" sz="2400" b="1" dirty="0">
                <a:solidFill>
                  <a:srgbClr val="0070C0"/>
                </a:solidFill>
              </a:rPr>
              <a:t>принесла </a:t>
            </a:r>
            <a:r>
              <a:rPr lang="uk-UA" sz="2400" b="1" dirty="0" smtClean="0">
                <a:solidFill>
                  <a:srgbClr val="0070C0"/>
                </a:solidFill>
              </a:rPr>
              <a:t>на урок віртуальні рожеві окуляри, через які люди </a:t>
            </a:r>
            <a:r>
              <a:rPr lang="uk-UA" sz="2400" b="1" dirty="0">
                <a:solidFill>
                  <a:srgbClr val="0070C0"/>
                </a:solidFill>
              </a:rPr>
              <a:t>бачать тільки </a:t>
            </a:r>
            <a:r>
              <a:rPr lang="uk-UA" sz="2400" b="1" dirty="0" smtClean="0">
                <a:solidFill>
                  <a:srgbClr val="0070C0"/>
                </a:solidFill>
              </a:rPr>
              <a:t>добро. </a:t>
            </a:r>
            <a:r>
              <a:rPr lang="uk-UA" sz="2400" b="1" dirty="0">
                <a:solidFill>
                  <a:srgbClr val="0070C0"/>
                </a:solidFill>
              </a:rPr>
              <a:t>Зараз я пропоную </a:t>
            </a:r>
            <a:r>
              <a:rPr lang="uk-UA" sz="2400" b="1" dirty="0" smtClean="0">
                <a:solidFill>
                  <a:srgbClr val="0070C0"/>
                </a:solidFill>
              </a:rPr>
              <a:t>одягти </a:t>
            </a:r>
            <a:r>
              <a:rPr lang="uk-UA" sz="2400" b="1" dirty="0">
                <a:solidFill>
                  <a:srgbClr val="0070C0"/>
                </a:solidFill>
              </a:rPr>
              <a:t>ці </a:t>
            </a:r>
            <a:r>
              <a:rPr lang="uk-UA" sz="2400" b="1" dirty="0" smtClean="0">
                <a:solidFill>
                  <a:srgbClr val="0070C0"/>
                </a:solidFill>
              </a:rPr>
              <a:t>уявні рожеві </a:t>
            </a:r>
            <a:r>
              <a:rPr lang="uk-UA" sz="2400" b="1" dirty="0">
                <a:solidFill>
                  <a:srgbClr val="0070C0"/>
                </a:solidFill>
              </a:rPr>
              <a:t>окуляри, подивитися на </a:t>
            </a:r>
            <a:r>
              <a:rPr lang="uk-UA" sz="2400" b="1" dirty="0" smtClean="0">
                <a:solidFill>
                  <a:srgbClr val="0070C0"/>
                </a:solidFill>
              </a:rPr>
              <a:t>слоників і назвати, який з них співпадає з твоїм настроєм на початку уроку.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706055" y="495056"/>
            <a:ext cx="10636383" cy="7151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Емоційний настрій «Рожеві окуляри»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img.panama.ua/4/4o/4ohk50lg9it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21" y="2820017"/>
            <a:ext cx="2367880" cy="881126"/>
          </a:xfrm>
          <a:prstGeom prst="roundRect">
            <a:avLst/>
          </a:pr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iro.medium.com/max/431/0*qWQiNMxrf8i8UhUr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07" y="3869252"/>
            <a:ext cx="2571213" cy="1625854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encrypted-tbn0.gstatic.com/images?q=tbn:ANd9GcS-qEmKH2_PuMlYmAWLATlC8oZtQwaQTdyZeox7yaRMdaGuI0Xzl2Rrtq4l671LTUQ5ppI&amp;usqp=C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089" y="3778919"/>
            <a:ext cx="2124947" cy="1905000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encrypted-tbn0.gstatic.com/images?q=tbn:ANd9GcSGxcDrr3H9uEfYbd2f-qPT6sXgwqsD4NPiVoEAmE5B9kSzOJhrWxa1gKIE5lsLS_fdQYs&amp;usqp=C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458" y="3701143"/>
            <a:ext cx="1883981" cy="2060552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s://encrypted-tbn0.gstatic.com/images?q=tbn:ANd9GcQ_slkpGfBSQx_VzkInS7-Bt-1CFejhSqooJKPO15A6z9ri4JZ4jsTWPZyNnt9GE1jZny0&amp;usqp=C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83" y="3778919"/>
            <a:ext cx="2058451" cy="1837186"/>
          </a:xfrm>
          <a:prstGeom prst="roundRect">
            <a:avLst/>
          </a:prstGeom>
          <a:noFill/>
          <a:ln w="38100">
            <a:solidFill>
              <a:srgbClr val="FF7C8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81045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8541483" y="2066301"/>
            <a:ext cx="1910747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дясуд</a:t>
            </a:r>
            <a:r>
              <a:rPr lang="uk-UA" sz="3200" b="1" dirty="0" smtClean="0">
                <a:solidFill>
                  <a:schemeClr val="bg1"/>
                </a:solidFill>
              </a:rPr>
              <a:t>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47767" y="2069260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лягіл</a:t>
            </a:r>
            <a:r>
              <a:rPr lang="uk-UA" sz="3200" b="1" dirty="0" smtClean="0">
                <a:solidFill>
                  <a:schemeClr val="bg1"/>
                </a:solidFill>
              </a:rPr>
              <a:t>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22180" y="2072692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нязнан</a:t>
            </a:r>
            <a:r>
              <a:rPr lang="uk-UA" sz="3200" b="1" dirty="0" smtClean="0">
                <a:solidFill>
                  <a:schemeClr val="bg1"/>
                </a:solidFill>
              </a:rPr>
              <a:t>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11793" y="2069260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тяжит</a:t>
            </a:r>
            <a:r>
              <a:rPr lang="uk-UA" sz="32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20435" y="494528"/>
            <a:ext cx="10171805" cy="740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Анаграми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755868" y="1397287"/>
            <a:ext cx="815411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Перестав склади так, щоб утворилися слова з подвоєнням.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11793" y="2069259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життя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22180" y="2076249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знання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247767" y="2076249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гілля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5710" y="2869862"/>
            <a:ext cx="815411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Пригадай, коли в слові пишемо дві однакові букви?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541483" y="2066300"/>
            <a:ext cx="1910747" cy="584775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суддя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20435" y="3550257"/>
            <a:ext cx="60960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3200" b="1" dirty="0"/>
              <a:t>Вправа «Впіймай слово</a:t>
            </a:r>
            <a:r>
              <a:rPr lang="uk-UA" sz="3200" b="1" dirty="0" smtClean="0"/>
              <a:t>»</a:t>
            </a:r>
            <a:endParaRPr lang="ru-RU" sz="3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20435" y="4274163"/>
            <a:ext cx="609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Плесни </a:t>
            </a:r>
            <a:r>
              <a:rPr lang="uk-UA" sz="2400" b="1" dirty="0">
                <a:solidFill>
                  <a:srgbClr val="0070C0"/>
                </a:solidFill>
              </a:rPr>
              <a:t>в долоні на подовжений </a:t>
            </a:r>
            <a:r>
              <a:rPr lang="uk-UA" sz="2400" b="1" dirty="0" smtClean="0">
                <a:solidFill>
                  <a:srgbClr val="0070C0"/>
                </a:solidFill>
              </a:rPr>
              <a:t>звук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20435" y="4872724"/>
            <a:ext cx="375886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ВОЛОС…Я,    ВОЛОС…, </a:t>
            </a:r>
            <a:endParaRPr lang="ru-RU" sz="28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052769" y="4872724"/>
            <a:ext cx="3697692" cy="52322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ВЗУТ…Я</a:t>
            </a:r>
            <a:r>
              <a:rPr lang="uk-UA" sz="2800" b="1" dirty="0"/>
              <a:t>, </a:t>
            </a:r>
            <a:r>
              <a:rPr lang="uk-UA" sz="2800" b="1" dirty="0" smtClean="0"/>
              <a:t>   ВЗУТ…ИСЯ</a:t>
            </a:r>
            <a:r>
              <a:rPr lang="uk-UA" sz="2800" b="1" dirty="0"/>
              <a:t>, </a:t>
            </a:r>
            <a:endParaRPr lang="ru-RU" sz="28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20434" y="5650480"/>
            <a:ext cx="375886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ГІЛ…КА</a:t>
            </a:r>
            <a:r>
              <a:rPr lang="uk-UA" sz="2800" b="1" dirty="0"/>
              <a:t>, </a:t>
            </a:r>
            <a:r>
              <a:rPr lang="uk-UA" sz="2800" b="1" dirty="0" smtClean="0"/>
              <a:t>  ГІЛ…Я</a:t>
            </a:r>
            <a:r>
              <a:rPr lang="uk-UA" sz="2800" b="1" dirty="0"/>
              <a:t>, </a:t>
            </a:r>
            <a:endParaRPr lang="ru-RU" sz="28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21583" y="5679199"/>
            <a:ext cx="372887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/>
              <a:t>ОСІН…ІЙ</a:t>
            </a:r>
            <a:r>
              <a:rPr lang="uk-UA" sz="2800" b="1" dirty="0"/>
              <a:t>, </a:t>
            </a:r>
            <a:r>
              <a:rPr lang="uk-UA" sz="2800" b="1" dirty="0" smtClean="0"/>
              <a:t>   ОСІН…Ь.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14372" y="4774595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С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931686" y="4611114"/>
            <a:ext cx="362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Т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52583" y="5388870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06337" y="5380292"/>
            <a:ext cx="410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smtClean="0">
                <a:solidFill>
                  <a:srgbClr val="FF0000"/>
                </a:solidFill>
              </a:rPr>
              <a:t>Н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7716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5" grpId="0" animBg="1"/>
      <p:bldP spid="26" grpId="0" animBg="1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3" grpId="0"/>
      <p:bldP spid="28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0435" y="494528"/>
            <a:ext cx="10171805" cy="740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ÐÐ°ÑÑÐ¸Ð½ÐºÐ¸ Ð¿Ð¾ Ð·Ð°Ð¿ÑÐ¾ÑÑ Ð¿ÑÐµÐ»Ð° ÑÐ¾Ñ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9" y="3985181"/>
            <a:ext cx="1803967" cy="180396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706" y="3980436"/>
            <a:ext cx="1869530" cy="187473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20435" y="1397288"/>
            <a:ext cx="4362823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Я над квітами літаю,</a:t>
            </a:r>
          </a:p>
          <a:p>
            <a:r>
              <a:rPr lang="uk-UA" sz="2800" b="1" dirty="0"/>
              <a:t>цілий день медок збираю.</a:t>
            </a:r>
          </a:p>
          <a:p>
            <a:r>
              <a:rPr lang="uk-UA" sz="2800" b="1" dirty="0"/>
              <a:t>Взимку і дорослі, й діти –</a:t>
            </a:r>
          </a:p>
          <a:p>
            <a:r>
              <a:rPr lang="uk-UA" sz="2800" b="1" dirty="0"/>
              <a:t>будуть всі медку радіти!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22445" y="1397288"/>
            <a:ext cx="3784088" cy="224676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Я про себе так скажу:</a:t>
            </a:r>
          </a:p>
          <a:p>
            <a:r>
              <a:rPr lang="uk-UA" sz="2800" b="1" dirty="0"/>
              <a:t>я без діла не сиджу,</a:t>
            </a:r>
          </a:p>
          <a:p>
            <a:r>
              <a:rPr lang="uk-UA" sz="2800" b="1" dirty="0"/>
              <a:t>я літаю, всіх </a:t>
            </a:r>
            <a:r>
              <a:rPr lang="uk-UA" sz="2800" b="1" dirty="0" smtClean="0"/>
              <a:t>буджу</a:t>
            </a:r>
            <a:r>
              <a:rPr lang="uk-UA" sz="2800" b="1" dirty="0"/>
              <a:t>.</a:t>
            </a:r>
          </a:p>
          <a:p>
            <a:r>
              <a:rPr lang="uk-UA" sz="2800" b="1" dirty="0"/>
              <a:t>Я не жук і не метелик,</a:t>
            </a:r>
          </a:p>
          <a:p>
            <a:r>
              <a:rPr lang="uk-UA" sz="2800" b="1" dirty="0"/>
              <a:t>а веселий добрий… </a:t>
            </a:r>
            <a:endParaRPr lang="ru-RU" sz="28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92991" y="3692794"/>
            <a:ext cx="2043441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Джмелик  </a:t>
            </a:r>
          </a:p>
        </p:txBody>
      </p:sp>
      <p:pic>
        <p:nvPicPr>
          <p:cNvPr id="17" name="Picture 6" descr="ÐÐ°ÑÑÐ¸Ð½ÐºÐ¸ Ð¿Ð¾ Ð·Ð°Ð¿ÑÐ¾ÑÑ ÑÐ¼ÐµÐ»Ñ Ð³Ð½ÐµÐ·Ð´Ð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0" r="13326"/>
          <a:stretch/>
        </p:blipFill>
        <p:spPr bwMode="auto">
          <a:xfrm>
            <a:off x="9142394" y="4373409"/>
            <a:ext cx="1857248" cy="17684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146471" y="3276009"/>
            <a:ext cx="19107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Бджола  </a:t>
            </a:r>
          </a:p>
        </p:txBody>
      </p:sp>
      <p:pic>
        <p:nvPicPr>
          <p:cNvPr id="11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112" y="4373409"/>
            <a:ext cx="2356391" cy="17684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0559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04187" y="599721"/>
            <a:ext cx="8756193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464587" y="1782663"/>
            <a:ext cx="6485064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err="1"/>
              <a:t>Сьогодні</a:t>
            </a:r>
            <a:r>
              <a:rPr lang="ru-RU" sz="2800" dirty="0"/>
              <a:t> на </a:t>
            </a:r>
            <a:r>
              <a:rPr lang="ru-RU" sz="2800" dirty="0" err="1"/>
              <a:t>уроці</a:t>
            </a:r>
            <a:r>
              <a:rPr lang="ru-RU" sz="2800" dirty="0"/>
              <a:t> </a:t>
            </a:r>
            <a:r>
              <a:rPr lang="ru-RU" sz="2800" dirty="0" err="1" smtClean="0"/>
              <a:t>української</a:t>
            </a:r>
            <a:r>
              <a:rPr lang="ru-RU" sz="2800" dirty="0" smtClean="0"/>
              <a:t> </a:t>
            </a:r>
            <a:r>
              <a:rPr lang="ru-RU" sz="2800" dirty="0" err="1" smtClean="0"/>
              <a:t>мови</a:t>
            </a:r>
            <a:r>
              <a:rPr lang="ru-RU" sz="2800" dirty="0" smtClean="0"/>
              <a:t> ми </a:t>
            </a:r>
            <a:r>
              <a:rPr lang="ru-RU" sz="2800" dirty="0" err="1"/>
              <a:t>вдосконалимо</a:t>
            </a:r>
            <a:r>
              <a:rPr lang="ru-RU" sz="2800" dirty="0"/>
              <a:t> </a:t>
            </a:r>
            <a:r>
              <a:rPr lang="ru-RU" sz="2800" dirty="0" err="1" smtClean="0"/>
              <a:t>навички</a:t>
            </a:r>
            <a:r>
              <a:rPr lang="ru-RU" sz="2800" dirty="0" smtClean="0"/>
              <a:t> </a:t>
            </a:r>
            <a:r>
              <a:rPr lang="ru-RU" sz="2800" dirty="0" err="1" smtClean="0"/>
              <a:t>вимовляти</a:t>
            </a:r>
            <a:r>
              <a:rPr lang="ru-RU" sz="2800" dirty="0" smtClean="0"/>
              <a:t> слова з </a:t>
            </a:r>
            <a:r>
              <a:rPr lang="ru-RU" sz="2800" dirty="0" err="1" smtClean="0"/>
              <a:t>буквосполученнями</a:t>
            </a:r>
            <a:r>
              <a:rPr lang="ru-RU" sz="2800" dirty="0" smtClean="0"/>
              <a:t> ДЖ, ДЗ,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позначають</a:t>
            </a:r>
            <a:r>
              <a:rPr lang="ru-RU" sz="2800" dirty="0" smtClean="0"/>
              <a:t> один звук 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[</a:t>
            </a:r>
            <a:r>
              <a:rPr lang="uk-UA" sz="2800" b="1" dirty="0" err="1">
                <a:solidFill>
                  <a:srgbClr val="FFFF00"/>
                </a:solidFill>
              </a:rPr>
              <a:t>дж</a:t>
            </a:r>
            <a:r>
              <a:rPr lang="en-US" sz="2800" b="1" dirty="0">
                <a:solidFill>
                  <a:srgbClr val="FFFF00"/>
                </a:solidFill>
              </a:rPr>
              <a:t>]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>
                <a:solidFill>
                  <a:srgbClr val="FFFF00"/>
                </a:solidFill>
              </a:rPr>
              <a:t>[</a:t>
            </a:r>
            <a:r>
              <a:rPr lang="uk-UA" sz="2800" b="1" dirty="0" err="1">
                <a:solidFill>
                  <a:srgbClr val="FFFF00"/>
                </a:solidFill>
              </a:rPr>
              <a:t>дз</a:t>
            </a:r>
            <a:r>
              <a:rPr lang="en-US" sz="2800" b="1" dirty="0">
                <a:solidFill>
                  <a:srgbClr val="FFFF00"/>
                </a:solidFill>
              </a:rPr>
              <a:t>]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en-US" sz="2800" b="1" dirty="0">
                <a:solidFill>
                  <a:srgbClr val="FFFF00"/>
                </a:solidFill>
              </a:rPr>
              <a:t>[</a:t>
            </a:r>
            <a:r>
              <a:rPr lang="uk-UA" sz="2800" b="1" dirty="0" err="1">
                <a:solidFill>
                  <a:srgbClr val="FFFF00"/>
                </a:solidFill>
              </a:rPr>
              <a:t>дз</a:t>
            </a:r>
            <a:r>
              <a:rPr lang="uk-UA" sz="2800" b="1" dirty="0" smtClean="0">
                <a:solidFill>
                  <a:srgbClr val="FFFF00"/>
                </a:solidFill>
              </a:rPr>
              <a:t>'</a:t>
            </a:r>
            <a:r>
              <a:rPr lang="en-US" sz="2800" b="1" dirty="0" smtClean="0">
                <a:solidFill>
                  <a:srgbClr val="FFFF00"/>
                </a:solidFill>
              </a:rPr>
              <a:t>]</a:t>
            </a:r>
            <a:r>
              <a:rPr lang="uk-UA" sz="2800" b="1" dirty="0" smtClean="0">
                <a:solidFill>
                  <a:srgbClr val="FFFF00"/>
                </a:solidFill>
              </a:rPr>
              <a:t>.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  <a:endParaRPr lang="ru-RU" sz="2800" dirty="0" smtClean="0">
              <a:solidFill>
                <a:srgbClr val="FFFF00"/>
              </a:solidFill>
            </a:endParaRPr>
          </a:p>
          <a:p>
            <a:pPr algn="ctr"/>
            <a:r>
              <a:rPr lang="uk-UA" sz="2800" dirty="0" smtClean="0">
                <a:solidFill>
                  <a:schemeClr val="bg1"/>
                </a:solidFill>
              </a:rPr>
              <a:t>Будемо будувати звукові схеми та </a:t>
            </a:r>
            <a:r>
              <a:rPr lang="uk-UA" sz="2800" dirty="0">
                <a:solidFill>
                  <a:schemeClr val="bg1"/>
                </a:solidFill>
              </a:rPr>
              <a:t>складати </a:t>
            </a:r>
            <a:r>
              <a:rPr lang="uk-UA" sz="2800" dirty="0" smtClean="0">
                <a:solidFill>
                  <a:schemeClr val="bg1"/>
                </a:solidFill>
              </a:rPr>
              <a:t>речення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55341"/>
            <a:ext cx="3861531" cy="3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88072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t="17067" r="59105" b="66016"/>
          <a:stretch/>
        </p:blipFill>
        <p:spPr>
          <a:xfrm>
            <a:off x="792000" y="1512000"/>
            <a:ext cx="7880907" cy="19440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899199" y="541525"/>
            <a:ext cx="10246716" cy="6924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Каліграфічна </a:t>
            </a:r>
            <a:r>
              <a:rPr lang="uk-UA" sz="4000" b="1" dirty="0" smtClean="0">
                <a:solidFill>
                  <a:schemeClr val="bg1"/>
                </a:solidFill>
              </a:rPr>
              <a:t>хвилинка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51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791999" y="3625569"/>
            <a:ext cx="7880907" cy="193899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70C0"/>
                </a:solidFill>
              </a:rPr>
              <a:t>Прочитай </a:t>
            </a:r>
            <a:r>
              <a:rPr lang="ru-RU" sz="2400" b="1" dirty="0" err="1" smtClean="0">
                <a:solidFill>
                  <a:srgbClr val="0070C0"/>
                </a:solidFill>
              </a:rPr>
              <a:t>буквосполучення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  <a:r>
              <a:rPr lang="ru-RU" sz="2400" b="1" dirty="0" err="1" smtClean="0">
                <a:solidFill>
                  <a:srgbClr val="0070C0"/>
                </a:solidFill>
              </a:rPr>
              <a:t>Які</a:t>
            </a:r>
            <a:r>
              <a:rPr lang="ru-RU" sz="2400" b="1" dirty="0" smtClean="0">
                <a:solidFill>
                  <a:srgbClr val="0070C0"/>
                </a:solidFill>
              </a:rPr>
              <a:t> слова з ними </a:t>
            </a:r>
            <a:r>
              <a:rPr lang="ru-RU" sz="2400" b="1" dirty="0" err="1" smtClean="0">
                <a:solidFill>
                  <a:srgbClr val="0070C0"/>
                </a:solidFill>
              </a:rPr>
              <a:t>ти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знаєш</a:t>
            </a:r>
            <a:r>
              <a:rPr lang="ru-RU" sz="2400" b="1" dirty="0" smtClean="0">
                <a:solidFill>
                  <a:srgbClr val="0070C0"/>
                </a:solidFill>
              </a:rPr>
              <a:t>?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Прочитай слова в другому рядку. На яке питання вони відповідають? Кого називають?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rgbClr val="0070C0"/>
                </a:solidFill>
              </a:rPr>
              <a:t>Запиши </a:t>
            </a:r>
            <a:r>
              <a:rPr lang="ru-RU" sz="2400" b="1" dirty="0" err="1" smtClean="0">
                <a:solidFill>
                  <a:srgbClr val="0070C0"/>
                </a:solidFill>
              </a:rPr>
              <a:t>буквосполучення</a:t>
            </a:r>
            <a:r>
              <a:rPr lang="ru-RU" sz="2400" b="1" dirty="0" smtClean="0">
                <a:solidFill>
                  <a:srgbClr val="0070C0"/>
                </a:solidFill>
              </a:rPr>
              <a:t> та слова за </a:t>
            </a:r>
            <a:r>
              <a:rPr lang="ru-RU" sz="2400" b="1" dirty="0" err="1" smtClean="0">
                <a:solidFill>
                  <a:srgbClr val="0070C0"/>
                </a:solidFill>
              </a:rPr>
              <a:t>зразком</a:t>
            </a:r>
            <a:r>
              <a:rPr lang="ru-RU" sz="2400" b="1" dirty="0" smtClean="0">
                <a:solidFill>
                  <a:srgbClr val="0070C0"/>
                </a:solidFill>
              </a:rPr>
              <a:t>.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Побудуй їх звукові схеми.</a:t>
            </a:r>
            <a:endParaRPr lang="ru-RU" sz="2400" b="1" dirty="0" smtClean="0">
              <a:solidFill>
                <a:srgbClr val="0070C0"/>
              </a:solidFill>
            </a:endParaRPr>
          </a:p>
        </p:txBody>
      </p:sp>
      <p:sp>
        <p:nvSpPr>
          <p:cNvPr id="53" name="Прямокутник: округлені кути 5">
            <a:extLst>
              <a:ext uri="{FF2B5EF4-FFF2-40B4-BE49-F238E27FC236}">
                <a16:creationId xmlns:a16="http://schemas.microsoft.com/office/drawing/2014/main" xmlns="" id="{26EE561A-E80E-4576-A7BF-0C316D658786}"/>
              </a:ext>
            </a:extLst>
          </p:cNvPr>
          <p:cNvSpPr/>
          <p:nvPr/>
        </p:nvSpPr>
        <p:spPr>
          <a:xfrm>
            <a:off x="724286" y="5787479"/>
            <a:ext cx="8016334" cy="461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ҐЕДЗЬ</a:t>
            </a:r>
            <a:r>
              <a:rPr lang="ru-RU" sz="2400" dirty="0">
                <a:solidFill>
                  <a:schemeClr val="bg1"/>
                </a:solidFill>
              </a:rPr>
              <a:t> – </a:t>
            </a:r>
            <a:r>
              <a:rPr lang="uk-UA" sz="2400" b="1" dirty="0">
                <a:solidFill>
                  <a:schemeClr val="bg1"/>
                </a:solidFill>
              </a:rPr>
              <a:t>це комаха, яка схожа на муху, але кусає і п'є кров.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998" t="28887" r="68101" b="61372"/>
          <a:stretch/>
        </p:blipFill>
        <p:spPr>
          <a:xfrm>
            <a:off x="5313000" y="1881659"/>
            <a:ext cx="875283" cy="64800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9" t="45664" r="71590" b="44936"/>
          <a:stretch/>
        </p:blipFill>
        <p:spPr>
          <a:xfrm>
            <a:off x="3709835" y="1809659"/>
            <a:ext cx="1403927" cy="7200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629" t="22147" r="54605" b="66545"/>
          <a:stretch/>
        </p:blipFill>
        <p:spPr>
          <a:xfrm>
            <a:off x="1008000" y="1522032"/>
            <a:ext cx="2124000" cy="72000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192" t="28887" r="68119" b="61372"/>
          <a:stretch/>
        </p:blipFill>
        <p:spPr>
          <a:xfrm>
            <a:off x="3016250" y="1891959"/>
            <a:ext cx="468000" cy="64800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63483" r="38931" b="18607"/>
          <a:stretch/>
        </p:blipFill>
        <p:spPr>
          <a:xfrm>
            <a:off x="938165" y="2420878"/>
            <a:ext cx="2318903" cy="109267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5" t="83787" r="43085" b="2501"/>
          <a:stretch/>
        </p:blipFill>
        <p:spPr>
          <a:xfrm>
            <a:off x="3429736" y="2676968"/>
            <a:ext cx="2207984" cy="836586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5947551" y="2741738"/>
            <a:ext cx="1305054" cy="752956"/>
            <a:chOff x="8266454" y="5396400"/>
            <a:chExt cx="1305054" cy="684505"/>
          </a:xfrm>
        </p:grpSpPr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9" t="20100" r="63414" b="67164"/>
            <a:stretch/>
          </p:blipFill>
          <p:spPr>
            <a:xfrm>
              <a:off x="8510531" y="5396400"/>
              <a:ext cx="887717" cy="684505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9" t="20706" r="37726" b="70702"/>
            <a:stretch/>
          </p:blipFill>
          <p:spPr>
            <a:xfrm>
              <a:off x="9436317" y="5417553"/>
              <a:ext cx="135191" cy="475482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8" t="20078" r="78625" b="71679"/>
            <a:stretch/>
          </p:blipFill>
          <p:spPr>
            <a:xfrm>
              <a:off x="8266454" y="5408069"/>
              <a:ext cx="471054" cy="425733"/>
            </a:xfrm>
            <a:prstGeom prst="rect">
              <a:avLst/>
            </a:prstGeom>
          </p:spPr>
        </p:pic>
      </p:grpSp>
      <p:pic>
        <p:nvPicPr>
          <p:cNvPr id="75" name="Picture 2" descr="ÐÐ°ÑÑÐ¸Ð½ÐºÐ¸ Ð¿Ð¾ Ð·Ð°Ð¿ÑÐ¾ÑÑ ÑÐ¼ÐµÐ»Ñ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5" y="3118216"/>
            <a:ext cx="2258565" cy="173176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Картинки до тестів\Тварини\Бджола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305" y="1469834"/>
            <a:ext cx="2243580" cy="15596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Картинки до тестів\Тварини\гедзь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152" y="4932977"/>
            <a:ext cx="2207733" cy="12631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Прямая соединительная линия 75"/>
          <p:cNvCxnSpPr/>
          <p:nvPr/>
        </p:nvCxnSpPr>
        <p:spPr>
          <a:xfrm>
            <a:off x="3696575" y="3130618"/>
            <a:ext cx="505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Группа 76"/>
          <p:cNvGrpSpPr/>
          <p:nvPr/>
        </p:nvGrpSpPr>
        <p:grpSpPr>
          <a:xfrm>
            <a:off x="4464555" y="3160383"/>
            <a:ext cx="220278" cy="59531"/>
            <a:chOff x="4325582" y="5837648"/>
            <a:chExt cx="220278" cy="59531"/>
          </a:xfrm>
        </p:grpSpPr>
        <p:cxnSp>
          <p:nvCxnSpPr>
            <p:cNvPr id="78" name="Прямая соединительная линия 77"/>
            <p:cNvCxnSpPr/>
            <p:nvPr/>
          </p:nvCxnSpPr>
          <p:spPr>
            <a:xfrm>
              <a:off x="4325582" y="5837648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/>
            <p:cNvCxnSpPr/>
            <p:nvPr/>
          </p:nvCxnSpPr>
          <p:spPr>
            <a:xfrm>
              <a:off x="4325582" y="5897179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Овал 79"/>
          <p:cNvSpPr/>
          <p:nvPr/>
        </p:nvSpPr>
        <p:spPr>
          <a:xfrm>
            <a:off x="4791088" y="3108795"/>
            <a:ext cx="84833" cy="1140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1" name="Группа 80"/>
          <p:cNvGrpSpPr/>
          <p:nvPr/>
        </p:nvGrpSpPr>
        <p:grpSpPr>
          <a:xfrm>
            <a:off x="5003623" y="3130618"/>
            <a:ext cx="220278" cy="59531"/>
            <a:chOff x="4325582" y="5837648"/>
            <a:chExt cx="220278" cy="59531"/>
          </a:xfrm>
        </p:grpSpPr>
        <p:cxnSp>
          <p:nvCxnSpPr>
            <p:cNvPr id="82" name="Прямая соединительная линия 81"/>
            <p:cNvCxnSpPr/>
            <p:nvPr/>
          </p:nvCxnSpPr>
          <p:spPr>
            <a:xfrm>
              <a:off x="4325582" y="5837648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>
              <a:off x="4325582" y="5897179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Дуга 83"/>
          <p:cNvSpPr/>
          <p:nvPr/>
        </p:nvSpPr>
        <p:spPr>
          <a:xfrm rot="19768032">
            <a:off x="3374522" y="2710651"/>
            <a:ext cx="1019003" cy="770640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Дуга 84"/>
          <p:cNvSpPr/>
          <p:nvPr/>
        </p:nvSpPr>
        <p:spPr>
          <a:xfrm rot="19768032">
            <a:off x="1311753" y="2718400"/>
            <a:ext cx="928783" cy="683101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уга 85"/>
          <p:cNvSpPr/>
          <p:nvPr/>
        </p:nvSpPr>
        <p:spPr>
          <a:xfrm rot="19768032">
            <a:off x="6370156" y="2737761"/>
            <a:ext cx="535850" cy="344590"/>
          </a:xfrm>
          <a:prstGeom prst="arc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5845215" y="3130618"/>
            <a:ext cx="337863" cy="1399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Овал 87"/>
          <p:cNvSpPr/>
          <p:nvPr/>
        </p:nvSpPr>
        <p:spPr>
          <a:xfrm>
            <a:off x="6222366" y="3085037"/>
            <a:ext cx="97409" cy="13487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9" name="Группа 88"/>
          <p:cNvGrpSpPr/>
          <p:nvPr/>
        </p:nvGrpSpPr>
        <p:grpSpPr>
          <a:xfrm>
            <a:off x="6418605" y="3108795"/>
            <a:ext cx="375734" cy="85780"/>
            <a:chOff x="4325582" y="5837648"/>
            <a:chExt cx="220278" cy="59531"/>
          </a:xfrm>
        </p:grpSpPr>
        <p:cxnSp>
          <p:nvCxnSpPr>
            <p:cNvPr id="90" name="Прямая соединительная линия 89"/>
            <p:cNvCxnSpPr/>
            <p:nvPr/>
          </p:nvCxnSpPr>
          <p:spPr>
            <a:xfrm>
              <a:off x="4325582" y="5837648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/>
            <p:cNvCxnSpPr/>
            <p:nvPr/>
          </p:nvCxnSpPr>
          <p:spPr>
            <a:xfrm>
              <a:off x="4325582" y="5897179"/>
              <a:ext cx="220278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Прямая соединительная линия 91"/>
          <p:cNvCxnSpPr/>
          <p:nvPr/>
        </p:nvCxnSpPr>
        <p:spPr>
          <a:xfrm>
            <a:off x="1492957" y="3144616"/>
            <a:ext cx="706233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991612" y="3184028"/>
            <a:ext cx="408925" cy="1054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 flipV="1">
            <a:off x="2475101" y="3137617"/>
            <a:ext cx="291248" cy="1411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Овал 103"/>
          <p:cNvSpPr/>
          <p:nvPr/>
        </p:nvSpPr>
        <p:spPr>
          <a:xfrm>
            <a:off x="2846584" y="3101150"/>
            <a:ext cx="84833" cy="11408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2274427" y="3121812"/>
            <a:ext cx="100337" cy="1010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9603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80" grpId="0" animBg="1"/>
      <p:bldP spid="84" grpId="0" animBg="1"/>
      <p:bldP spid="85" grpId="0" animBg="1"/>
      <p:bldP spid="86" grpId="0" animBg="1"/>
      <p:bldP spid="88" grpId="0" animBg="1"/>
      <p:bldP spid="104" grpId="0" animBg="1"/>
      <p:bldP spid="1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30602" y="575551"/>
            <a:ext cx="10411646" cy="7323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Склади й запиши речення </a:t>
            </a:r>
            <a:r>
              <a:rPr lang="uk-UA" sz="4000" b="1" dirty="0" smtClean="0">
                <a:solidFill>
                  <a:schemeClr val="bg1"/>
                </a:solidFill>
              </a:rPr>
              <a:t>про цих комах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20019" y="1424218"/>
            <a:ext cx="56911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Бджола сіла на квітку. 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791" r="49768" b="88931"/>
          <a:stretch/>
        </p:blipFill>
        <p:spPr>
          <a:xfrm>
            <a:off x="3333702" y="2907120"/>
            <a:ext cx="7524000" cy="100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3" name="Прямоугольник 22"/>
          <p:cNvSpPr/>
          <p:nvPr/>
        </p:nvSpPr>
        <p:spPr>
          <a:xfrm>
            <a:off x="4020019" y="2126323"/>
            <a:ext cx="56911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Джміль полетів додому. 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1608" r="50206" b="89215"/>
          <a:stretch/>
        </p:blipFill>
        <p:spPr>
          <a:xfrm>
            <a:off x="3333702" y="4117880"/>
            <a:ext cx="7524000" cy="90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8" t="18789" r="23621" b="71795"/>
          <a:stretch/>
        </p:blipFill>
        <p:spPr>
          <a:xfrm>
            <a:off x="6147648" y="3182600"/>
            <a:ext cx="1152000" cy="50163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" t="32029" r="72614" b="52654"/>
          <a:stretch/>
        </p:blipFill>
        <p:spPr>
          <a:xfrm>
            <a:off x="7299648" y="3025455"/>
            <a:ext cx="769399" cy="81592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63483" r="41953" b="18607"/>
          <a:stretch/>
        </p:blipFill>
        <p:spPr>
          <a:xfrm>
            <a:off x="3818240" y="2933095"/>
            <a:ext cx="2062309" cy="102966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47448" r="28651" b="38922"/>
          <a:stretch/>
        </p:blipFill>
        <p:spPr>
          <a:xfrm>
            <a:off x="3731159" y="4116994"/>
            <a:ext cx="2495909" cy="72608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63983" r="44061" b="20700"/>
          <a:stretch/>
        </p:blipFill>
        <p:spPr>
          <a:xfrm>
            <a:off x="6049004" y="4134425"/>
            <a:ext cx="1873193" cy="81592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9" t="82997" r="45928" b="1686"/>
          <a:stretch/>
        </p:blipFill>
        <p:spPr>
          <a:xfrm>
            <a:off x="7922197" y="4276191"/>
            <a:ext cx="1873193" cy="81592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20706" r="37726" b="70702"/>
          <a:stretch/>
        </p:blipFill>
        <p:spPr>
          <a:xfrm>
            <a:off x="9643564" y="4367601"/>
            <a:ext cx="135191" cy="4754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8" t="31864" r="25819" b="51864"/>
          <a:stretch/>
        </p:blipFill>
        <p:spPr>
          <a:xfrm>
            <a:off x="8069047" y="2999702"/>
            <a:ext cx="1678264" cy="915418"/>
          </a:xfrm>
          <a:prstGeom prst="rect">
            <a:avLst/>
          </a:prstGeom>
        </p:spPr>
      </p:pic>
      <p:sp>
        <p:nvSpPr>
          <p:cNvPr id="3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16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3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4" y="1437667"/>
            <a:ext cx="2112598" cy="211848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50 цікавих фактів про джмелів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9588" r="18172" b="2276"/>
          <a:stretch/>
        </p:blipFill>
        <p:spPr bwMode="auto">
          <a:xfrm>
            <a:off x="804282" y="3684238"/>
            <a:ext cx="2043090" cy="204309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49218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3929" y="534684"/>
            <a:ext cx="10521387" cy="7609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Читалочка любить читати журнал «Джміль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8" y="2109012"/>
            <a:ext cx="1886674" cy="261033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640267" y="2109012"/>
            <a:ext cx="5149495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dirty="0"/>
              <a:t>Бджоли живуть родинами – </a:t>
            </a:r>
            <a:r>
              <a:rPr lang="uk-UA" sz="2800" dirty="0" err="1"/>
              <a:t>роями</a:t>
            </a:r>
            <a:r>
              <a:rPr lang="uk-UA" sz="2800" dirty="0"/>
              <a:t>. У кожній родині є королева-матка, трутні й робочі бджоли. Матка і трутні народжують нових бджіл. А робочі бджоли виробляють мед. </a:t>
            </a:r>
          </a:p>
          <a:p>
            <a:pPr algn="ctr"/>
            <a:r>
              <a:rPr lang="uk-UA" sz="2800" i="1" dirty="0"/>
              <a:t>З дитячого журналу «Джміль</a:t>
            </a:r>
            <a:r>
              <a:rPr lang="uk-UA" sz="2800" i="1" dirty="0" smtClean="0"/>
              <a:t>»</a:t>
            </a:r>
            <a:endParaRPr lang="ru-RU" sz="2800" i="1" dirty="0"/>
          </a:p>
        </p:txBody>
      </p:sp>
      <p:pic>
        <p:nvPicPr>
          <p:cNvPr id="5122" name="Picture 2" descr="ÐÐ°ÑÑÐ¸Ð½ÐºÐ¸ Ð¿Ð¾ Ð·Ð°Ð¿ÑÐ¾ÑÑ Ð¶ÑÑÐ½Ð°Ð» Ð´Ð¶Ð¼ÑÐ»Ñ 8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705" y="1528075"/>
            <a:ext cx="3343702" cy="47257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6885" y="1334652"/>
            <a:ext cx="6295248" cy="5172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Послухай</a:t>
            </a:r>
            <a:r>
              <a:rPr lang="uk-UA" sz="2400" b="1" dirty="0">
                <a:solidFill>
                  <a:srgbClr val="0070C0"/>
                </a:solidFill>
              </a:rPr>
              <a:t>, про що вона дізналася з нього.</a:t>
            </a:r>
          </a:p>
        </p:txBody>
      </p:sp>
    </p:spTree>
    <p:extLst>
      <p:ext uri="{BB962C8B-B14F-4D97-AF65-F5344CB8AC3E}">
        <p14:creationId xmlns:p14="http://schemas.microsoft.com/office/powerpoint/2010/main" val="314995113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789" r="49768" b="73519"/>
          <a:stretch/>
        </p:blipFill>
        <p:spPr>
          <a:xfrm>
            <a:off x="3318629" y="2975441"/>
            <a:ext cx="7524000" cy="252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82" y="1246403"/>
            <a:ext cx="1742656" cy="2411072"/>
          </a:xfrm>
          <a:prstGeom prst="rect">
            <a:avLst/>
          </a:prstGeom>
        </p:spPr>
      </p:pic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0" r="16291"/>
          <a:stretch/>
        </p:blipFill>
        <p:spPr bwMode="auto">
          <a:xfrm>
            <a:off x="250127" y="2774386"/>
            <a:ext cx="2555386" cy="2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3377" y="673167"/>
            <a:ext cx="10542435" cy="704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Дай </a:t>
            </a:r>
            <a:r>
              <a:rPr lang="uk-UA" sz="4000" b="1" dirty="0">
                <a:solidFill>
                  <a:schemeClr val="bg1"/>
                </a:solidFill>
              </a:rPr>
              <a:t>відповіді на запитання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8629" y="1518047"/>
            <a:ext cx="685551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Як називається бджолина родина? 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18629" y="2194627"/>
            <a:ext cx="6855518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Які бджоли виробляють мед?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30894" r="28309" b="52032"/>
          <a:stretch/>
        </p:blipFill>
        <p:spPr>
          <a:xfrm>
            <a:off x="3480544" y="2998591"/>
            <a:ext cx="2587083" cy="95649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47217" r="52075" b="35709"/>
          <a:stretch/>
        </p:blipFill>
        <p:spPr>
          <a:xfrm>
            <a:off x="6067627" y="3026949"/>
            <a:ext cx="1723586" cy="9564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20706" r="37726" b="70702"/>
          <a:stretch/>
        </p:blipFill>
        <p:spPr>
          <a:xfrm>
            <a:off x="5099878" y="3216072"/>
            <a:ext cx="135191" cy="4754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t="80107" r="21553" b="5498"/>
          <a:stretch/>
        </p:blipFill>
        <p:spPr>
          <a:xfrm>
            <a:off x="5198102" y="3819599"/>
            <a:ext cx="2765503" cy="8064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8" t="14798" r="67147" b="68454"/>
          <a:stretch/>
        </p:blipFill>
        <p:spPr>
          <a:xfrm>
            <a:off x="8192699" y="3812549"/>
            <a:ext cx="937580" cy="89089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3" t="31567" r="21974" b="52319"/>
          <a:stretch/>
        </p:blipFill>
        <p:spPr>
          <a:xfrm>
            <a:off x="3448048" y="4591295"/>
            <a:ext cx="1707536" cy="857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64210" r="22128" b="19615"/>
          <a:stretch/>
        </p:blipFill>
        <p:spPr>
          <a:xfrm>
            <a:off x="7899101" y="3060190"/>
            <a:ext cx="2754219" cy="89000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5" t="52960" r="12369" b="35899"/>
          <a:stretch/>
        </p:blipFill>
        <p:spPr>
          <a:xfrm>
            <a:off x="3540722" y="4076002"/>
            <a:ext cx="1522189" cy="6742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7" t="15972" r="23289" b="68472"/>
          <a:stretch/>
        </p:blipFill>
        <p:spPr>
          <a:xfrm>
            <a:off x="9136148" y="3883690"/>
            <a:ext cx="1478479" cy="81975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9" t="20706" r="37726" b="70702"/>
          <a:stretch/>
        </p:blipFill>
        <p:spPr>
          <a:xfrm>
            <a:off x="4958353" y="4115813"/>
            <a:ext cx="135191" cy="475482"/>
          </a:xfrm>
          <a:prstGeom prst="rect">
            <a:avLst/>
          </a:prstGeom>
        </p:spPr>
      </p:pic>
      <p:sp>
        <p:nvSpPr>
          <p:cNvPr id="3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318629" y="5748636"/>
            <a:ext cx="685551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err="1" smtClean="0">
                <a:solidFill>
                  <a:srgbClr val="0070C0"/>
                </a:solidFill>
              </a:rPr>
              <a:t>Запиши</a:t>
            </a:r>
            <a:r>
              <a:rPr lang="uk-UA" sz="2400" b="1" dirty="0" smtClean="0">
                <a:solidFill>
                  <a:srgbClr val="0070C0"/>
                </a:solidFill>
              </a:rPr>
              <a:t> першу відповідь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88149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5440</TotalTime>
  <Words>573</Words>
  <Application>Microsoft Office PowerPoint</Application>
  <PresentationFormat>Произвольный</PresentationFormat>
  <Paragraphs>121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Джерело дзвінок джмелик</vt:lpstr>
      <vt:lpstr>+ ик = + ати = + атий =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455</cp:revision>
  <dcterms:created xsi:type="dcterms:W3CDTF">2018-01-05T16:38:53Z</dcterms:created>
  <dcterms:modified xsi:type="dcterms:W3CDTF">2024-09-14T10:28:41Z</dcterms:modified>
</cp:coreProperties>
</file>