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382" r:id="rId3"/>
    <p:sldId id="388" r:id="rId4"/>
    <p:sldId id="389" r:id="rId5"/>
    <p:sldId id="384" r:id="rId6"/>
    <p:sldId id="355" r:id="rId7"/>
    <p:sldId id="383" r:id="rId8"/>
    <p:sldId id="374" r:id="rId9"/>
    <p:sldId id="375" r:id="rId10"/>
    <p:sldId id="303" r:id="rId11"/>
    <p:sldId id="360" r:id="rId12"/>
    <p:sldId id="377" r:id="rId13"/>
    <p:sldId id="361" r:id="rId14"/>
    <p:sldId id="387" r:id="rId15"/>
    <p:sldId id="390" r:id="rId16"/>
    <p:sldId id="385" r:id="rId17"/>
    <p:sldId id="38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FE40"/>
    <a:srgbClr val="FF7C80"/>
    <a:srgbClr val="FFFF00"/>
    <a:srgbClr val="295FFF"/>
    <a:srgbClr val="00B050"/>
    <a:srgbClr val="709E32"/>
    <a:srgbClr val="C55A11"/>
    <a:srgbClr val="2F3242"/>
    <a:srgbClr val="1694E9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89" autoAdjust="0"/>
    <p:restoredTop sz="94660"/>
  </p:normalViewPr>
  <p:slideViewPr>
    <p:cSldViewPr snapToGrid="0">
      <p:cViewPr>
        <p:scale>
          <a:sx n="75" d="100"/>
          <a:sy n="75" d="100"/>
        </p:scale>
        <p:origin x="-660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14.09.2024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14.09.2024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14.09.2024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image" Target="../media/image11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microsoft.com/office/2007/relationships/hdphoto" Target="../media/hdphoto2.wdp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9.png"/><Relationship Id="rId7" Type="http://schemas.openxmlformats.org/officeDocument/2006/relationships/image" Target="../media/image68.png"/><Relationship Id="rId12" Type="http://schemas.openxmlformats.org/officeDocument/2006/relationships/image" Target="../media/image7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67.png"/><Relationship Id="rId10" Type="http://schemas.openxmlformats.org/officeDocument/2006/relationships/image" Target="../media/image73.png"/><Relationship Id="rId4" Type="http://schemas.microsoft.com/office/2007/relationships/hdphoto" Target="../media/hdphoto3.wdp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image" Target="../media/image8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jpe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31.png"/><Relationship Id="rId10" Type="http://schemas.openxmlformats.org/officeDocument/2006/relationships/image" Target="../media/image45.png"/><Relationship Id="rId4" Type="http://schemas.openxmlformats.org/officeDocument/2006/relationships/image" Target="../media/image35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51715" y="3966642"/>
            <a:ext cx="9733785" cy="1940957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rgbClr val="0070C0"/>
                </a:solidFill>
              </a:rPr>
              <a:t>Спостерігаю</a:t>
            </a:r>
            <a:r>
              <a:rPr lang="ru-RU" sz="5400" b="1" dirty="0">
                <a:solidFill>
                  <a:srgbClr val="0070C0"/>
                </a:solidFill>
              </a:rPr>
              <a:t> </a:t>
            </a:r>
            <a:r>
              <a:rPr lang="uk-UA" sz="5400" b="1" dirty="0">
                <a:solidFill>
                  <a:srgbClr val="0070C0"/>
                </a:solidFill>
              </a:rPr>
              <a:t>за словами </a:t>
            </a:r>
            <a:r>
              <a:rPr lang="ru-RU" sz="5400" b="1" dirty="0">
                <a:solidFill>
                  <a:srgbClr val="0070C0"/>
                </a:solidFill>
              </a:rPr>
              <a:t>з </a:t>
            </a:r>
            <a:r>
              <a:rPr lang="uk-UA" sz="5400" b="1" dirty="0">
                <a:solidFill>
                  <a:srgbClr val="0070C0"/>
                </a:solidFill>
              </a:rPr>
              <a:t>буквами </a:t>
            </a:r>
            <a:r>
              <a:rPr lang="uk-UA" sz="5400" b="1" i="1" dirty="0">
                <a:solidFill>
                  <a:srgbClr val="0070C0"/>
                </a:solidFill>
              </a:rPr>
              <a:t>ґ, щ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211E4D9-63B3-418D-B847-B4C91DA3B8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" b="10877"/>
          <a:stretch/>
        </p:blipFill>
        <p:spPr>
          <a:xfrm>
            <a:off x="1251714" y="1014712"/>
            <a:ext cx="3376399" cy="2313865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349671" y="1014712"/>
            <a:ext cx="3635829" cy="214526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клас. </a:t>
            </a:r>
            <a:endParaRPr lang="uk-UA" sz="2400" b="1" i="1" dirty="0" smtClean="0">
              <a:solidFill>
                <a:srgbClr val="0070C0"/>
              </a:solidFill>
            </a:endParaRPr>
          </a:p>
          <a:p>
            <a:pPr algn="ctr"/>
            <a:r>
              <a:rPr lang="uk-UA" sz="2400" b="1" i="1" dirty="0" smtClean="0">
                <a:solidFill>
                  <a:srgbClr val="0070C0"/>
                </a:solidFill>
              </a:rPr>
              <a:t>Розділ </a:t>
            </a:r>
            <a:r>
              <a:rPr lang="uk-UA" sz="2400" b="1" i="1" dirty="0">
                <a:solidFill>
                  <a:srgbClr val="0070C0"/>
                </a:solidFill>
              </a:rPr>
              <a:t>1</a:t>
            </a:r>
            <a:r>
              <a:rPr lang="uk-UA" sz="2400" b="1" dirty="0">
                <a:solidFill>
                  <a:srgbClr val="0070C0"/>
                </a:solidFill>
              </a:rPr>
              <a:t>. </a:t>
            </a:r>
            <a:r>
              <a:rPr lang="uk-UA" sz="2400" b="1" dirty="0" smtClean="0">
                <a:solidFill>
                  <a:srgbClr val="0070C0"/>
                </a:solidFill>
              </a:rPr>
              <a:t>Звуки. Букви. Склади. Наголос.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10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4297" y="494529"/>
            <a:ext cx="9943403" cy="8112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Рухлива </a:t>
            </a:r>
            <a:r>
              <a:rPr lang="uk-UA" sz="4000" b="1" dirty="0" smtClean="0">
                <a:solidFill>
                  <a:schemeClr val="bg1"/>
                </a:solidFill>
              </a:rPr>
              <a:t>вправа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Picture 4" descr="ÐÐ°ÑÑÐ¸Ð½ÐºÐ¸ Ð¿Ð¾ Ð·Ð°Ð¿ÑÐ¾ÑÑ ÑÐ°Ð·Ð¼Ð¸Ð½ÐºÐ° Ð´ÐµÑÐ¸ ÐºÐ»Ð¸Ð¿Ð°ÑÑ">
            <a:extLst>
              <a:ext uri="{FF2B5EF4-FFF2-40B4-BE49-F238E27FC236}">
                <a16:creationId xmlns:a16="http://schemas.microsoft.com/office/drawing/2014/main" xmlns="" id="{BABD8864-9173-452D-96CB-2519F9DCB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98" y="1305768"/>
            <a:ext cx="9943403" cy="528667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74894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ÐÐ°ÑÑÐ¸Ð½ÐºÐ¸ Ð¿Ð¾ Ð·Ð°Ð¿ÑÐ¾ÑÑ ÐºÐ»Ð¸Ð¿Ð°ÑÑ ÑÐµÐ»Ð¸Ð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172" y="2143020"/>
            <a:ext cx="7473720" cy="40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/>
          <a:srcRect l="7493" t="14413" r="73296" b="35359"/>
          <a:stretch/>
        </p:blipFill>
        <p:spPr>
          <a:xfrm>
            <a:off x="884446" y="1903236"/>
            <a:ext cx="2446726" cy="36418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68724" y="518942"/>
            <a:ext cx="9638796" cy="8125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розповідь </a:t>
            </a:r>
            <a:r>
              <a:rPr lang="uk-UA" sz="4000" b="1" dirty="0" smtClean="0">
                <a:solidFill>
                  <a:schemeClr val="bg1"/>
                </a:solidFill>
              </a:rPr>
              <a:t>Родзинки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9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50" y="2372779"/>
            <a:ext cx="7010864" cy="308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811578" y="2458831"/>
            <a:ext cx="67631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      </a:t>
            </a:r>
            <a:r>
              <a:rPr lang="uk-UA" sz="4000" b="1" dirty="0">
                <a:solidFill>
                  <a:schemeClr val="bg1"/>
                </a:solidFill>
              </a:rPr>
              <a:t>Під ку…..</a:t>
            </a:r>
            <a:r>
              <a:rPr lang="uk-UA" sz="4000" b="1" dirty="0" err="1">
                <a:solidFill>
                  <a:schemeClr val="bg1"/>
                </a:solidFill>
              </a:rPr>
              <a:t>ем</a:t>
            </a:r>
            <a:r>
              <a:rPr lang="uk-UA" sz="4000" b="1" dirty="0">
                <a:solidFill>
                  <a:schemeClr val="bg1"/>
                </a:solidFill>
              </a:rPr>
              <a:t> калини сиділи рибалки. Ось заворушились поплавки. Юрко впіймав …..</a:t>
            </a:r>
            <a:r>
              <a:rPr lang="uk-UA" sz="4000" b="1" dirty="0" err="1">
                <a:solidFill>
                  <a:schemeClr val="bg1"/>
                </a:solidFill>
              </a:rPr>
              <a:t>уку</a:t>
            </a:r>
            <a:r>
              <a:rPr lang="uk-UA" sz="4000" b="1" dirty="0">
                <a:solidFill>
                  <a:schemeClr val="bg1"/>
                </a:solidFill>
              </a:rPr>
              <a:t>, а Сашко – ля….а.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20032" y="2319958"/>
            <a:ext cx="781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FF00"/>
                </a:solidFill>
              </a:rPr>
              <a:t> </a:t>
            </a:r>
            <a:r>
              <a:rPr lang="uk-UA" sz="4400" b="1" dirty="0">
                <a:solidFill>
                  <a:srgbClr val="FFFF00"/>
                </a:solidFill>
              </a:rPr>
              <a:t>щ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18850" y="4057322"/>
            <a:ext cx="781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FF00"/>
                </a:solidFill>
              </a:rPr>
              <a:t> </a:t>
            </a:r>
            <a:r>
              <a:rPr lang="uk-UA" sz="4400" b="1" dirty="0">
                <a:solidFill>
                  <a:srgbClr val="FFFF00"/>
                </a:solidFill>
              </a:rPr>
              <a:t>щ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58240" y="4057323"/>
            <a:ext cx="781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FF00"/>
                </a:solidFill>
              </a:rPr>
              <a:t> </a:t>
            </a:r>
            <a:r>
              <a:rPr lang="uk-UA" sz="4400" b="1" dirty="0">
                <a:solidFill>
                  <a:srgbClr val="FFFF00"/>
                </a:solidFill>
              </a:rPr>
              <a:t>щ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18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73450" y="1421586"/>
            <a:ext cx="8434070" cy="56142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Визнач</a:t>
            </a:r>
            <a:r>
              <a:rPr lang="uk-UA" sz="2400" b="1" dirty="0">
                <a:solidFill>
                  <a:srgbClr val="0070C0"/>
                </a:solidFill>
              </a:rPr>
              <a:t>, яку букву пропущено в словах</a:t>
            </a:r>
            <a:r>
              <a:rPr lang="uk-UA" sz="2400" b="1" dirty="0" smtClean="0">
                <a:solidFill>
                  <a:srgbClr val="0070C0"/>
                </a:solidFill>
              </a:rPr>
              <a:t>. </a:t>
            </a:r>
            <a:r>
              <a:rPr lang="uk-UA" sz="2400" b="1" dirty="0">
                <a:solidFill>
                  <a:srgbClr val="0070C0"/>
                </a:solidFill>
              </a:rPr>
              <a:t>Що ти про неї знаєш?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1578" y="2570002"/>
            <a:ext cx="637796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rgbClr val="FFFF00"/>
                </a:solidFill>
              </a:rPr>
              <a:t>Пам'ятка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</a:rPr>
              <a:t>Буква «щ» позначає два звуки  </a:t>
            </a:r>
            <a:r>
              <a:rPr lang="en-US" sz="4800" b="1" dirty="0">
                <a:solidFill>
                  <a:schemeClr val="bg1"/>
                </a:solidFill>
              </a:rPr>
              <a:t>[</a:t>
            </a:r>
            <a:r>
              <a:rPr lang="uk-UA" sz="4800" b="1" dirty="0">
                <a:solidFill>
                  <a:schemeClr val="bg1"/>
                </a:solidFill>
              </a:rPr>
              <a:t>ш ч</a:t>
            </a:r>
            <a:r>
              <a:rPr lang="en-US" sz="4800" b="1" dirty="0">
                <a:solidFill>
                  <a:schemeClr val="bg1"/>
                </a:solidFill>
              </a:rPr>
              <a:t>]</a:t>
            </a:r>
            <a:r>
              <a:rPr lang="uk-UA" sz="48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050019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8" grpId="0"/>
      <p:bldP spid="20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t="934" r="62398" b="57591"/>
          <a:stretch/>
        </p:blipFill>
        <p:spPr>
          <a:xfrm>
            <a:off x="5473700" y="2276100"/>
            <a:ext cx="6124800" cy="4068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132" name="Picture 12" descr="ÐÐ°ÑÑÐ¸Ð½ÐºÐ¸ Ð¿Ð¾ Ð·Ð°Ð¿ÑÐ¾ÑÑ Ð°Ð½Ð¸Ð¼Ð°ÑÐ¸Ñ ÐºÑÑÑ ÐºÐ°Ð»Ð¸Ð½Ñ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" t="4437" r="3994" b="5471"/>
          <a:stretch/>
        </p:blipFill>
        <p:spPr bwMode="auto">
          <a:xfrm>
            <a:off x="964837" y="2259309"/>
            <a:ext cx="4267563" cy="4073030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126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8" b="98243" l="7668" r="86422">
                        <a14:foregroundMark x1="25719" y1="50160" x2="25719" y2="50160"/>
                        <a14:foregroundMark x1="22045" y1="52396" x2="22045" y2="52396"/>
                        <a14:foregroundMark x1="22364" y1="55591" x2="22364" y2="55591"/>
                        <a14:foregroundMark x1="35623" y1="49042" x2="35623" y2="49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06" r="13374"/>
          <a:stretch/>
        </p:blipFill>
        <p:spPr bwMode="auto">
          <a:xfrm>
            <a:off x="3406660" y="3700629"/>
            <a:ext cx="1825740" cy="253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4703" r="40513" b="-93"/>
          <a:stretch/>
        </p:blipFill>
        <p:spPr bwMode="auto">
          <a:xfrm>
            <a:off x="1163360" y="3444813"/>
            <a:ext cx="1274677" cy="279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89000" y="493542"/>
            <a:ext cx="10395813" cy="8018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розповідь </a:t>
            </a:r>
            <a:r>
              <a:rPr lang="uk-UA" sz="4000" b="1" dirty="0" smtClean="0">
                <a:solidFill>
                  <a:schemeClr val="bg1"/>
                </a:solidFill>
              </a:rPr>
              <a:t>Родзинки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t="14723" r="67768" b="68055"/>
          <a:stretch/>
        </p:blipFill>
        <p:spPr>
          <a:xfrm>
            <a:off x="5709064" y="2321284"/>
            <a:ext cx="894903" cy="94040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1" t="20038" r="18837" b="68391"/>
          <a:stretch/>
        </p:blipFill>
        <p:spPr>
          <a:xfrm>
            <a:off x="6818353" y="2596409"/>
            <a:ext cx="1547437" cy="6379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t="63911" r="43419" b="20052"/>
          <a:stretch/>
        </p:blipFill>
        <p:spPr>
          <a:xfrm>
            <a:off x="5591773" y="3085307"/>
            <a:ext cx="2098646" cy="91964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2" t="51929" r="54931" b="35837"/>
          <a:stretch/>
        </p:blipFill>
        <p:spPr>
          <a:xfrm>
            <a:off x="10184925" y="2576728"/>
            <a:ext cx="1413575" cy="6576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" t="35153" r="52448" b="56433"/>
          <a:stretch/>
        </p:blipFill>
        <p:spPr>
          <a:xfrm>
            <a:off x="8536100" y="2519123"/>
            <a:ext cx="1511222" cy="46143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4" t="62748" r="14168" b="24545"/>
          <a:stretch/>
        </p:blipFill>
        <p:spPr>
          <a:xfrm>
            <a:off x="7783887" y="3047207"/>
            <a:ext cx="752213" cy="68615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" t="80681" r="17505" b="3615"/>
          <a:stretch/>
        </p:blipFill>
        <p:spPr>
          <a:xfrm>
            <a:off x="8508277" y="3129479"/>
            <a:ext cx="3078089" cy="888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t="15833" r="37163" b="72003"/>
          <a:stretch/>
        </p:blipFill>
        <p:spPr>
          <a:xfrm>
            <a:off x="5466849" y="3888809"/>
            <a:ext cx="2223570" cy="66835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31301" r="54643" b="52250"/>
          <a:stretch/>
        </p:blipFill>
        <p:spPr>
          <a:xfrm>
            <a:off x="7690419" y="3849513"/>
            <a:ext cx="1525959" cy="92117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" t="47915" r="37568" b="39921"/>
          <a:stretch/>
        </p:blipFill>
        <p:spPr>
          <a:xfrm>
            <a:off x="9251580" y="3875061"/>
            <a:ext cx="2266374" cy="68122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" t="68540" r="59611" b="20048"/>
          <a:stretch/>
        </p:blipFill>
        <p:spPr>
          <a:xfrm>
            <a:off x="5466849" y="4881098"/>
            <a:ext cx="1392865" cy="63912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" t="79998" r="55775" b="7838"/>
          <a:stretch/>
        </p:blipFill>
        <p:spPr>
          <a:xfrm>
            <a:off x="7594573" y="4639488"/>
            <a:ext cx="1468164" cy="6609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3" r="50662" b="71930"/>
          <a:stretch/>
        </p:blipFill>
        <p:spPr>
          <a:xfrm>
            <a:off x="9114509" y="4932714"/>
            <a:ext cx="1865623" cy="40888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6" t="67781" r="39027" b="20807"/>
          <a:stretch/>
        </p:blipFill>
        <p:spPr>
          <a:xfrm>
            <a:off x="7030132" y="4853401"/>
            <a:ext cx="443023" cy="63912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0" t="79998" r="36758" b="7838"/>
          <a:stretch/>
        </p:blipFill>
        <p:spPr>
          <a:xfrm>
            <a:off x="9018810" y="4690210"/>
            <a:ext cx="373952" cy="681222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6885684" y="2980559"/>
            <a:ext cx="1412774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5565898" y="5292430"/>
            <a:ext cx="1080998" cy="5843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9470941" y="5281783"/>
            <a:ext cx="1152758" cy="8972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18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860159" y="1324072"/>
            <a:ext cx="7438299" cy="71499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dirty="0" smtClean="0">
                <a:solidFill>
                  <a:srgbClr val="0070C0"/>
                </a:solidFill>
              </a:rPr>
              <a:t>Додаткове завдання. </a:t>
            </a:r>
            <a:r>
              <a:rPr lang="uk-UA" sz="2400" b="1" dirty="0" err="1" smtClean="0">
                <a:solidFill>
                  <a:srgbClr val="0070C0"/>
                </a:solidFill>
              </a:rPr>
              <a:t>Спиши</a:t>
            </a:r>
            <a:r>
              <a:rPr lang="uk-UA" sz="2400" b="1" dirty="0" smtClean="0">
                <a:solidFill>
                  <a:srgbClr val="0070C0"/>
                </a:solidFill>
              </a:rPr>
              <a:t> останнє речення. Підкресли </a:t>
            </a:r>
            <a:r>
              <a:rPr lang="uk-UA" sz="2400" b="1" dirty="0">
                <a:solidFill>
                  <a:srgbClr val="0070C0"/>
                </a:solidFill>
              </a:rPr>
              <a:t>слова з буквою щ. </a:t>
            </a:r>
            <a:r>
              <a:rPr lang="uk-UA" sz="2400" b="1" dirty="0" smtClean="0">
                <a:solidFill>
                  <a:srgbClr val="0070C0"/>
                </a:solidFill>
              </a:rPr>
              <a:t>Побудуй їх звукові схеми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473700" y="4446046"/>
            <a:ext cx="1713807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– –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rgbClr val="0070C0"/>
                </a:solidFill>
              </a:rPr>
              <a:t> – 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endParaRPr lang="ru-RU" sz="320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9392761" y="4478298"/>
            <a:ext cx="1732439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= </a:t>
            </a:r>
            <a:r>
              <a:rPr lang="uk-UA" sz="3200" b="1" dirty="0" smtClean="0">
                <a:solidFill>
                  <a:srgbClr val="FF0000"/>
                </a:solidFill>
              </a:rPr>
              <a:t>о </a:t>
            </a:r>
            <a:r>
              <a:rPr lang="uk-UA" sz="3200" b="1" dirty="0" smtClean="0">
                <a:solidFill>
                  <a:srgbClr val="0070C0"/>
                </a:solidFill>
              </a:rPr>
              <a:t>– – </a:t>
            </a:r>
            <a:r>
              <a:rPr lang="uk-UA" sz="3200" b="1" dirty="0" smtClean="0">
                <a:solidFill>
                  <a:srgbClr val="FF0000"/>
                </a:solidFill>
              </a:rPr>
              <a:t>о </a:t>
            </a:r>
            <a:r>
              <a:rPr lang="uk-UA" sz="3200" b="1" dirty="0" smtClean="0">
                <a:solidFill>
                  <a:srgbClr val="0070C0"/>
                </a:solidFill>
              </a:rPr>
              <a:t>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5862001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4400" y="494530"/>
            <a:ext cx="10287000" cy="7881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Перетвори </a:t>
            </a:r>
            <a:r>
              <a:rPr lang="uk-UA" sz="4000" b="1" dirty="0">
                <a:solidFill>
                  <a:schemeClr val="bg1"/>
                </a:solidFill>
              </a:rPr>
              <a:t>подані слова за </a:t>
            </a:r>
            <a:r>
              <a:rPr lang="uk-UA" sz="4000" b="1" dirty="0" smtClean="0">
                <a:solidFill>
                  <a:schemeClr val="bg1"/>
                </a:solidFill>
              </a:rPr>
              <a:t>зразком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45226" y="1350061"/>
            <a:ext cx="36195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Зразок: день – </a:t>
            </a:r>
            <a:r>
              <a:rPr lang="uk-UA" sz="2800" b="1" dirty="0" smtClean="0">
                <a:solidFill>
                  <a:schemeClr val="bg1"/>
                </a:solidFill>
              </a:rPr>
              <a:t>щодня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76" name="Рисунок 7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t="1208" r="48491" b="81174"/>
          <a:stretch/>
        </p:blipFill>
        <p:spPr>
          <a:xfrm>
            <a:off x="2911934" y="2202775"/>
            <a:ext cx="8211877" cy="1728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80" b="81113" l="69291" r="91894"/>
                    </a14:imgEffect>
                  </a14:imgLayer>
                </a14:imgProps>
              </a:ext>
            </a:extLst>
          </a:blip>
          <a:srcRect l="70226" t="19536" r="7191" b="18520"/>
          <a:stretch/>
        </p:blipFill>
        <p:spPr>
          <a:xfrm flipH="1">
            <a:off x="220482" y="2293869"/>
            <a:ext cx="2685317" cy="288773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6" t="31249" r="34024" b="52076"/>
          <a:stretch/>
        </p:blipFill>
        <p:spPr>
          <a:xfrm>
            <a:off x="2998793" y="2254114"/>
            <a:ext cx="1582158" cy="89163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t="50981" r="40287" b="35257"/>
          <a:stretch/>
        </p:blipFill>
        <p:spPr>
          <a:xfrm>
            <a:off x="4699274" y="2409880"/>
            <a:ext cx="1992464" cy="73586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" t="83604" r="30752" b="5766"/>
          <a:stretch/>
        </p:blipFill>
        <p:spPr>
          <a:xfrm>
            <a:off x="8841151" y="2422783"/>
            <a:ext cx="2282661" cy="56842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9" t="67029" r="43439" b="19280"/>
          <a:stretch/>
        </p:blipFill>
        <p:spPr>
          <a:xfrm>
            <a:off x="6675131" y="2413706"/>
            <a:ext cx="1831026" cy="73204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0" t="79998" r="36758" b="7838"/>
          <a:stretch/>
        </p:blipFill>
        <p:spPr>
          <a:xfrm>
            <a:off x="4150473" y="3069941"/>
            <a:ext cx="373952" cy="68122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0" t="79998" r="36758" b="7838"/>
          <a:stretch/>
        </p:blipFill>
        <p:spPr>
          <a:xfrm>
            <a:off x="8452102" y="2292662"/>
            <a:ext cx="373952" cy="68122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0" t="79998" r="36758" b="7838"/>
          <a:stretch/>
        </p:blipFill>
        <p:spPr>
          <a:xfrm>
            <a:off x="4337449" y="2292662"/>
            <a:ext cx="373952" cy="6812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9" t="16148" r="61884" b="68672"/>
          <a:stretch/>
        </p:blipFill>
        <p:spPr>
          <a:xfrm>
            <a:off x="3114474" y="3044451"/>
            <a:ext cx="1086894" cy="81242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52098" r="68932" b="32722"/>
          <a:stretch/>
        </p:blipFill>
        <p:spPr>
          <a:xfrm>
            <a:off x="6474425" y="3252486"/>
            <a:ext cx="1086894" cy="81242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" t="67914" r="48903" b="19979"/>
          <a:stretch/>
        </p:blipFill>
        <p:spPr>
          <a:xfrm>
            <a:off x="7777620" y="3234888"/>
            <a:ext cx="1628774" cy="6480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0" t="79998" r="36758" b="7838"/>
          <a:stretch/>
        </p:blipFill>
        <p:spPr>
          <a:xfrm>
            <a:off x="7403668" y="3044451"/>
            <a:ext cx="373952" cy="6812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3D0BDA9-32C7-41C0-9EFB-29057C3F1E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25" y="3066318"/>
            <a:ext cx="2054530" cy="810838"/>
          </a:xfrm>
          <a:prstGeom prst="rect">
            <a:avLst/>
          </a:prstGeom>
        </p:spPr>
      </p:pic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18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59018" y="1350061"/>
            <a:ext cx="7188200" cy="66923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Щебетунчик </a:t>
            </a:r>
            <a:r>
              <a:rPr lang="uk-UA" sz="2000" b="1" dirty="0">
                <a:solidFill>
                  <a:srgbClr val="0070C0"/>
                </a:solidFill>
              </a:rPr>
              <a:t>любить утворювати слова зі своєю улюбленою буквою. Він хоче й тебе навчити. </a:t>
            </a:r>
            <a:r>
              <a:rPr lang="uk-UA" sz="20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000" b="1" dirty="0" smtClean="0">
                <a:solidFill>
                  <a:srgbClr val="0070C0"/>
                </a:solidFill>
              </a:rPr>
              <a:t> слова з буквою «</a:t>
            </a:r>
            <a:r>
              <a:rPr lang="uk-UA" sz="2000" b="1" dirty="0" err="1" smtClean="0">
                <a:solidFill>
                  <a:srgbClr val="0070C0"/>
                </a:solidFill>
              </a:rPr>
              <a:t>ща</a:t>
            </a:r>
            <a:r>
              <a:rPr lang="uk-UA" sz="2000" b="1" dirty="0" smtClean="0">
                <a:solidFill>
                  <a:srgbClr val="0070C0"/>
                </a:solidFill>
              </a:rPr>
              <a:t>».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852611" y="4018064"/>
            <a:ext cx="6291389" cy="50020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000" b="1" dirty="0" smtClean="0">
                <a:solidFill>
                  <a:srgbClr val="0070C0"/>
                </a:solidFill>
              </a:rPr>
              <a:t> речення </a:t>
            </a:r>
            <a:r>
              <a:rPr lang="uk-UA" sz="2000" b="1" dirty="0">
                <a:solidFill>
                  <a:srgbClr val="0070C0"/>
                </a:solidFill>
              </a:rPr>
              <a:t>про те, що ти робиш </a:t>
            </a:r>
            <a:r>
              <a:rPr lang="uk-UA" sz="2000" b="1" dirty="0" smtClean="0">
                <a:solidFill>
                  <a:srgbClr val="0070C0"/>
                </a:solidFill>
              </a:rPr>
              <a:t>щоранку.</a:t>
            </a:r>
            <a:endParaRPr lang="uk-UA" sz="2000" b="1" dirty="0">
              <a:solidFill>
                <a:srgbClr val="0070C0"/>
              </a:solidFill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" t="649" r="57768" b="89441"/>
          <a:stretch/>
        </p:blipFill>
        <p:spPr>
          <a:xfrm>
            <a:off x="2852611" y="4658533"/>
            <a:ext cx="6300000" cy="972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t="80016" r="19730" b="3227"/>
          <a:stretch/>
        </p:blipFill>
        <p:spPr>
          <a:xfrm>
            <a:off x="3180791" y="4753571"/>
            <a:ext cx="2751994" cy="89676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3" t="20457" r="59587" b="68432"/>
          <a:stretch/>
        </p:blipFill>
        <p:spPr>
          <a:xfrm>
            <a:off x="6141500" y="5022038"/>
            <a:ext cx="1241981" cy="605845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5" t="15412" r="24015" b="67734"/>
          <a:stretch/>
        </p:blipFill>
        <p:spPr>
          <a:xfrm>
            <a:off x="7472951" y="4753571"/>
            <a:ext cx="1241981" cy="918990"/>
          </a:xfrm>
          <a:prstGeom prst="rect">
            <a:avLst/>
          </a:prstGeom>
        </p:spPr>
      </p:pic>
      <p:pic>
        <p:nvPicPr>
          <p:cNvPr id="43" name="Picture 12" descr="ÐÐ°ÑÑÐ¸Ð½ÐºÐ¸ Ð¿Ð¾ Ð·Ð°Ð¿ÑÐ¾ÑÑ ÐºÐ»Ð¸Ð¿Ð°ÑÑ ÑÐµÐ±ÐµÐ½Ð¾Ðº ÑÐ¸ÑÑÐ¸Ñ Ð·ÑÐ±Ñ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33279" y="3803210"/>
            <a:ext cx="2073418" cy="2756779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60663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916727" y="4177334"/>
            <a:ext cx="3558674" cy="11656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i="0" u="none" strike="noStrike" kern="1200" normalizeH="0" baseline="0" noProof="0" dirty="0" smtClean="0">
                <a:uLnTx/>
                <a:uFillTx/>
                <a:ea typeface="+mj-ea"/>
                <a:cs typeface="+mj-cs"/>
              </a:rPr>
              <a:t>Ловить</a:t>
            </a:r>
            <a:r>
              <a:rPr kumimoji="0" lang="uk-UA" sz="3200" i="0" u="none" strike="noStrike" kern="1200" normalizeH="0" noProof="0" dirty="0" smtClean="0">
                <a:uLnTx/>
                <a:uFillTx/>
                <a:ea typeface="+mj-ea"/>
                <a:cs typeface="+mj-cs"/>
              </a:rPr>
              <a:t> гав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baseline="0" dirty="0" smtClean="0">
                <a:ea typeface="+mj-ea"/>
                <a:cs typeface="+mj-cs"/>
              </a:rPr>
              <a:t>Крутиться </a:t>
            </a:r>
            <a:r>
              <a:rPr lang="uk-UA" sz="3200" baseline="0" dirty="0" err="1" smtClean="0">
                <a:ea typeface="+mj-ea"/>
                <a:cs typeface="+mj-cs"/>
              </a:rPr>
              <a:t>дзигою</a:t>
            </a:r>
            <a:r>
              <a:rPr lang="uk-UA" sz="3200" dirty="0" smtClean="0">
                <a:ea typeface="+mj-ea"/>
                <a:cs typeface="+mj-cs"/>
              </a:rPr>
              <a:t> –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3821" y="494529"/>
            <a:ext cx="10858645" cy="72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5" y="5903088"/>
            <a:ext cx="1004595" cy="954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3821" y="1293922"/>
            <a:ext cx="3890662" cy="139140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1. Устав у слова пропущені букви </a:t>
            </a:r>
            <a:r>
              <a:rPr lang="uk-UA" sz="2000" b="1" dirty="0" smtClean="0">
                <a:solidFill>
                  <a:srgbClr val="FF0000"/>
                </a:solidFill>
              </a:rPr>
              <a:t>ґ</a:t>
            </a:r>
            <a:r>
              <a:rPr lang="uk-UA" sz="2000" b="1" dirty="0" smtClean="0">
                <a:solidFill>
                  <a:srgbClr val="0070C0"/>
                </a:solidFill>
              </a:rPr>
              <a:t> або </a:t>
            </a:r>
            <a:r>
              <a:rPr lang="uk-UA" sz="2000" b="1" dirty="0" smtClean="0">
                <a:solidFill>
                  <a:srgbClr val="FF0000"/>
                </a:solidFill>
              </a:rPr>
              <a:t>г</a:t>
            </a:r>
            <a:r>
              <a:rPr lang="uk-UA" sz="2000" b="1" dirty="0" smtClean="0">
                <a:solidFill>
                  <a:srgbClr val="0070C0"/>
                </a:solidFill>
              </a:rPr>
              <a:t>. Поясни, що спільного має кожна пара слів. Доповни цими словами подані речення.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8184027" y="4481742"/>
            <a:ext cx="1157451" cy="584774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613821" y="3815242"/>
            <a:ext cx="4270347" cy="208784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2. </a:t>
            </a:r>
            <a:r>
              <a:rPr lang="uk-UA" sz="2000" b="1" dirty="0" err="1" smtClean="0">
                <a:solidFill>
                  <a:srgbClr val="0070C0"/>
                </a:solidFill>
              </a:rPr>
              <a:t>Перевір</a:t>
            </a:r>
            <a:r>
              <a:rPr lang="uk-UA" sz="2000" b="1" dirty="0" smtClean="0">
                <a:solidFill>
                  <a:srgbClr val="0070C0"/>
                </a:solidFill>
              </a:rPr>
              <a:t>,  чи правильно записані всі слова в першій колонці. Виправ помилки. Поясни, як розумієш значення кожного вислову. З’єднай стрілочками вислови з відповідними словами в другій колонці. 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D:\2 клас\1 Українська мова\1 Пономарьова\1 Звуки букви\№010 Спостерігаю за словами з буквами г, щ\2024-09-14_1057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" t="18736" r="720" b="989"/>
          <a:stretch/>
        </p:blipFill>
        <p:spPr bwMode="auto">
          <a:xfrm>
            <a:off x="4622813" y="1293922"/>
            <a:ext cx="6849653" cy="255720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95568" y="1277850"/>
            <a:ext cx="3305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г</a:t>
            </a:r>
            <a:endParaRPr lang="ru-RU" sz="3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884168" y="1570237"/>
            <a:ext cx="3305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г</a:t>
            </a:r>
            <a:endParaRPr lang="ru-RU" sz="3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294368" y="1570237"/>
            <a:ext cx="3305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г</a:t>
            </a:r>
            <a:endParaRPr lang="ru-RU" sz="3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884168" y="1277850"/>
            <a:ext cx="335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ґ</a:t>
            </a:r>
            <a:endParaRPr lang="ru-RU" sz="3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190760" y="1570236"/>
            <a:ext cx="335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ґ</a:t>
            </a:r>
            <a:endParaRPr lang="ru-RU" sz="32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0289560" y="1277848"/>
            <a:ext cx="335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ґ</a:t>
            </a:r>
            <a:endParaRPr lang="ru-RU" sz="3200" dirty="0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8619512" y="1843524"/>
            <a:ext cx="1443932" cy="62297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rgbClr val="FF0000"/>
                </a:solidFill>
              </a:rPr>
              <a:t>груша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9438" y="2261037"/>
            <a:ext cx="1443932" cy="622973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аґрус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9180976" y="2466497"/>
            <a:ext cx="1278662" cy="62297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rgbClr val="FF0000"/>
                </a:solidFill>
              </a:rPr>
              <a:t>дзиґа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5022895" y="2902758"/>
            <a:ext cx="1443932" cy="62297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rgbClr val="FF0000"/>
                </a:solidFill>
              </a:rPr>
              <a:t>кеглі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7358434" y="3192269"/>
            <a:ext cx="1116967" cy="62297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rgbClr val="FF0000"/>
                </a:solidFill>
              </a:rPr>
              <a:t>ґава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9381595" y="3192269"/>
            <a:ext cx="1042694" cy="62297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rgbClr val="FF0000"/>
                </a:solidFill>
              </a:rPr>
              <a:t>грак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9332145" y="4177333"/>
            <a:ext cx="2377258" cy="11656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i="0" u="none" strike="noStrike" kern="1200" normalizeH="0" baseline="0" noProof="0" dirty="0" smtClean="0">
                <a:uLnTx/>
                <a:uFillTx/>
                <a:ea typeface="+mj-ea"/>
                <a:cs typeface="+mj-cs"/>
              </a:rPr>
              <a:t>Вертлявий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dirty="0" smtClean="0">
                <a:ea typeface="+mj-ea"/>
                <a:cs typeface="+mj-cs"/>
              </a:rPr>
              <a:t>неуважний</a:t>
            </a:r>
            <a:endParaRPr kumimoji="0" lang="uk-UA" sz="3200" i="0" u="none" strike="noStrike" kern="1200" normalizeH="0" noProof="0" dirty="0" smtClean="0">
              <a:uLnTx/>
              <a:uFillTx/>
              <a:ea typeface="+mj-ea"/>
              <a:cs typeface="+mj-c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99153" y="3884946"/>
            <a:ext cx="335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ґ</a:t>
            </a:r>
            <a:endParaRPr lang="ru-RU" sz="32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358434" y="4481742"/>
            <a:ext cx="335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ґ</a:t>
            </a:r>
            <a:endParaRPr lang="ru-RU" sz="3200" dirty="0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H="1">
            <a:off x="6209051" y="4288574"/>
            <a:ext cx="368300" cy="4855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>
            <a:off x="7317883" y="4823739"/>
            <a:ext cx="368300" cy="4855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8386979" y="4531351"/>
            <a:ext cx="945166" cy="485556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02329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3" grpId="0"/>
      <p:bldP spid="13" grpId="0"/>
      <p:bldP spid="14" grpId="0"/>
      <p:bldP spid="17" grpId="0"/>
      <p:bldP spid="19" grpId="0"/>
      <p:bldP spid="20" grpId="0"/>
      <p:bldP spid="21" grpId="0"/>
      <p:bldP spid="2" grpId="0"/>
      <p:bldP spid="22" grpId="0"/>
      <p:bldP spid="23" grpId="0"/>
      <p:bldP spid="24" grpId="0"/>
      <p:bldP spid="25" grpId="0"/>
      <p:bldP spid="27" grpId="0" animBg="1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2 клас\1 Українська мова\1 Пономарьова\1 Звуки букви\№010 Спостерігаю за словами з буквами г, щ\2024-09-14_10575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" t="19055" r="4153" b="4183"/>
          <a:stretch/>
        </p:blipFill>
        <p:spPr bwMode="auto">
          <a:xfrm>
            <a:off x="808338" y="3928200"/>
            <a:ext cx="7488000" cy="1836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436700" y="3763100"/>
            <a:ext cx="1186744" cy="60262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normalizeH="0" baseline="0" noProof="0" dirty="0" smtClean="0">
                <a:solidFill>
                  <a:srgbClr val="0070C0"/>
                </a:solidFill>
                <a:uLnTx/>
                <a:uFillTx/>
                <a:ea typeface="+mj-ea"/>
                <a:cs typeface="+mj-cs"/>
              </a:rPr>
              <a:t>дощ</a:t>
            </a:r>
            <a:endParaRPr kumimoji="0" lang="ru-RU" sz="3200" b="1" i="0" u="none" strike="noStrike" kern="1200" normalizeH="0" baseline="0" noProof="0" dirty="0">
              <a:solidFill>
                <a:srgbClr val="0070C0"/>
              </a:solidFill>
              <a:uLnTx/>
              <a:uFillTx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8338" y="494529"/>
            <a:ext cx="10465404" cy="72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5" y="5903088"/>
            <a:ext cx="1004595" cy="954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08338" y="1438484"/>
            <a:ext cx="3983581" cy="106827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3. Підпиши малюнки. Побудуй звукові схеми записаних слів.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08338" y="2811127"/>
            <a:ext cx="3983581" cy="89125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4. Прочитай текст. Устав у речення пропущені слова.</a:t>
            </a:r>
            <a:endParaRPr lang="uk-UA" sz="2800" b="1" dirty="0">
              <a:solidFill>
                <a:srgbClr val="0070C0"/>
              </a:solidFill>
            </a:endParaRPr>
          </a:p>
        </p:txBody>
      </p:sp>
      <p:pic>
        <p:nvPicPr>
          <p:cNvPr id="12" name="Picture 3" descr="D:\2 клас\1 Українська мова\1 Пономарьова\1 Звуки букви\№010 Спостерігаю за словами з буквами г, щ\2024-09-14_10573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t="47619" r="3771" b="111"/>
          <a:stretch/>
        </p:blipFill>
        <p:spPr bwMode="auto">
          <a:xfrm>
            <a:off x="4935837" y="1293922"/>
            <a:ext cx="6495059" cy="246527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09" t="25844" r="61813" b="61614"/>
          <a:stretch/>
        </p:blipFill>
        <p:spPr>
          <a:xfrm>
            <a:off x="7202581" y="2506762"/>
            <a:ext cx="1357219" cy="74352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4" t="46051" r="43373" b="46929"/>
          <a:stretch/>
        </p:blipFill>
        <p:spPr>
          <a:xfrm>
            <a:off x="5261661" y="2602061"/>
            <a:ext cx="1558758" cy="504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181" t="43799" r="35240" b="48796"/>
          <a:stretch/>
        </p:blipFill>
        <p:spPr>
          <a:xfrm>
            <a:off x="9357700" y="2574956"/>
            <a:ext cx="1653200" cy="4723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3903" y="3156861"/>
            <a:ext cx="2031897" cy="575806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 </a:t>
            </a:r>
            <a:r>
              <a:rPr lang="uk-UA" sz="2800" b="1" dirty="0" smtClean="0">
                <a:solidFill>
                  <a:srgbClr val="0070C0"/>
                </a:solidFill>
              </a:rPr>
              <a:t>– – 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/>
              <a:t> </a:t>
            </a:r>
            <a:r>
              <a:rPr lang="uk-UA" sz="2800" b="1" dirty="0" smtClean="0">
                <a:solidFill>
                  <a:srgbClr val="0070C0"/>
                </a:solidFill>
              </a:rPr>
              <a:t>– –</a:t>
            </a:r>
            <a:r>
              <a:rPr lang="uk-UA" sz="2800" b="1" dirty="0" smtClean="0"/>
              <a:t> </a:t>
            </a:r>
            <a:r>
              <a:rPr lang="uk-UA" sz="2800" b="1" dirty="0">
                <a:solidFill>
                  <a:srgbClr val="FF0000"/>
                </a:solidFill>
              </a:rPr>
              <a:t>о 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7275003" y="3182261"/>
            <a:ext cx="1678497" cy="575806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 – – 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/>
              <a:t> </a:t>
            </a:r>
            <a:r>
              <a:rPr lang="uk-UA" sz="2800" b="1" dirty="0" smtClean="0">
                <a:solidFill>
                  <a:srgbClr val="0070C0"/>
                </a:solidFill>
              </a:rPr>
              <a:t>–</a:t>
            </a:r>
            <a:r>
              <a:rPr lang="uk-UA" sz="2800" b="1" dirty="0" smtClean="0"/>
              <a:t> </a:t>
            </a:r>
            <a:r>
              <a:rPr lang="uk-UA" sz="2800" b="1" dirty="0" smtClean="0">
                <a:solidFill>
                  <a:srgbClr val="FF0000"/>
                </a:solidFill>
              </a:rPr>
              <a:t>о 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9357700" y="3181128"/>
            <a:ext cx="2031897" cy="575806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= 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/>
              <a:t> </a:t>
            </a:r>
            <a:r>
              <a:rPr lang="uk-UA" sz="2800" b="1" dirty="0" smtClean="0">
                <a:solidFill>
                  <a:srgbClr val="0070C0"/>
                </a:solidFill>
              </a:rPr>
              <a:t>– –</a:t>
            </a:r>
            <a:r>
              <a:rPr lang="uk-UA" sz="2800" b="1" dirty="0" smtClean="0"/>
              <a:t> 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>
                <a:solidFill>
                  <a:srgbClr val="0070C0"/>
                </a:solidFill>
              </a:rPr>
              <a:t> –</a:t>
            </a:r>
            <a:r>
              <a:rPr lang="uk-UA" sz="2800" b="1" dirty="0" smtClean="0">
                <a:solidFill>
                  <a:srgbClr val="FF0000"/>
                </a:solidFill>
              </a:rPr>
              <a:t> 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2534874" y="4544889"/>
            <a:ext cx="1567225" cy="60262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normalizeH="0" baseline="0" noProof="0" dirty="0" smtClean="0">
                <a:solidFill>
                  <a:srgbClr val="0070C0"/>
                </a:solidFill>
                <a:uLnTx/>
                <a:uFillTx/>
                <a:ea typeface="+mj-ea"/>
                <a:cs typeface="+mj-cs"/>
              </a:rPr>
              <a:t>кущем</a:t>
            </a:r>
            <a:endParaRPr kumimoji="0" lang="ru-RU" sz="3200" b="1" i="0" u="none" strike="noStrike" kern="1200" normalizeH="0" baseline="0" noProof="0" dirty="0">
              <a:solidFill>
                <a:srgbClr val="0070C0"/>
              </a:solidFill>
              <a:uLnTx/>
              <a:uFillTx/>
              <a:ea typeface="+mj-ea"/>
              <a:cs typeface="+mj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2679068" y="4925011"/>
            <a:ext cx="1186744" cy="60262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normalizeH="0" baseline="0" noProof="0" dirty="0" smtClean="0">
                <a:solidFill>
                  <a:srgbClr val="0070C0"/>
                </a:solidFill>
                <a:uLnTx/>
                <a:uFillTx/>
                <a:ea typeface="+mj-ea"/>
                <a:cs typeface="+mj-cs"/>
              </a:rPr>
              <a:t>плащ</a:t>
            </a:r>
            <a:endParaRPr kumimoji="0" lang="ru-RU" sz="3200" b="1" i="0" u="none" strike="noStrike" kern="1200" normalizeH="0" baseline="0" noProof="0" dirty="0">
              <a:solidFill>
                <a:srgbClr val="0070C0"/>
              </a:solidFill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4216375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2" grpId="0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4789" y="494529"/>
            <a:ext cx="9641711" cy="72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Вправа </a:t>
            </a:r>
            <a:r>
              <a:rPr lang="uk-UA" sz="4000" b="1" dirty="0" smtClean="0">
                <a:solidFill>
                  <a:schemeClr val="bg1"/>
                </a:solidFill>
              </a:rPr>
              <a:t>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 flipH="1">
            <a:off x="254643" y="1771372"/>
            <a:ext cx="2958059" cy="37523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035250" y="2259454"/>
            <a:ext cx="2748991" cy="34483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90552" y="1593131"/>
            <a:ext cx="5292297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err="1" smtClean="0">
                <a:solidFill>
                  <a:srgbClr val="0070C0"/>
                </a:solidFill>
              </a:rPr>
              <a:t>Які</a:t>
            </a:r>
            <a:r>
              <a:rPr lang="ru-RU" sz="3200" b="1" dirty="0" smtClean="0">
                <a:solidFill>
                  <a:srgbClr val="0070C0"/>
                </a:solidFill>
              </a:rPr>
              <a:t> слова </a:t>
            </a:r>
            <a:r>
              <a:rPr lang="ru-RU" sz="3200" b="1" dirty="0" err="1" smtClean="0">
                <a:solidFill>
                  <a:srgbClr val="0070C0"/>
                </a:solidFill>
              </a:rPr>
              <a:t>зі</a:t>
            </a:r>
            <a:r>
              <a:rPr lang="ru-RU" sz="3200" b="1" dirty="0" smtClean="0">
                <a:solidFill>
                  <a:srgbClr val="0070C0"/>
                </a:solidFill>
              </a:rPr>
              <a:t> звуками </a:t>
            </a:r>
            <a:r>
              <a:rPr lang="en-US" sz="3200" b="1" dirty="0" smtClean="0">
                <a:solidFill>
                  <a:srgbClr val="0070C0"/>
                </a:solidFill>
              </a:rPr>
              <a:t>[</a:t>
            </a:r>
            <a:r>
              <a:rPr lang="uk-UA" sz="3200" b="1" dirty="0" smtClean="0">
                <a:solidFill>
                  <a:srgbClr val="0070C0"/>
                </a:solidFill>
              </a:rPr>
              <a:t>ґ</a:t>
            </a:r>
            <a:r>
              <a:rPr lang="en-US" sz="3200" b="1" dirty="0" smtClean="0">
                <a:solidFill>
                  <a:srgbClr val="0070C0"/>
                </a:solidFill>
              </a:rPr>
              <a:t>]</a:t>
            </a:r>
            <a:r>
              <a:rPr lang="uk-UA" sz="3200" b="1" dirty="0" smtClean="0">
                <a:solidFill>
                  <a:srgbClr val="0070C0"/>
                </a:solidFill>
              </a:rPr>
              <a:t>, </a:t>
            </a:r>
            <a:r>
              <a:rPr lang="en-US" sz="3200" b="1" dirty="0" smtClean="0">
                <a:solidFill>
                  <a:srgbClr val="0070C0"/>
                </a:solidFill>
              </a:rPr>
              <a:t>[</a:t>
            </a:r>
            <a:r>
              <a:rPr lang="uk-UA" sz="3200" b="1" dirty="0" err="1" smtClean="0">
                <a:solidFill>
                  <a:srgbClr val="0070C0"/>
                </a:solidFill>
              </a:rPr>
              <a:t>шч</a:t>
            </a:r>
            <a:r>
              <a:rPr lang="en-US" sz="3200" b="1" dirty="0" smtClean="0">
                <a:solidFill>
                  <a:srgbClr val="0070C0"/>
                </a:solidFill>
              </a:rPr>
              <a:t>]</a:t>
            </a:r>
            <a:r>
              <a:rPr lang="uk-UA" sz="3200" b="1" dirty="0" smtClean="0">
                <a:solidFill>
                  <a:srgbClr val="0070C0"/>
                </a:solidFill>
              </a:rPr>
              <a:t>, </a:t>
            </a:r>
            <a:r>
              <a:rPr lang="ru-RU" sz="3200" b="1" dirty="0" err="1" smtClean="0">
                <a:solidFill>
                  <a:srgbClr val="0070C0"/>
                </a:solidFill>
              </a:rPr>
              <a:t>ти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</a:rPr>
              <a:t>можеш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</a:rPr>
              <a:t>назвати</a:t>
            </a:r>
            <a:r>
              <a:rPr lang="ru-RU" sz="3200" b="1" dirty="0" smtClean="0">
                <a:solidFill>
                  <a:srgbClr val="0070C0"/>
                </a:solidFill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err="1" smtClean="0">
                <a:solidFill>
                  <a:srgbClr val="0070C0"/>
                </a:solidFill>
              </a:rPr>
              <a:t>Які</a:t>
            </a:r>
            <a:r>
              <a:rPr lang="ru-RU" sz="3200" b="1" dirty="0" smtClean="0">
                <a:solidFill>
                  <a:srgbClr val="0070C0"/>
                </a:solidFill>
              </a:rPr>
              <a:t> з них </a:t>
            </a:r>
            <a:r>
              <a:rPr lang="ru-RU" sz="3200" b="1" dirty="0" err="1" smtClean="0">
                <a:solidFill>
                  <a:srgbClr val="0070C0"/>
                </a:solidFill>
              </a:rPr>
              <a:t>ти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</a:rPr>
              <a:t>використовуєш</a:t>
            </a:r>
            <a:r>
              <a:rPr lang="ru-RU" sz="3200" b="1" dirty="0" smtClean="0">
                <a:solidFill>
                  <a:srgbClr val="0070C0"/>
                </a:solidFill>
              </a:rPr>
              <a:t> у </a:t>
            </a:r>
            <a:r>
              <a:rPr lang="ru-RU" sz="3200" b="1" dirty="0" err="1" smtClean="0">
                <a:solidFill>
                  <a:srgbClr val="0070C0"/>
                </a:solidFill>
              </a:rPr>
              <a:t>спілкуванні</a:t>
            </a:r>
            <a:r>
              <a:rPr lang="ru-RU" sz="3200" b="1" dirty="0" smtClean="0">
                <a:solidFill>
                  <a:srgbClr val="0070C0"/>
                </a:solidFill>
              </a:rPr>
              <a:t>?</a:t>
            </a:r>
            <a:endParaRPr lang="uk-UA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9576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1404257" y="476672"/>
            <a:ext cx="9133115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842444" y="1323081"/>
            <a:ext cx="8458200" cy="6690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err="1" smtClean="0">
                <a:solidFill>
                  <a:srgbClr val="0070C0"/>
                </a:solidFill>
              </a:rPr>
              <a:t>Обери</a:t>
            </a:r>
            <a:r>
              <a:rPr lang="uk-UA" sz="2400" dirty="0" smtClean="0">
                <a:solidFill>
                  <a:srgbClr val="0070C0"/>
                </a:solidFill>
              </a:rPr>
              <a:t> </a:t>
            </a:r>
            <a:r>
              <a:rPr lang="uk-UA" sz="2400" dirty="0" err="1" smtClean="0">
                <a:solidFill>
                  <a:srgbClr val="0070C0"/>
                </a:solidFill>
              </a:rPr>
              <a:t>смайл</a:t>
            </a:r>
            <a:r>
              <a:rPr lang="uk-UA" sz="2400" dirty="0" smtClean="0">
                <a:solidFill>
                  <a:srgbClr val="0070C0"/>
                </a:solidFill>
              </a:rPr>
              <a:t>, яким визначиш </a:t>
            </a:r>
            <a:r>
              <a:rPr lang="uk-UA" sz="2400" smtClean="0">
                <a:solidFill>
                  <a:srgbClr val="0070C0"/>
                </a:solidFill>
              </a:rPr>
              <a:t>свої емоції </a:t>
            </a:r>
            <a:r>
              <a:rPr lang="uk-UA" sz="2400" dirty="0" smtClean="0">
                <a:solidFill>
                  <a:srgbClr val="0070C0"/>
                </a:solidFill>
              </a:rPr>
              <a:t>в кінці уроку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8892319" y="4609944"/>
            <a:ext cx="2503716" cy="11901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Замріяне очікування кінця уроку</a:t>
            </a:r>
            <a:endParaRPr lang="ru-RU" sz="2400" b="1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6335486" y="4649243"/>
            <a:ext cx="2231572" cy="112351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Здивувала інформація </a:t>
            </a:r>
            <a:endParaRPr lang="ru-RU" sz="2400" b="1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086785" y="4621913"/>
            <a:ext cx="2373339" cy="11781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Завдання приносили радість</a:t>
            </a:r>
          </a:p>
        </p:txBody>
      </p:sp>
      <p:pic>
        <p:nvPicPr>
          <p:cNvPr id="5124" name="Picture 4" descr="Азбука емоцій. Радість. | Тест з природничих наук – «На Урок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" y="2240530"/>
            <a:ext cx="2718111" cy="210584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Етика та естетика | Вебквест. Ети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109" y="2240529"/>
            <a:ext cx="2473815" cy="210584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Емоції Смайли\Рисунок1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17759" r="19877" b="22526"/>
          <a:stretch/>
        </p:blipFill>
        <p:spPr bwMode="auto">
          <a:xfrm>
            <a:off x="6335485" y="2291976"/>
            <a:ext cx="2231571" cy="210584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pic>
        <p:nvPicPr>
          <p:cNvPr id="10" name="Picture 4" descr="думать emoticon иллюстрация вектора. иллюстрации насчитывающей шарж -  155638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700" y="2291976"/>
            <a:ext cx="2105845" cy="210584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3707559" y="4649243"/>
            <a:ext cx="2373339" cy="11781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Завдання принесли втому</a:t>
            </a:r>
          </a:p>
        </p:txBody>
      </p:sp>
    </p:spTree>
    <p:extLst>
      <p:ext uri="{BB962C8B-B14F-4D97-AF65-F5344CB8AC3E}">
        <p14:creationId xmlns:p14="http://schemas.microsoft.com/office/powerpoint/2010/main" val="179702347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256315" y="1823314"/>
            <a:ext cx="6041572" cy="282630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Ми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сюди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прийшли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учитись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Не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лінитись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, а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трудитись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П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рацюємо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старанно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Завдання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виконуємо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ми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бездоганно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!</a:t>
            </a:r>
            <a:endParaRPr kumimoji="0" lang="ru-RU" sz="3200" b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5416" y="489968"/>
            <a:ext cx="10527023" cy="7318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Людина\Учні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6" y="1718299"/>
            <a:ext cx="2976329" cy="2810984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06055" y="1329948"/>
            <a:ext cx="10688563" cy="132802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 </a:t>
            </a:r>
            <a:r>
              <a:rPr lang="uk-UA" sz="2400" b="1" dirty="0" smtClean="0">
                <a:solidFill>
                  <a:srgbClr val="0070C0"/>
                </a:solidFill>
              </a:rPr>
              <a:t> Я </a:t>
            </a:r>
            <a:r>
              <a:rPr lang="uk-UA" sz="2400" b="1" dirty="0">
                <a:solidFill>
                  <a:srgbClr val="0070C0"/>
                </a:solidFill>
              </a:rPr>
              <a:t>принесла </a:t>
            </a:r>
            <a:r>
              <a:rPr lang="uk-UA" sz="2400" b="1" dirty="0" smtClean="0">
                <a:solidFill>
                  <a:srgbClr val="0070C0"/>
                </a:solidFill>
              </a:rPr>
              <a:t>на урок віртуальні рожеві окуляри, через які люди </a:t>
            </a:r>
            <a:r>
              <a:rPr lang="uk-UA" sz="2400" b="1" dirty="0">
                <a:solidFill>
                  <a:srgbClr val="0070C0"/>
                </a:solidFill>
              </a:rPr>
              <a:t>бачать тільки </a:t>
            </a:r>
            <a:r>
              <a:rPr lang="uk-UA" sz="2400" b="1" dirty="0" smtClean="0">
                <a:solidFill>
                  <a:srgbClr val="0070C0"/>
                </a:solidFill>
              </a:rPr>
              <a:t>добро. </a:t>
            </a:r>
            <a:r>
              <a:rPr lang="uk-UA" sz="2400" b="1" dirty="0">
                <a:solidFill>
                  <a:srgbClr val="0070C0"/>
                </a:solidFill>
              </a:rPr>
              <a:t>Зараз я пропоную </a:t>
            </a:r>
            <a:r>
              <a:rPr lang="uk-UA" sz="2400" b="1" dirty="0" smtClean="0">
                <a:solidFill>
                  <a:srgbClr val="0070C0"/>
                </a:solidFill>
              </a:rPr>
              <a:t>одягти </a:t>
            </a:r>
            <a:r>
              <a:rPr lang="uk-UA" sz="2400" b="1" dirty="0">
                <a:solidFill>
                  <a:srgbClr val="0070C0"/>
                </a:solidFill>
              </a:rPr>
              <a:t>ці </a:t>
            </a:r>
            <a:r>
              <a:rPr lang="uk-UA" sz="2400" b="1" dirty="0" smtClean="0">
                <a:solidFill>
                  <a:srgbClr val="0070C0"/>
                </a:solidFill>
              </a:rPr>
              <a:t>уявні рожеві </a:t>
            </a:r>
            <a:r>
              <a:rPr lang="uk-UA" sz="2400" b="1" dirty="0">
                <a:solidFill>
                  <a:srgbClr val="0070C0"/>
                </a:solidFill>
              </a:rPr>
              <a:t>окуляри, подивитися на </a:t>
            </a:r>
            <a:r>
              <a:rPr lang="uk-UA" sz="2400" b="1" dirty="0" smtClean="0">
                <a:solidFill>
                  <a:srgbClr val="0070C0"/>
                </a:solidFill>
              </a:rPr>
              <a:t>слоників і назвати, який з них співпадає з твоїм настроєм на початку уроку.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706055" y="495056"/>
            <a:ext cx="10636383" cy="7151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Емоційний настрій «Рожеві окуляри»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https://img.panama.ua/4/4o/4ohk50lg9it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221" y="2820017"/>
            <a:ext cx="2367880" cy="881126"/>
          </a:xfrm>
          <a:prstGeom prst="round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miro.medium.com/max/431/0*qWQiNMxrf8i8UhUr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07" y="3869252"/>
            <a:ext cx="2571213" cy="1625854"/>
          </a:xfrm>
          <a:prstGeom prst="roundRect">
            <a:avLst/>
          </a:prstGeom>
          <a:noFill/>
          <a:ln w="38100">
            <a:solidFill>
              <a:srgbClr val="FF7C8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encrypted-tbn0.gstatic.com/images?q=tbn:ANd9GcS-qEmKH2_PuMlYmAWLATlC8oZtQwaQTdyZeox7yaRMdaGuI0Xzl2Rrtq4l671LTUQ5ppI&amp;usqp=C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089" y="3778919"/>
            <a:ext cx="2124947" cy="1905000"/>
          </a:xfrm>
          <a:prstGeom prst="roundRect">
            <a:avLst/>
          </a:prstGeom>
          <a:noFill/>
          <a:ln w="38100">
            <a:solidFill>
              <a:srgbClr val="FF7C8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encrypted-tbn0.gstatic.com/images?q=tbn:ANd9GcSGxcDrr3H9uEfYbd2f-qPT6sXgwqsD4NPiVoEAmE5B9kSzOJhrWxa1gKIE5lsLS_fdQYs&amp;usqp=CA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458" y="3701143"/>
            <a:ext cx="1883981" cy="2060552"/>
          </a:xfrm>
          <a:prstGeom prst="roundRect">
            <a:avLst/>
          </a:prstGeom>
          <a:noFill/>
          <a:ln w="38100">
            <a:solidFill>
              <a:srgbClr val="FF7C8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s://encrypted-tbn0.gstatic.com/images?q=tbn:ANd9GcQ_slkpGfBSQx_VzkInS7-Bt-1CFejhSqooJKPO15A6z9ri4JZ4jsTWPZyNnt9GE1jZny0&amp;usqp=C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183" y="3778919"/>
            <a:ext cx="2058451" cy="1837186"/>
          </a:xfrm>
          <a:prstGeom prst="roundRect">
            <a:avLst/>
          </a:prstGeom>
          <a:noFill/>
          <a:ln w="38100">
            <a:solidFill>
              <a:srgbClr val="FF7C8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67829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2286" y="462987"/>
            <a:ext cx="9057178" cy="11812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по ролях розмову </a:t>
            </a:r>
          </a:p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Ґаджика</a:t>
            </a:r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і </a:t>
            </a:r>
            <a:r>
              <a:rPr lang="uk-UA" sz="4000" b="1" dirty="0" smtClean="0">
                <a:solidFill>
                  <a:schemeClr val="bg1"/>
                </a:solidFill>
              </a:rPr>
              <a:t>Родзинки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16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2 клас\1 Українська мова\1 Пономарьова\1 Звуки букви\№009 - Розпізнаю слова зі звуками дж, дз\2024-09-12_1929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938" y="1799092"/>
            <a:ext cx="7010526" cy="189868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87210" y="3807755"/>
            <a:ext cx="6180937" cy="6675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Прочитай </a:t>
            </a:r>
            <a:r>
              <a:rPr lang="uk-UA" sz="2000" b="1" dirty="0">
                <a:solidFill>
                  <a:srgbClr val="0070C0"/>
                </a:solidFill>
              </a:rPr>
              <a:t>записку Оленки і знайти помилки.</a:t>
            </a: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Розкажи</a:t>
            </a:r>
            <a:r>
              <a:rPr lang="uk-UA" sz="2000" b="1" dirty="0">
                <a:solidFill>
                  <a:srgbClr val="0070C0"/>
                </a:solidFill>
              </a:rPr>
              <a:t>, про що </a:t>
            </a:r>
            <a:r>
              <a:rPr lang="uk-UA" sz="2000" b="1" dirty="0" smtClean="0">
                <a:solidFill>
                  <a:srgbClr val="0070C0"/>
                </a:solidFill>
              </a:rPr>
              <a:t>в ній повідомляється.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287210" y="4544725"/>
            <a:ext cx="6180937" cy="13991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Привіт, </a:t>
            </a:r>
            <a:r>
              <a:rPr lang="uk-UA" sz="2800" b="1" dirty="0" err="1" smtClean="0">
                <a:solidFill>
                  <a:schemeClr val="bg1"/>
                </a:solidFill>
              </a:rPr>
              <a:t>Розинко</a:t>
            </a:r>
            <a:r>
              <a:rPr lang="uk-UA" sz="2800" b="1" dirty="0" smtClean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 </a:t>
            </a:r>
            <a:r>
              <a:rPr lang="uk-UA" sz="2800" b="1" dirty="0" err="1" smtClean="0">
                <a:solidFill>
                  <a:schemeClr val="bg1"/>
                </a:solidFill>
              </a:rPr>
              <a:t>джудже</a:t>
            </a:r>
            <a:r>
              <a:rPr lang="uk-UA" sz="2800" b="1" dirty="0" smtClean="0">
                <a:solidFill>
                  <a:schemeClr val="bg1"/>
                </a:solidFill>
              </a:rPr>
              <a:t> хочу з тобою </a:t>
            </a:r>
            <a:r>
              <a:rPr lang="uk-UA" sz="2800" b="1" dirty="0" err="1" smtClean="0">
                <a:solidFill>
                  <a:schemeClr val="bg1"/>
                </a:solidFill>
              </a:rPr>
              <a:t>друджити</a:t>
            </a:r>
            <a:r>
              <a:rPr lang="uk-UA" sz="2800" b="1" dirty="0" smtClean="0">
                <a:solidFill>
                  <a:schemeClr val="bg1"/>
                </a:solidFill>
              </a:rPr>
              <a:t>.</a:t>
            </a:r>
          </a:p>
          <a:p>
            <a:pPr algn="r"/>
            <a:r>
              <a:rPr lang="uk-UA" sz="2800" b="1" dirty="0" smtClean="0">
                <a:solidFill>
                  <a:schemeClr val="bg1"/>
                </a:solidFill>
              </a:rPr>
              <a:t>Оленка </a:t>
            </a:r>
            <a:r>
              <a:rPr lang="uk-UA" sz="2800" b="1" dirty="0" err="1" smtClean="0">
                <a:solidFill>
                  <a:schemeClr val="bg1"/>
                </a:solidFill>
              </a:rPr>
              <a:t>Бжілка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4184251" y="5106900"/>
            <a:ext cx="266219" cy="368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4544995" y="5143189"/>
            <a:ext cx="266219" cy="368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7903583" y="5121026"/>
            <a:ext cx="266219" cy="368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8332080" y="5199909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</a:rPr>
              <a:t>д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36" y="1799092"/>
            <a:ext cx="2357510" cy="3071907"/>
          </a:xfrm>
          <a:prstGeom prst="rect">
            <a:avLst/>
          </a:prstGeom>
        </p:spPr>
      </p:pic>
      <p:pic>
        <p:nvPicPr>
          <p:cNvPr id="28" name="Picture 2" descr="ÐÐ°ÑÑÐ¸Ð½ÐºÐ¸ Ð¿Ð¾ Ð·Ð°Ð¿ÑÐ¾ÑÑ ÐºÐ»Ð¸Ð¿Ð°ÑÑ Ð´ÐµÐ²Ð¾ÑÐºÐ° Ð°Ð»ÐµÐ½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674" y="462987"/>
            <a:ext cx="1888684" cy="285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052286" y="482086"/>
            <a:ext cx="9057178" cy="9149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Прочитай виправлену записку Оленки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422100" y="4376987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</a:rPr>
              <a:t>д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 r="46938" b="72612"/>
          <a:stretch/>
        </p:blipFill>
        <p:spPr>
          <a:xfrm>
            <a:off x="3038016" y="3752881"/>
            <a:ext cx="8064000" cy="268625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5" t="31220" r="43782" b="52609"/>
          <a:stretch/>
        </p:blipFill>
        <p:spPr>
          <a:xfrm>
            <a:off x="6999178" y="3932287"/>
            <a:ext cx="150731" cy="8809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" t="47172" r="33190" b="35717"/>
          <a:stretch/>
        </p:blipFill>
        <p:spPr>
          <a:xfrm>
            <a:off x="7125344" y="3915756"/>
            <a:ext cx="2260102" cy="87209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04" t="47736" r="7407" b="40001"/>
          <a:stretch/>
        </p:blipFill>
        <p:spPr>
          <a:xfrm>
            <a:off x="3346848" y="4702340"/>
            <a:ext cx="750863" cy="6546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" t="68263" r="60002" b="19978"/>
          <a:stretch/>
        </p:blipFill>
        <p:spPr>
          <a:xfrm>
            <a:off x="4044382" y="4914836"/>
            <a:ext cx="1301405" cy="6358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80297" r="27452" b="3030"/>
          <a:stretch/>
        </p:blipFill>
        <p:spPr>
          <a:xfrm>
            <a:off x="6385083" y="4685558"/>
            <a:ext cx="2700169" cy="92298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" t="20706" r="37726" b="68628"/>
          <a:stretch/>
        </p:blipFill>
        <p:spPr>
          <a:xfrm>
            <a:off x="8727366" y="4953793"/>
            <a:ext cx="2230797" cy="59025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" t="31203" r="48838" b="58131"/>
          <a:stretch/>
        </p:blipFill>
        <p:spPr>
          <a:xfrm>
            <a:off x="6915351" y="5417945"/>
            <a:ext cx="1742210" cy="59025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t="47726" r="38212" b="36222"/>
          <a:stretch/>
        </p:blipFill>
        <p:spPr>
          <a:xfrm>
            <a:off x="8803889" y="5425559"/>
            <a:ext cx="2104251" cy="88832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9" t="30056" r="46591" b="51638"/>
          <a:stretch/>
        </p:blipFill>
        <p:spPr>
          <a:xfrm>
            <a:off x="5191732" y="3824447"/>
            <a:ext cx="1803714" cy="102887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2" t="62594" r="11198" b="19100"/>
          <a:stretch/>
        </p:blipFill>
        <p:spPr>
          <a:xfrm>
            <a:off x="5271828" y="4638064"/>
            <a:ext cx="1643523" cy="93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4092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4" grpId="0" animBg="1"/>
      <p:bldP spid="27" grpId="0"/>
      <p:bldP spid="31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9500" y="581348"/>
            <a:ext cx="10147300" cy="7335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Допоможи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Ґаджикові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79500" y="1396086"/>
            <a:ext cx="10147300" cy="58054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Назви предмети на ілюстрації, які мають в назві букву Щ?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/>
          <a:srcRect l="2132" t="4981" r="5235" b="1083"/>
          <a:stretch/>
        </p:blipFill>
        <p:spPr>
          <a:xfrm>
            <a:off x="1079500" y="2072685"/>
            <a:ext cx="7074463" cy="435351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31" name="Прямоугольник 30"/>
          <p:cNvSpPr/>
          <p:nvPr/>
        </p:nvSpPr>
        <p:spPr>
          <a:xfrm>
            <a:off x="8382001" y="2072684"/>
            <a:ext cx="2844800" cy="16992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Кущ, дощ, плащ, щітка, ящик, ящірка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13703" y="5413514"/>
            <a:ext cx="2121093" cy="7078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щ = [</a:t>
            </a:r>
            <a:r>
              <a:rPr lang="ru-RU" sz="4000" b="1" dirty="0" err="1" smtClean="0">
                <a:solidFill>
                  <a:schemeClr val="bg1"/>
                </a:solidFill>
              </a:rPr>
              <a:t>шч</a:t>
            </a:r>
            <a:r>
              <a:rPr lang="ru-RU" sz="4000" b="1" dirty="0" smtClean="0">
                <a:solidFill>
                  <a:schemeClr val="bg1"/>
                </a:solidFill>
              </a:rPr>
              <a:t>]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82001" y="3888784"/>
            <a:ext cx="2844799" cy="141981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Пригадай, що ти знаєш про букву «</a:t>
            </a:r>
            <a:r>
              <a:rPr lang="uk-UA" sz="2400" b="1" dirty="0" err="1" smtClean="0">
                <a:solidFill>
                  <a:srgbClr val="0070C0"/>
                </a:solidFill>
              </a:rPr>
              <a:t>ща</a:t>
            </a:r>
            <a:r>
              <a:rPr lang="uk-UA" sz="2400" b="1" dirty="0" smtClean="0">
                <a:solidFill>
                  <a:srgbClr val="0070C0"/>
                </a:solidFill>
              </a:rPr>
              <a:t>»?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49362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04187" y="599721"/>
            <a:ext cx="8756193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545610" y="1809251"/>
            <a:ext cx="6312890" cy="33711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err="1"/>
              <a:t>Сьогодні</a:t>
            </a:r>
            <a:r>
              <a:rPr lang="ru-RU" sz="3200" dirty="0"/>
              <a:t> на </a:t>
            </a:r>
            <a:r>
              <a:rPr lang="ru-RU" sz="3200" dirty="0" err="1"/>
              <a:t>уроці</a:t>
            </a:r>
            <a:r>
              <a:rPr lang="ru-RU" sz="3200" dirty="0"/>
              <a:t> </a:t>
            </a:r>
            <a:r>
              <a:rPr lang="ru-RU" sz="3200" dirty="0" err="1" smtClean="0"/>
              <a:t>української</a:t>
            </a:r>
            <a:r>
              <a:rPr lang="ru-RU" sz="3200" dirty="0" smtClean="0"/>
              <a:t> </a:t>
            </a:r>
            <a:r>
              <a:rPr lang="ru-RU" sz="3200" dirty="0" err="1" smtClean="0"/>
              <a:t>мови</a:t>
            </a:r>
            <a:r>
              <a:rPr lang="ru-RU" sz="3200" dirty="0" smtClean="0"/>
              <a:t> ми </a:t>
            </a:r>
            <a:r>
              <a:rPr lang="ru-RU" sz="3200" dirty="0" err="1"/>
              <a:t>вдосконалимо</a:t>
            </a:r>
            <a:r>
              <a:rPr lang="ru-RU" sz="3200" dirty="0"/>
              <a:t> </a:t>
            </a:r>
            <a:r>
              <a:rPr lang="ru-RU" sz="3200" dirty="0" err="1" smtClean="0"/>
              <a:t>навички</a:t>
            </a:r>
            <a:r>
              <a:rPr lang="ru-RU" sz="3200" dirty="0" smtClean="0"/>
              <a:t> </a:t>
            </a:r>
            <a:r>
              <a:rPr lang="ru-RU" sz="3200" dirty="0" err="1" smtClean="0"/>
              <a:t>вимовляти</a:t>
            </a:r>
            <a:r>
              <a:rPr lang="ru-RU" sz="3200" dirty="0" smtClean="0"/>
              <a:t> і </a:t>
            </a:r>
            <a:r>
              <a:rPr lang="ru-RU" sz="3200" dirty="0" err="1" smtClean="0"/>
              <a:t>записувати</a:t>
            </a:r>
            <a:r>
              <a:rPr lang="ru-RU" sz="3200" dirty="0" smtClean="0"/>
              <a:t> слова </a:t>
            </a:r>
          </a:p>
          <a:p>
            <a:pPr algn="ctr"/>
            <a:r>
              <a:rPr lang="ru-RU" sz="3200" dirty="0" smtClean="0"/>
              <a:t>з букв</a:t>
            </a:r>
            <a:r>
              <a:rPr lang="uk-UA" sz="3200" dirty="0"/>
              <a:t>а</a:t>
            </a:r>
            <a:r>
              <a:rPr lang="ru-RU" sz="3200" dirty="0" smtClean="0"/>
              <a:t>ми Ґ та Щ</a:t>
            </a:r>
            <a:r>
              <a:rPr lang="uk-UA" sz="3200" b="1" dirty="0" smtClean="0">
                <a:solidFill>
                  <a:schemeClr val="bg1"/>
                </a:solidFill>
              </a:rPr>
              <a:t>.</a:t>
            </a:r>
            <a:r>
              <a:rPr lang="ru-RU" sz="32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ru-RU" sz="3200" dirty="0" err="1" smtClean="0">
                <a:solidFill>
                  <a:schemeClr val="bg1"/>
                </a:solidFill>
              </a:rPr>
              <a:t>Будемо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складати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речення</a:t>
            </a:r>
            <a:r>
              <a:rPr lang="ru-RU" sz="3200" dirty="0" smtClean="0">
                <a:solidFill>
                  <a:schemeClr val="bg1"/>
                </a:solidFill>
              </a:rPr>
              <a:t>, </a:t>
            </a:r>
            <a:r>
              <a:rPr lang="ru-RU" sz="3200" dirty="0" err="1" smtClean="0">
                <a:solidFill>
                  <a:schemeClr val="bg1"/>
                </a:solidFill>
              </a:rPr>
              <a:t>будувати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звукові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схеми</a:t>
            </a:r>
            <a:r>
              <a:rPr lang="ru-RU" sz="3200" dirty="0" smtClean="0">
                <a:solidFill>
                  <a:schemeClr val="bg1"/>
                </a:solidFill>
              </a:rPr>
              <a:t>.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55341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21657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39800" y="475480"/>
            <a:ext cx="10414000" cy="6675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вірш, який подобається </a:t>
            </a:r>
            <a:r>
              <a:rPr lang="uk-UA" sz="4000" b="1" dirty="0" err="1">
                <a:solidFill>
                  <a:schemeClr val="bg1"/>
                </a:solidFill>
              </a:rPr>
              <a:t>Ґаджикові</a:t>
            </a:r>
            <a:r>
              <a:rPr lang="uk-UA" sz="4000" b="1" dirty="0" smtClean="0">
                <a:solidFill>
                  <a:schemeClr val="bg1"/>
                </a:solidFill>
              </a:rPr>
              <a:t>.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0581" y="1417845"/>
            <a:ext cx="2513119" cy="3190970"/>
          </a:xfrm>
          <a:prstGeom prst="round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" t="9390" r="3979" b="9094"/>
          <a:stretch/>
        </p:blipFill>
        <p:spPr>
          <a:xfrm>
            <a:off x="2908300" y="1253900"/>
            <a:ext cx="8575700" cy="4340354"/>
          </a:xfrm>
          <a:prstGeom prst="round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917717" y="1593074"/>
            <a:ext cx="63125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rgbClr val="0070C0"/>
                </a:solidFill>
              </a:rPr>
              <a:t>З </a:t>
            </a:r>
            <a:r>
              <a:rPr lang="uk-UA" sz="4000" b="1" dirty="0">
                <a:solidFill>
                  <a:srgbClr val="0070C0"/>
                </a:solidFill>
              </a:rPr>
              <a:t>ґ</a:t>
            </a:r>
            <a:r>
              <a:rPr lang="uk-UA" sz="4000" dirty="0">
                <a:solidFill>
                  <a:srgbClr val="0070C0"/>
                </a:solidFill>
              </a:rPr>
              <a:t> слова вчимось читати:</a:t>
            </a:r>
          </a:p>
          <a:p>
            <a:r>
              <a:rPr lang="uk-UA" sz="4000" dirty="0">
                <a:solidFill>
                  <a:srgbClr val="0070C0"/>
                </a:solidFill>
              </a:rPr>
              <a:t>ґава , ґудзик, ґелґотати.</a:t>
            </a:r>
          </a:p>
          <a:p>
            <a:r>
              <a:rPr lang="uk-UA" sz="4000" dirty="0">
                <a:solidFill>
                  <a:srgbClr val="0070C0"/>
                </a:solidFill>
              </a:rPr>
              <a:t>А в словах таких, як </a:t>
            </a:r>
            <a:r>
              <a:rPr lang="uk-UA" sz="4000" b="1" dirty="0">
                <a:solidFill>
                  <a:srgbClr val="0070C0"/>
                </a:solidFill>
              </a:rPr>
              <a:t>ґлей</a:t>
            </a:r>
            <a:r>
              <a:rPr lang="uk-UA" sz="4000" dirty="0">
                <a:solidFill>
                  <a:srgbClr val="0070C0"/>
                </a:solidFill>
              </a:rPr>
              <a:t>, </a:t>
            </a:r>
          </a:p>
          <a:p>
            <a:r>
              <a:rPr lang="uk-UA" sz="4000" b="1" dirty="0">
                <a:solidFill>
                  <a:srgbClr val="0070C0"/>
                </a:solidFill>
              </a:rPr>
              <a:t>ґуля</a:t>
            </a:r>
            <a:r>
              <a:rPr lang="uk-UA" sz="4000" dirty="0">
                <a:solidFill>
                  <a:srgbClr val="0070C0"/>
                </a:solidFill>
              </a:rPr>
              <a:t>, а ще </a:t>
            </a:r>
            <a:r>
              <a:rPr lang="uk-UA" sz="4000" b="1" dirty="0">
                <a:solidFill>
                  <a:srgbClr val="0070C0"/>
                </a:solidFill>
              </a:rPr>
              <a:t>ґава</a:t>
            </a:r>
            <a:r>
              <a:rPr lang="uk-UA" sz="4000" dirty="0">
                <a:solidFill>
                  <a:srgbClr val="0070C0"/>
                </a:solidFill>
              </a:rPr>
              <a:t>, </a:t>
            </a:r>
          </a:p>
          <a:p>
            <a:r>
              <a:rPr lang="uk-UA" sz="4000" dirty="0">
                <a:solidFill>
                  <a:srgbClr val="0070C0"/>
                </a:solidFill>
              </a:rPr>
              <a:t>поміняєш </a:t>
            </a:r>
            <a:r>
              <a:rPr lang="uk-UA" sz="4000" b="1" dirty="0">
                <a:solidFill>
                  <a:srgbClr val="0070C0"/>
                </a:solidFill>
              </a:rPr>
              <a:t>ґ</a:t>
            </a:r>
            <a:r>
              <a:rPr lang="uk-UA" sz="4000" dirty="0">
                <a:solidFill>
                  <a:srgbClr val="0070C0"/>
                </a:solidFill>
              </a:rPr>
              <a:t> на </a:t>
            </a:r>
            <a:r>
              <a:rPr lang="uk-UA" sz="4000" b="1" dirty="0">
                <a:solidFill>
                  <a:srgbClr val="0070C0"/>
                </a:solidFill>
              </a:rPr>
              <a:t>к </a:t>
            </a:r>
            <a:r>
              <a:rPr lang="uk-UA" sz="4000" dirty="0">
                <a:solidFill>
                  <a:srgbClr val="0070C0"/>
                </a:solidFill>
              </a:rPr>
              <a:t>– </a:t>
            </a:r>
          </a:p>
          <a:p>
            <a:r>
              <a:rPr lang="uk-UA" sz="4000" dirty="0">
                <a:solidFill>
                  <a:srgbClr val="0070C0"/>
                </a:solidFill>
              </a:rPr>
              <a:t>вийде щось цікаве.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17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0300" y="5787011"/>
            <a:ext cx="89535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Прочитай слова </a:t>
            </a:r>
            <a:r>
              <a:rPr lang="uk-UA" sz="2400" b="1" dirty="0" smtClean="0">
                <a:solidFill>
                  <a:srgbClr val="0070C0"/>
                </a:solidFill>
              </a:rPr>
              <a:t>на жовтому тлі. </a:t>
            </a:r>
            <a:r>
              <a:rPr lang="uk-UA" sz="2400" b="1" dirty="0">
                <a:solidFill>
                  <a:srgbClr val="0070C0"/>
                </a:solidFill>
              </a:rPr>
              <a:t>Як ти розумієш їх значення?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Поміняй в словах букву Ґ на букву К. Прочитай утворені слова.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83505" y="4316427"/>
            <a:ext cx="330519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Клей, куля, кава.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83504" y="3731652"/>
            <a:ext cx="330519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Ґлей</a:t>
            </a:r>
            <a:r>
              <a:rPr lang="uk-UA" sz="3200" b="1" dirty="0">
                <a:solidFill>
                  <a:schemeClr val="bg1"/>
                </a:solidFill>
              </a:rPr>
              <a:t>, </a:t>
            </a:r>
            <a:r>
              <a:rPr lang="uk-UA" sz="3200" b="1" dirty="0" smtClean="0">
                <a:solidFill>
                  <a:schemeClr val="bg1"/>
                </a:solidFill>
              </a:rPr>
              <a:t>ґуля</a:t>
            </a:r>
            <a:r>
              <a:rPr lang="uk-UA" sz="3200" b="1" dirty="0">
                <a:solidFill>
                  <a:schemeClr val="bg1"/>
                </a:solidFill>
              </a:rPr>
              <a:t>, </a:t>
            </a:r>
            <a:r>
              <a:rPr lang="uk-UA" sz="3200" b="1" dirty="0" smtClean="0">
                <a:solidFill>
                  <a:schemeClr val="bg1"/>
                </a:solidFill>
              </a:rPr>
              <a:t>ґава</a:t>
            </a:r>
            <a:r>
              <a:rPr lang="uk-UA" sz="3200" b="1" dirty="0">
                <a:solidFill>
                  <a:schemeClr val="bg1"/>
                </a:solidFill>
              </a:rPr>
              <a:t>.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4" name="Picture 2" descr="https://upload.wikimedia.org/wikipedia/commons/thumb/6/6e/Natural_gum_of_plum_tree_01.jpg/220px-Natural_gum_of_plum_tree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717" y="1684809"/>
            <a:ext cx="2540000" cy="1801091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610116" y="1603626"/>
            <a:ext cx="3892783" cy="20467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/>
              <a:t>     Ґлей - </a:t>
            </a:r>
            <a:r>
              <a:rPr lang="uk-UA" sz="2400" dirty="0"/>
              <a:t>густий сік, затверділі виділення, які виступають у деяких рослин на поверхню кори при її пошкодженні.</a:t>
            </a:r>
          </a:p>
          <a:p>
            <a:pPr algn="ctr"/>
            <a:endParaRPr lang="uk-UA" sz="7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Картинки до тестів\Людина\Гул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717" y="3609451"/>
            <a:ext cx="1733152" cy="162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Тварини\Ворона-сіра-або-ґав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230" y="3609452"/>
            <a:ext cx="1549069" cy="15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37355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8" grpId="0" animBg="1"/>
      <p:bldP spid="12" grpId="0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A9D7FA9-ACD8-4EC4-B794-A48A56C76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" t="17066" r="59105" b="57869"/>
          <a:stretch/>
        </p:blipFill>
        <p:spPr>
          <a:xfrm>
            <a:off x="792000" y="1512000"/>
            <a:ext cx="7880907" cy="288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sp>
        <p:nvSpPr>
          <p:cNvPr id="20" name="Прямоугольник 19"/>
          <p:cNvSpPr/>
          <p:nvPr/>
        </p:nvSpPr>
        <p:spPr>
          <a:xfrm>
            <a:off x="899199" y="541525"/>
            <a:ext cx="10246716" cy="6924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Каліграфічна </a:t>
            </a:r>
            <a:r>
              <a:rPr lang="uk-UA" sz="4000" b="1" dirty="0" smtClean="0">
                <a:solidFill>
                  <a:schemeClr val="bg1"/>
                </a:solidFill>
              </a:rPr>
              <a:t>хвилинка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51" name="Прямокутник: округлені кути 5">
            <a:extLst>
              <a:ext uri="{FF2B5EF4-FFF2-40B4-BE49-F238E27FC236}">
                <a16:creationId xmlns:a16="http://schemas.microsoft.com/office/drawing/2014/main" xmlns="" id="{26EE561A-E80E-4576-A7BF-0C316D658786}"/>
              </a:ext>
            </a:extLst>
          </p:cNvPr>
          <p:cNvSpPr/>
          <p:nvPr/>
        </p:nvSpPr>
        <p:spPr>
          <a:xfrm>
            <a:off x="792000" y="4400269"/>
            <a:ext cx="9005914" cy="193899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7800" indent="-177800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0070C0"/>
                </a:solidFill>
              </a:rPr>
              <a:t>Прочитай </a:t>
            </a:r>
            <a:r>
              <a:rPr lang="ru-RU" sz="2400" b="1" dirty="0" err="1" smtClean="0">
                <a:solidFill>
                  <a:srgbClr val="0070C0"/>
                </a:solidFill>
              </a:rPr>
              <a:t>склади</a:t>
            </a:r>
            <a:r>
              <a:rPr lang="ru-RU" sz="2400" b="1" dirty="0" smtClean="0">
                <a:solidFill>
                  <a:srgbClr val="0070C0"/>
                </a:solidFill>
              </a:rPr>
              <a:t>. </a:t>
            </a:r>
            <a:r>
              <a:rPr lang="ru-RU" sz="2400" b="1" dirty="0" err="1" smtClean="0">
                <a:solidFill>
                  <a:srgbClr val="0070C0"/>
                </a:solidFill>
              </a:rPr>
              <a:t>Які</a:t>
            </a:r>
            <a:r>
              <a:rPr lang="ru-RU" sz="2400" b="1" dirty="0" smtClean="0">
                <a:solidFill>
                  <a:srgbClr val="0070C0"/>
                </a:solidFill>
              </a:rPr>
              <a:t> слова з ними </a:t>
            </a:r>
            <a:r>
              <a:rPr lang="ru-RU" sz="2400" b="1" dirty="0" err="1" smtClean="0">
                <a:solidFill>
                  <a:srgbClr val="0070C0"/>
                </a:solidFill>
              </a:rPr>
              <a:t>ти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знаєш</a:t>
            </a:r>
            <a:r>
              <a:rPr lang="ru-RU" sz="2400" b="1" dirty="0" smtClean="0">
                <a:solidFill>
                  <a:srgbClr val="0070C0"/>
                </a:solidFill>
              </a:rPr>
              <a:t>?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uk-UA" sz="2400" b="1" dirty="0" smtClean="0">
                <a:solidFill>
                  <a:srgbClr val="0070C0"/>
                </a:solidFill>
              </a:rPr>
              <a:t>Прочитай слова в наступних рядках. 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0070C0"/>
                </a:solidFill>
              </a:rPr>
              <a:t>Запиши </a:t>
            </a:r>
            <a:r>
              <a:rPr lang="ru-RU" sz="2400" b="1" dirty="0" err="1" smtClean="0">
                <a:solidFill>
                  <a:srgbClr val="0070C0"/>
                </a:solidFill>
              </a:rPr>
              <a:t>склади</a:t>
            </a:r>
            <a:r>
              <a:rPr lang="ru-RU" sz="2400" b="1" dirty="0" smtClean="0">
                <a:solidFill>
                  <a:srgbClr val="0070C0"/>
                </a:solidFill>
              </a:rPr>
              <a:t> та слова за </a:t>
            </a:r>
            <a:r>
              <a:rPr lang="ru-RU" sz="2400" b="1" dirty="0" err="1" smtClean="0">
                <a:solidFill>
                  <a:srgbClr val="0070C0"/>
                </a:solidFill>
              </a:rPr>
              <a:t>зразком</a:t>
            </a:r>
            <a:r>
              <a:rPr lang="ru-RU" sz="2400" b="1" dirty="0" smtClean="0">
                <a:solidFill>
                  <a:srgbClr val="0070C0"/>
                </a:solidFill>
              </a:rPr>
              <a:t>.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uk-UA" sz="2400" b="1" dirty="0" smtClean="0">
                <a:solidFill>
                  <a:srgbClr val="0070C0"/>
                </a:solidFill>
              </a:rPr>
              <a:t>Побудуй звукові схеми та поділи на склади слова другого рядка.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uk-UA" sz="2400" b="1" dirty="0" smtClean="0">
                <a:solidFill>
                  <a:srgbClr val="0070C0"/>
                </a:solidFill>
              </a:rPr>
              <a:t>Поясни, чому в слові дощ звуків більше.</a:t>
            </a:r>
            <a:endParaRPr lang="ru-RU" sz="2400" b="1" dirty="0" smtClean="0">
              <a:solidFill>
                <a:srgbClr val="0070C0"/>
              </a:solidFill>
            </a:endParaRPr>
          </a:p>
        </p:txBody>
      </p:sp>
      <p:sp>
        <p:nvSpPr>
          <p:cNvPr id="85" name="Дуга 84"/>
          <p:cNvSpPr/>
          <p:nvPr/>
        </p:nvSpPr>
        <p:spPr>
          <a:xfrm rot="9044567">
            <a:off x="875350" y="1951243"/>
            <a:ext cx="1955791" cy="1217114"/>
          </a:xfrm>
          <a:prstGeom prst="arc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513" t="20104" r="60802" b="75187"/>
          <a:stretch/>
        </p:blipFill>
        <p:spPr>
          <a:xfrm>
            <a:off x="1960809" y="1914701"/>
            <a:ext cx="827910" cy="32799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79" t="20103" r="53441" b="69799"/>
          <a:stretch/>
        </p:blipFill>
        <p:spPr>
          <a:xfrm>
            <a:off x="3093040" y="1925534"/>
            <a:ext cx="765314" cy="70342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497" t="39486" r="68699" b="49109"/>
          <a:stretch/>
        </p:blipFill>
        <p:spPr>
          <a:xfrm>
            <a:off x="1058537" y="1473992"/>
            <a:ext cx="684000" cy="756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0" t="14778" r="16361" b="72046"/>
          <a:stretch/>
        </p:blipFill>
        <p:spPr>
          <a:xfrm>
            <a:off x="947185" y="2375787"/>
            <a:ext cx="1260000" cy="86130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0" t="36739" r="63033" b="51496"/>
          <a:stretch/>
        </p:blipFill>
        <p:spPr>
          <a:xfrm>
            <a:off x="2604527" y="2742160"/>
            <a:ext cx="1152000" cy="75137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t="36582" r="81861" b="54081"/>
          <a:stretch/>
        </p:blipFill>
        <p:spPr>
          <a:xfrm>
            <a:off x="2325461" y="2707383"/>
            <a:ext cx="521123" cy="61036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0" t="31330" r="22306" b="55494"/>
          <a:stretch/>
        </p:blipFill>
        <p:spPr>
          <a:xfrm>
            <a:off x="4152133" y="2375787"/>
            <a:ext cx="1332000" cy="86130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t="36582" r="81861" b="54081"/>
          <a:stretch/>
        </p:blipFill>
        <p:spPr>
          <a:xfrm>
            <a:off x="4073289" y="2690176"/>
            <a:ext cx="521123" cy="61036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954" t="26592" r="49420" b="60051"/>
          <a:stretch/>
        </p:blipFill>
        <p:spPr>
          <a:xfrm>
            <a:off x="7013102" y="1740508"/>
            <a:ext cx="1043853" cy="909040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43" t="24840" r="58642" b="61803"/>
          <a:stretch/>
        </p:blipFill>
        <p:spPr>
          <a:xfrm>
            <a:off x="5608142" y="1614547"/>
            <a:ext cx="1090856" cy="909040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1192306" y="2071050"/>
            <a:ext cx="1321878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– – </a:t>
            </a:r>
            <a:r>
              <a:rPr lang="uk-UA" sz="3200" b="1" dirty="0" smtClean="0">
                <a:solidFill>
                  <a:srgbClr val="FF0000"/>
                </a:solidFill>
              </a:rPr>
              <a:t>о </a:t>
            </a:r>
            <a:r>
              <a:rPr lang="uk-UA" sz="3200" b="1" dirty="0" smtClean="0">
                <a:solidFill>
                  <a:srgbClr val="0070C0"/>
                </a:solidFill>
              </a:rPr>
              <a:t>= </a:t>
            </a:r>
            <a:endParaRPr lang="ru-RU" sz="3200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2532039" y="2221662"/>
            <a:ext cx="15023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– 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rgbClr val="0070C0"/>
                </a:solidFill>
              </a:rPr>
              <a:t> = 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70C0"/>
                </a:solidFill>
              </a:rPr>
              <a:t> </a:t>
            </a:r>
            <a:endParaRPr lang="ru-RU" sz="3200" dirty="0"/>
          </a:p>
        </p:txBody>
      </p:sp>
      <p:sp>
        <p:nvSpPr>
          <p:cNvPr id="84" name="Дуга 83"/>
          <p:cNvSpPr/>
          <p:nvPr/>
        </p:nvSpPr>
        <p:spPr>
          <a:xfrm rot="8709326">
            <a:off x="2373783" y="2460976"/>
            <a:ext cx="867195" cy="713976"/>
          </a:xfrm>
          <a:prstGeom prst="arc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Дуга 85"/>
          <p:cNvSpPr/>
          <p:nvPr/>
        </p:nvSpPr>
        <p:spPr>
          <a:xfrm rot="8943729">
            <a:off x="2954802" y="2504483"/>
            <a:ext cx="982759" cy="648588"/>
          </a:xfrm>
          <a:prstGeom prst="arc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Дуга 62"/>
          <p:cNvSpPr/>
          <p:nvPr/>
        </p:nvSpPr>
        <p:spPr>
          <a:xfrm rot="8709326">
            <a:off x="4126672" y="2460976"/>
            <a:ext cx="867195" cy="713976"/>
          </a:xfrm>
          <a:prstGeom prst="arc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Дуга 63"/>
          <p:cNvSpPr/>
          <p:nvPr/>
        </p:nvSpPr>
        <p:spPr>
          <a:xfrm rot="8943729">
            <a:off x="4707691" y="2504483"/>
            <a:ext cx="982759" cy="648588"/>
          </a:xfrm>
          <a:prstGeom prst="arc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4274982" y="2178512"/>
            <a:ext cx="14093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–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70C0"/>
                </a:solidFill>
              </a:rPr>
              <a:t> – 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rgbClr val="0070C0"/>
                </a:solidFill>
              </a:rPr>
              <a:t> </a:t>
            </a:r>
            <a:endParaRPr lang="ru-RU" sz="3200" dirty="0"/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46822" r="58696" b="40002"/>
          <a:stretch/>
        </p:blipFill>
        <p:spPr>
          <a:xfrm>
            <a:off x="970606" y="3341175"/>
            <a:ext cx="1332000" cy="740004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1" t="51491" r="17001" b="35333"/>
          <a:stretch/>
        </p:blipFill>
        <p:spPr>
          <a:xfrm>
            <a:off x="2626747" y="3588906"/>
            <a:ext cx="1224000" cy="74000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" t="64556" r="64422" b="25189"/>
          <a:stretch/>
        </p:blipFill>
        <p:spPr>
          <a:xfrm>
            <a:off x="4263943" y="3420000"/>
            <a:ext cx="1188000" cy="576000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188" t="19890" r="51601" b="65456"/>
          <a:stretch/>
        </p:blipFill>
        <p:spPr>
          <a:xfrm>
            <a:off x="4384200" y="1550945"/>
            <a:ext cx="1006619" cy="81249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9" t="20038" r="36826" b="68391"/>
          <a:stretch/>
        </p:blipFill>
        <p:spPr>
          <a:xfrm>
            <a:off x="5901562" y="3612355"/>
            <a:ext cx="972000" cy="73284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9" t="43466" r="39357" b="44700"/>
          <a:stretch/>
        </p:blipFill>
        <p:spPr>
          <a:xfrm>
            <a:off x="5787262" y="2519336"/>
            <a:ext cx="1695423" cy="974202"/>
          </a:xfrm>
          <a:prstGeom prst="rect">
            <a:avLst/>
          </a:prstGeom>
        </p:spPr>
      </p:pic>
      <p:sp>
        <p:nvSpPr>
          <p:cNvPr id="33" name="Дуга 32"/>
          <p:cNvSpPr/>
          <p:nvPr/>
        </p:nvSpPr>
        <p:spPr>
          <a:xfrm rot="9933463">
            <a:off x="6026252" y="2529601"/>
            <a:ext cx="2034332" cy="635115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5983156" y="2236615"/>
            <a:ext cx="1431684" cy="584775"/>
          </a:xfrm>
          <a:prstGeom prst="rect">
            <a:avLst/>
          </a:prstGeom>
          <a:noFill/>
          <a:ln w="38100"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– –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35" name="Picture 4" descr="ÐÐ°ÑÑÐ¸Ð½ÐºÐ¸ Ð¿Ð¾ Ð·Ð°Ð¿ÑÐ¾ÑÑ Ð¿Ð»ÐµÐ¹ÐºÐ°ÑÑ ÐºÐ¾ÑÐµ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" t="15963" r="4791" b="4465"/>
          <a:stretch/>
        </p:blipFill>
        <p:spPr bwMode="auto">
          <a:xfrm>
            <a:off x="9078585" y="3499599"/>
            <a:ext cx="2412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Картинки до тестів\Кульки\Кулька жовта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5203">
            <a:off x="10284358" y="1578991"/>
            <a:ext cx="1439111" cy="187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лей ПВА 50 мл з пензликом | Артікус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7" t="4083" r="31992" b="6835"/>
          <a:stretch/>
        </p:blipFill>
        <p:spPr bwMode="auto">
          <a:xfrm>
            <a:off x="8926610" y="1470758"/>
            <a:ext cx="855945" cy="204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87440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52" grpId="0"/>
      <p:bldP spid="62" grpId="0"/>
      <p:bldP spid="84" grpId="0" animBg="1"/>
      <p:bldP spid="86" grpId="0" animBg="1"/>
      <p:bldP spid="63" grpId="0" animBg="1"/>
      <p:bldP spid="64" grpId="0" animBg="1"/>
      <p:bldP spid="65" grpId="0"/>
      <p:bldP spid="33" grpId="0" animBg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76300" y="596130"/>
            <a:ext cx="10452100" cy="8321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Склади </a:t>
            </a:r>
            <a:r>
              <a:rPr lang="uk-UA" sz="4000" b="1" dirty="0">
                <a:solidFill>
                  <a:schemeClr val="bg1"/>
                </a:solidFill>
              </a:rPr>
              <a:t>два речення зі словами однієї пари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97007" y="1606051"/>
            <a:ext cx="461356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Ґава </a:t>
            </a:r>
            <a:r>
              <a:rPr lang="uk-UA" sz="3600" b="1" dirty="0" smtClean="0">
                <a:solidFill>
                  <a:schemeClr val="bg1"/>
                </a:solidFill>
              </a:rPr>
              <a:t>– кава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" t="937" r="57977" b="89152"/>
          <a:stretch/>
        </p:blipFill>
        <p:spPr>
          <a:xfrm>
            <a:off x="1296000" y="2448000"/>
            <a:ext cx="5616000" cy="972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" t="886" r="61362" b="88837"/>
          <a:stretch/>
        </p:blipFill>
        <p:spPr>
          <a:xfrm>
            <a:off x="1296000" y="3556034"/>
            <a:ext cx="5616000" cy="1008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7" t="64865" r="20458" b="23724"/>
          <a:stretch/>
        </p:blipFill>
        <p:spPr>
          <a:xfrm>
            <a:off x="1473860" y="2582145"/>
            <a:ext cx="1312918" cy="57847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" t="82947" r="55678" b="3877"/>
          <a:stretch/>
        </p:blipFill>
        <p:spPr>
          <a:xfrm>
            <a:off x="2911477" y="2685916"/>
            <a:ext cx="1312918" cy="66793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7" t="80934" r="27612" b="5890"/>
          <a:stretch/>
        </p:blipFill>
        <p:spPr>
          <a:xfrm>
            <a:off x="4261370" y="2600032"/>
            <a:ext cx="808412" cy="667935"/>
          </a:xfrm>
          <a:prstGeom prst="rect">
            <a:avLst/>
          </a:prstGeom>
        </p:spPr>
      </p:pic>
      <p:pic>
        <p:nvPicPr>
          <p:cNvPr id="2050" name="Picture 2" descr="ÐÐ°ÑÑÐ¸Ð½ÐºÐ¸ Ð¿Ð¾ Ð·Ð°Ð¿ÑÐ¾ÑÑ Ð³Ð°Ð²Ð° Ð¿ÑÐ°Ñ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9" b="92193" l="4554" r="947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1421836"/>
            <a:ext cx="2924625" cy="252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Ð¿Ð»ÐµÐ¹ÐºÐ°ÑÑ ÐºÐ¾ÑÐ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500" y="3842365"/>
            <a:ext cx="2712124" cy="262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4" t="63172" r="32791" b="24308"/>
          <a:stretch/>
        </p:blipFill>
        <p:spPr>
          <a:xfrm>
            <a:off x="1656285" y="2478459"/>
            <a:ext cx="648717" cy="6404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t="16174" r="50080" b="68216"/>
          <a:stretch/>
        </p:blipFill>
        <p:spPr>
          <a:xfrm>
            <a:off x="5069782" y="2554028"/>
            <a:ext cx="1783317" cy="8641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ABF8655-D10E-49A0-8269-E817FE668A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60" y="3573862"/>
            <a:ext cx="5145470" cy="926672"/>
          </a:xfrm>
          <a:prstGeom prst="rect">
            <a:avLst/>
          </a:prstGeom>
        </p:spPr>
      </p:pic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18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34896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745609" y="1854277"/>
            <a:ext cx="7245242" cy="255454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0070C0"/>
                </a:solidFill>
              </a:rPr>
              <a:t>     Ґава і гуси</a:t>
            </a:r>
            <a:endParaRPr lang="ru-RU" sz="3200" dirty="0">
              <a:solidFill>
                <a:srgbClr val="0070C0"/>
              </a:solidFill>
            </a:endParaRPr>
          </a:p>
          <a:p>
            <a:r>
              <a:rPr lang="uk-UA" sz="3200" b="1" dirty="0">
                <a:solidFill>
                  <a:srgbClr val="0070C0"/>
                </a:solidFill>
              </a:rPr>
              <a:t>…</a:t>
            </a:r>
            <a:r>
              <a:rPr lang="uk-UA" sz="3200" b="1" dirty="0" err="1">
                <a:solidFill>
                  <a:srgbClr val="0070C0"/>
                </a:solidFill>
              </a:rPr>
              <a:t>ава</a:t>
            </a:r>
            <a:r>
              <a:rPr lang="uk-UA" sz="3200" b="1" dirty="0">
                <a:solidFill>
                  <a:srgbClr val="0070C0"/>
                </a:solidFill>
              </a:rPr>
              <a:t> зчинила …</a:t>
            </a:r>
            <a:r>
              <a:rPr lang="uk-UA" sz="3200" b="1" dirty="0" err="1">
                <a:solidFill>
                  <a:srgbClr val="0070C0"/>
                </a:solidFill>
              </a:rPr>
              <a:t>валт</a:t>
            </a:r>
            <a:r>
              <a:rPr lang="uk-UA" sz="3200" b="1" dirty="0">
                <a:solidFill>
                  <a:srgbClr val="0070C0"/>
                </a:solidFill>
              </a:rPr>
              <a:t>:</a:t>
            </a:r>
          </a:p>
          <a:p>
            <a:pPr marL="266700" indent="-266700">
              <a:buFontTx/>
              <a:buChar char="-"/>
              <a:tabLst>
                <a:tab pos="266700" algn="l"/>
              </a:tabLst>
            </a:pPr>
            <a:r>
              <a:rPr lang="uk-UA" sz="3200" b="1" dirty="0">
                <a:solidFill>
                  <a:srgbClr val="0070C0"/>
                </a:solidFill>
              </a:rPr>
              <a:t>У садку пожежа! Во…</a:t>
            </a:r>
            <a:r>
              <a:rPr lang="uk-UA" sz="3200" b="1" dirty="0" err="1">
                <a:solidFill>
                  <a:srgbClr val="0070C0"/>
                </a:solidFill>
              </a:rPr>
              <a:t>онь</a:t>
            </a:r>
            <a:r>
              <a:rPr lang="uk-UA" sz="3200" b="1" dirty="0">
                <a:solidFill>
                  <a:srgbClr val="0070C0"/>
                </a:solidFill>
              </a:rPr>
              <a:t> палає!</a:t>
            </a:r>
          </a:p>
          <a:p>
            <a:pPr marL="266700" indent="-266700">
              <a:buFontTx/>
              <a:buChar char="-"/>
              <a:tabLst>
                <a:tab pos="266700" algn="l"/>
              </a:tabLst>
            </a:pPr>
            <a:r>
              <a:rPr lang="uk-UA" sz="3200" b="1" dirty="0">
                <a:solidFill>
                  <a:srgbClr val="0070C0"/>
                </a:solidFill>
              </a:rPr>
              <a:t>…оді галасувати, - за…</a:t>
            </a:r>
            <a:r>
              <a:rPr lang="uk-UA" sz="3200" b="1" dirty="0" err="1">
                <a:solidFill>
                  <a:srgbClr val="0070C0"/>
                </a:solidFill>
              </a:rPr>
              <a:t>ел</a:t>
            </a:r>
            <a:r>
              <a:rPr lang="uk-UA" sz="3200" b="1" dirty="0">
                <a:solidFill>
                  <a:srgbClr val="0070C0"/>
                </a:solidFill>
              </a:rPr>
              <a:t>…</a:t>
            </a:r>
            <a:r>
              <a:rPr lang="uk-UA" sz="3200" b="1" dirty="0" err="1">
                <a:solidFill>
                  <a:srgbClr val="0070C0"/>
                </a:solidFill>
              </a:rPr>
              <a:t>отали</a:t>
            </a:r>
            <a:r>
              <a:rPr lang="uk-UA" sz="3200" b="1" dirty="0">
                <a:solidFill>
                  <a:srgbClr val="0070C0"/>
                </a:solidFill>
              </a:rPr>
              <a:t> …</a:t>
            </a:r>
            <a:r>
              <a:rPr lang="uk-UA" sz="3200" b="1" dirty="0" err="1">
                <a:solidFill>
                  <a:srgbClr val="0070C0"/>
                </a:solidFill>
              </a:rPr>
              <a:t>уси</a:t>
            </a:r>
            <a:r>
              <a:rPr lang="uk-UA" sz="3200" b="1" dirty="0">
                <a:solidFill>
                  <a:srgbClr val="0070C0"/>
                </a:solidFill>
              </a:rPr>
              <a:t>.</a:t>
            </a:r>
          </a:p>
          <a:p>
            <a:pPr marL="266700" indent="-266700">
              <a:buFontTx/>
              <a:buChar char="-"/>
              <a:tabLst>
                <a:tab pos="266700" algn="l"/>
              </a:tabLst>
            </a:pPr>
            <a:r>
              <a:rPr lang="uk-UA" sz="3200" b="1" dirty="0">
                <a:solidFill>
                  <a:srgbClr val="0070C0"/>
                </a:solidFill>
              </a:rPr>
              <a:t>То червоніють я…оди калини. </a:t>
            </a:r>
          </a:p>
        </p:txBody>
      </p:sp>
      <p:pic>
        <p:nvPicPr>
          <p:cNvPr id="33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" t="4886" r="4964" b="5111"/>
          <a:stretch/>
        </p:blipFill>
        <p:spPr bwMode="auto">
          <a:xfrm>
            <a:off x="9947222" y="494530"/>
            <a:ext cx="1914906" cy="194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5609" y="504896"/>
            <a:ext cx="9035462" cy="13493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текст. </a:t>
            </a:r>
            <a:endParaRPr lang="uk-UA" sz="4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Устав </a:t>
            </a:r>
            <a:r>
              <a:rPr lang="uk-UA" sz="4000" b="1" dirty="0">
                <a:solidFill>
                  <a:schemeClr val="bg1"/>
                </a:solidFill>
              </a:rPr>
              <a:t>у слова </a:t>
            </a:r>
            <a:r>
              <a:rPr lang="uk-UA" sz="4000" b="1" dirty="0" smtClean="0">
                <a:solidFill>
                  <a:schemeClr val="bg1"/>
                </a:solidFill>
              </a:rPr>
              <a:t>пропущену </a:t>
            </a:r>
            <a:r>
              <a:rPr lang="uk-UA" sz="4000" b="1" dirty="0">
                <a:solidFill>
                  <a:schemeClr val="bg1"/>
                </a:solidFill>
              </a:rPr>
              <a:t>букву ґ чи г.</a:t>
            </a:r>
          </a:p>
        </p:txBody>
      </p:sp>
      <p:pic>
        <p:nvPicPr>
          <p:cNvPr id="307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616" y="4483875"/>
            <a:ext cx="1262593" cy="142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648" y="4529130"/>
            <a:ext cx="1561854" cy="176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755934" y="2252276"/>
            <a:ext cx="448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</a:rPr>
              <a:t>Ґ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68230" y="2693200"/>
            <a:ext cx="601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г 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79168" y="3275082"/>
            <a:ext cx="601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г 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749662" y="3626780"/>
            <a:ext cx="601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г 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68464" y="3254196"/>
            <a:ext cx="601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</a:rPr>
              <a:t>ґ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320842" y="3275081"/>
            <a:ext cx="601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</a:rPr>
              <a:t>ґ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74206" y="2252277"/>
            <a:ext cx="601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</a:rPr>
              <a:t>ґ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28858" y="3276666"/>
            <a:ext cx="448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Г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18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668897" y="4576779"/>
            <a:ext cx="673570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66700" indent="-266700">
              <a:buFontTx/>
              <a:buChar char="-"/>
            </a:pPr>
            <a:r>
              <a:rPr lang="uk-UA" sz="2400" b="1" dirty="0">
                <a:solidFill>
                  <a:schemeClr val="bg1"/>
                </a:solidFill>
              </a:rPr>
              <a:t>Що налякало </a:t>
            </a:r>
            <a:r>
              <a:rPr lang="uk-UA" sz="2400" b="1" dirty="0" smtClean="0">
                <a:solidFill>
                  <a:schemeClr val="bg1"/>
                </a:solidFill>
              </a:rPr>
              <a:t>ґаву? Хто </a:t>
            </a:r>
            <a:r>
              <a:rPr lang="uk-UA" sz="2400" b="1" dirty="0">
                <a:solidFill>
                  <a:schemeClr val="bg1"/>
                </a:solidFill>
              </a:rPr>
              <a:t>її заспокоїв? Як саме?</a:t>
            </a:r>
          </a:p>
          <a:p>
            <a:pPr marL="266700" indent="-266700">
              <a:buFontTx/>
              <a:buChar char="-"/>
            </a:pPr>
            <a:r>
              <a:rPr lang="uk-UA" sz="2400" b="1" dirty="0">
                <a:solidFill>
                  <a:schemeClr val="bg1"/>
                </a:solidFill>
              </a:rPr>
              <a:t>Чому ґава переплутала калину з вогнем?  </a:t>
            </a:r>
          </a:p>
        </p:txBody>
      </p:sp>
      <p:pic>
        <p:nvPicPr>
          <p:cNvPr id="1026" name="Picture 2" descr="D:\Картинки до тестів\Рослини\Калина ягод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542" y="2575441"/>
            <a:ext cx="3247058" cy="182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59555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2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6245</TotalTime>
  <Words>743</Words>
  <Application>Microsoft Office PowerPoint</Application>
  <PresentationFormat>Произвольный</PresentationFormat>
  <Paragraphs>154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аґрус</vt:lpstr>
      <vt:lpstr> – – о – – о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510</cp:revision>
  <dcterms:created xsi:type="dcterms:W3CDTF">2018-01-05T16:38:53Z</dcterms:created>
  <dcterms:modified xsi:type="dcterms:W3CDTF">2024-09-14T14:44:14Z</dcterms:modified>
</cp:coreProperties>
</file>