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8" r:id="rId2"/>
    <p:sldId id="705" r:id="rId3"/>
    <p:sldId id="706" r:id="rId4"/>
    <p:sldId id="689" r:id="rId5"/>
    <p:sldId id="671" r:id="rId6"/>
    <p:sldId id="672" r:id="rId7"/>
    <p:sldId id="709" r:id="rId8"/>
    <p:sldId id="692" r:id="rId9"/>
    <p:sldId id="693" r:id="rId10"/>
    <p:sldId id="698" r:id="rId11"/>
    <p:sldId id="676" r:id="rId12"/>
    <p:sldId id="699" r:id="rId13"/>
    <p:sldId id="708" r:id="rId14"/>
    <p:sldId id="707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2F3242"/>
    <a:srgbClr val="00B050"/>
    <a:srgbClr val="FFCCFF"/>
    <a:srgbClr val="F5FC9A"/>
    <a:srgbClr val="ECF949"/>
    <a:srgbClr val="F68EE2"/>
    <a:srgbClr val="295FFF"/>
    <a:srgbClr val="1694E9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-53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14.09.2024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9462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9462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14.09.2024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p:transition spd="med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14.09.2024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p:transition spd="med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14.09.2024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p:transition spd="med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14.09.2024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p:transition spd="med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14.09.2024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p:transition spd="med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14.09.2024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p:transition spd="med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14.09.2024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p:transition spd="med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14.09.2024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p:transition spd="med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14.09.2024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p:transition spd="med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14.09.2024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p:transition spd="med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14.09.2024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p:transition spd="med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14.09.2024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sh dir="u"/>
  </p:transition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jpeg"/><Relationship Id="rId7" Type="http://schemas.microsoft.com/office/2007/relationships/hdphoto" Target="../media/hdphoto3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microsoft.com/office/2007/relationships/hdphoto" Target="../media/hdphoto5.wdp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microsoft.com/office/2007/relationships/hdphoto" Target="../media/hdphoto6.wdp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018314" y="3395496"/>
            <a:ext cx="6255428" cy="2553891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rgbClr val="0070C0"/>
                </a:solidFill>
              </a:rPr>
              <a:t>Розвиток зв'язного мовлення. </a:t>
            </a:r>
            <a:endParaRPr lang="uk-UA" sz="4800" b="1" dirty="0" smtClean="0">
              <a:solidFill>
                <a:srgbClr val="0070C0"/>
              </a:solidFill>
            </a:endParaRPr>
          </a:p>
          <a:p>
            <a:pPr algn="ctr"/>
            <a:r>
              <a:rPr lang="uk-UA" sz="4800" b="1" dirty="0" smtClean="0">
                <a:solidFill>
                  <a:srgbClr val="0070C0"/>
                </a:solidFill>
              </a:rPr>
              <a:t>Малюю </a:t>
            </a:r>
            <a:r>
              <a:rPr lang="uk-UA" sz="4800" b="1" dirty="0">
                <a:solidFill>
                  <a:srgbClr val="0070C0"/>
                </a:solidFill>
              </a:rPr>
              <a:t>осінній сад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951808" y="1014713"/>
            <a:ext cx="2944792" cy="1328023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Українська мова</a:t>
            </a:r>
          </a:p>
          <a:p>
            <a:pPr algn="ctr"/>
            <a:r>
              <a:rPr lang="uk-UA" sz="2400" b="1" i="1" dirty="0" smtClean="0">
                <a:solidFill>
                  <a:srgbClr val="0070C0"/>
                </a:solidFill>
              </a:rPr>
              <a:t>2 клас</a:t>
            </a:r>
            <a:endParaRPr lang="uk-UA" sz="2400" b="1" dirty="0" smtClean="0">
              <a:solidFill>
                <a:srgbClr val="0070C0"/>
              </a:solidFill>
            </a:endParaRPr>
          </a:p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Урок </a:t>
            </a:r>
            <a:r>
              <a:rPr lang="en-US" sz="2400" b="1" dirty="0" smtClean="0">
                <a:solidFill>
                  <a:srgbClr val="0070C0"/>
                </a:solidFill>
              </a:rPr>
              <a:t>11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12" name="Picture 2" descr="http://tdvsesvit.com.ua/images/product_images/popup_images/4429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20" y="672629"/>
            <a:ext cx="3544222" cy="5276758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72274" y="546386"/>
            <a:ext cx="10162572" cy="12129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Намалюй </a:t>
            </a:r>
            <a:r>
              <a:rPr lang="uk-UA" sz="4000" b="1" dirty="0">
                <a:solidFill>
                  <a:schemeClr val="bg1"/>
                </a:solidFill>
              </a:rPr>
              <a:t>словами виноград, </a:t>
            </a:r>
            <a:endParaRPr lang="uk-UA" sz="40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зображений </a:t>
            </a:r>
            <a:r>
              <a:rPr lang="uk-UA" sz="4000" b="1" dirty="0">
                <a:solidFill>
                  <a:schemeClr val="bg1"/>
                </a:solidFill>
              </a:rPr>
              <a:t>на світлині. 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/>
          <a:srcRect l="3517" r="9924"/>
          <a:stretch/>
        </p:blipFill>
        <p:spPr>
          <a:xfrm flipH="1">
            <a:off x="0" y="3390684"/>
            <a:ext cx="2539683" cy="25355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19371" y="1886749"/>
            <a:ext cx="3715475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/>
              <a:t>Жовтий виноград іскриться на сонці.</a:t>
            </a:r>
            <a:endParaRPr lang="uk-UA" sz="3200" i="1" dirty="0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505600" y="4653821"/>
            <a:ext cx="5902620" cy="693683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i="1" dirty="0"/>
              <a:t>Довідка:</a:t>
            </a:r>
            <a:r>
              <a:rPr lang="uk-UA" sz="3200" dirty="0"/>
              <a:t> іскриться, сонці, на.</a:t>
            </a:r>
            <a:endParaRPr lang="ru-RU" sz="3200" dirty="0"/>
          </a:p>
        </p:txBody>
      </p:sp>
      <p:pic>
        <p:nvPicPr>
          <p:cNvPr id="2050" name="Picture 2" descr="Виноград Желтый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6" b="9496"/>
          <a:stretch/>
        </p:blipFill>
        <p:spPr bwMode="auto">
          <a:xfrm>
            <a:off x="8462800" y="3067007"/>
            <a:ext cx="2672046" cy="2042645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926238"/>
            <a:ext cx="972274" cy="93207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972274" y="1886749"/>
            <a:ext cx="5804384" cy="53360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Використай </a:t>
            </a:r>
            <a:r>
              <a:rPr lang="uk-UA" sz="2400" b="1" dirty="0">
                <a:solidFill>
                  <a:srgbClr val="0070C0"/>
                </a:solidFill>
              </a:rPr>
              <a:t>слова із </a:t>
            </a:r>
            <a:r>
              <a:rPr lang="uk-UA" sz="2400" b="1" dirty="0" smtClean="0">
                <a:solidFill>
                  <a:srgbClr val="0070C0"/>
                </a:solidFill>
              </a:rPr>
              <a:t>довідки </a:t>
            </a:r>
            <a:r>
              <a:rPr lang="uk-UA" sz="2400" b="1" dirty="0" err="1" smtClean="0">
                <a:solidFill>
                  <a:srgbClr val="0070C0"/>
                </a:solidFill>
              </a:rPr>
              <a:t>Читалочки</a:t>
            </a:r>
            <a:r>
              <a:rPr lang="uk-UA" sz="2400" b="1" dirty="0" smtClean="0">
                <a:solidFill>
                  <a:srgbClr val="0070C0"/>
                </a:solidFill>
              </a:rPr>
              <a:t> </a:t>
            </a:r>
            <a:endParaRPr lang="uk-UA" sz="2400" b="1" dirty="0">
              <a:solidFill>
                <a:srgbClr val="0070C0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3" t="24983" r="57032" b="58284"/>
          <a:stretch/>
        </p:blipFill>
        <p:spPr>
          <a:xfrm>
            <a:off x="2505600" y="2514279"/>
            <a:ext cx="4693852" cy="205200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71745594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04354" y="1509022"/>
            <a:ext cx="1431850" cy="198645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Придумай </a:t>
            </a:r>
            <a:r>
              <a:rPr lang="uk-UA" sz="2000" b="1" dirty="0">
                <a:solidFill>
                  <a:srgbClr val="0070C0"/>
                </a:solidFill>
              </a:rPr>
              <a:t>назву малюнкові і запиши її під ним. </a:t>
            </a:r>
          </a:p>
        </p:txBody>
      </p:sp>
      <p:pic>
        <p:nvPicPr>
          <p:cNvPr id="3074" name="Picture 2" descr="Натюрморт &quot;Дары осени&quot;, рисунок 2-3 класс, как сделать, картинки ..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1" r="10980"/>
          <a:stretch/>
        </p:blipFill>
        <p:spPr bwMode="auto">
          <a:xfrm>
            <a:off x="1828551" y="1314688"/>
            <a:ext cx="3159367" cy="2344701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Осень глазами детей. Воспитателям детских садов, школьным учителям ..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5" t="2821" r="3889" b="6219"/>
          <a:stretch/>
        </p:blipFill>
        <p:spPr bwMode="auto">
          <a:xfrm>
            <a:off x="5196891" y="3882784"/>
            <a:ext cx="3116180" cy="2351820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Рисунок красота осени 2 класс окружающий мир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891" y="1332293"/>
            <a:ext cx="3118034" cy="2339915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ndex of /wp-content/uploads/2015/05/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2"/>
          <a:stretch/>
        </p:blipFill>
        <p:spPr bwMode="auto">
          <a:xfrm>
            <a:off x="8523899" y="1314688"/>
            <a:ext cx="3109865" cy="2344701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рисование яблони | Give me an art!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899" y="3882784"/>
            <a:ext cx="3109865" cy="2339915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Рисование в средней группе «Сказочное дерево», конспект занятия ...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551" y="3882786"/>
            <a:ext cx="3159367" cy="2339915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926238"/>
            <a:ext cx="972274" cy="93207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972274" y="543741"/>
            <a:ext cx="10683432" cy="63795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Намалюй </a:t>
            </a:r>
            <a:r>
              <a:rPr lang="uk-UA" sz="4000" b="1" dirty="0">
                <a:solidFill>
                  <a:schemeClr val="bg1"/>
                </a:solidFill>
              </a:rPr>
              <a:t>олівцями осінній </a:t>
            </a:r>
            <a:r>
              <a:rPr lang="uk-UA" sz="4000" b="1" dirty="0" smtClean="0">
                <a:solidFill>
                  <a:schemeClr val="bg1"/>
                </a:solidFill>
              </a:rPr>
              <a:t>сад</a:t>
            </a:r>
            <a:endParaRPr lang="uk-UA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91499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Скругленный прямоугольник 42"/>
          <p:cNvSpPr/>
          <p:nvPr/>
        </p:nvSpPr>
        <p:spPr>
          <a:xfrm>
            <a:off x="1316752" y="3472420"/>
            <a:ext cx="2416368" cy="55558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uk-UA" sz="3600" b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tx1"/>
                </a:solidFill>
              </a:rPr>
              <a:t>ДР</a:t>
            </a:r>
            <a:endParaRPr lang="uk-UA" sz="3600" b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407563" y="1805000"/>
            <a:ext cx="1025517" cy="109632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tx1"/>
                </a:solidFill>
              </a:rPr>
              <a:t>О</a:t>
            </a:r>
            <a:r>
              <a:rPr lang="uk-UA" sz="3600" b="1" i="1" dirty="0">
                <a:solidFill>
                  <a:schemeClr val="tx1"/>
                </a:solidFill>
              </a:rPr>
              <a:t>   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296342" y="1777597"/>
            <a:ext cx="1576137" cy="126635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tx1"/>
                </a:solidFill>
              </a:rPr>
              <a:t>ВІ</a:t>
            </a:r>
            <a:r>
              <a:rPr lang="uk-UA" sz="3600" b="1" i="1" dirty="0">
                <a:solidFill>
                  <a:schemeClr val="tx1"/>
                </a:solidFill>
              </a:rPr>
              <a:t>  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72274" y="413886"/>
            <a:ext cx="10019470" cy="75033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Розгадай ребуси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flipH="1">
            <a:off x="1784422" y="2035968"/>
            <a:ext cx="635803" cy="6030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098" name="Picture 2" descr="Ведро PNG фото скачать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322" y="1563650"/>
            <a:ext cx="984213" cy="129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Прямая соединительная линия 20"/>
          <p:cNvCxnSpPr/>
          <p:nvPr/>
        </p:nvCxnSpPr>
        <p:spPr>
          <a:xfrm flipH="1">
            <a:off x="3733120" y="2063365"/>
            <a:ext cx="399018" cy="5756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Скругленный прямоугольник 23"/>
          <p:cNvSpPr/>
          <p:nvPr/>
        </p:nvSpPr>
        <p:spPr>
          <a:xfrm>
            <a:off x="4042518" y="1912305"/>
            <a:ext cx="976666" cy="8458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tx1"/>
                </a:solidFill>
              </a:rPr>
              <a:t>А</a:t>
            </a:r>
            <a:r>
              <a:rPr lang="uk-UA" sz="3600" b="1" i="1" dirty="0">
                <a:solidFill>
                  <a:schemeClr val="tx1"/>
                </a:solidFill>
              </a:rPr>
              <a:t>   </a:t>
            </a: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1286947" y="2820838"/>
            <a:ext cx="2558056" cy="66178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ВІДРО</a:t>
            </a: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 flipH="1">
            <a:off x="1807549" y="2875476"/>
            <a:ext cx="589547" cy="55250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H="1">
            <a:off x="2659382" y="2947031"/>
            <a:ext cx="594447" cy="55250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Скругленный прямоугольник 40"/>
          <p:cNvSpPr/>
          <p:nvPr/>
        </p:nvSpPr>
        <p:spPr>
          <a:xfrm>
            <a:off x="702295" y="1993623"/>
            <a:ext cx="1192192" cy="8343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tx1"/>
                </a:solidFill>
              </a:rPr>
              <a:t>ЩЕ</a:t>
            </a:r>
            <a:r>
              <a:rPr lang="uk-UA" sz="3600" b="1" i="1" dirty="0">
                <a:solidFill>
                  <a:schemeClr val="tx1"/>
                </a:solidFill>
              </a:rPr>
              <a:t>   </a:t>
            </a: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1229975" y="3363230"/>
            <a:ext cx="1218717" cy="7739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tx1"/>
                </a:solidFill>
              </a:rPr>
              <a:t>ЩЕ</a:t>
            </a:r>
            <a:r>
              <a:rPr lang="uk-UA" sz="3600" b="1" i="1" dirty="0">
                <a:solidFill>
                  <a:schemeClr val="tx1"/>
                </a:solidFill>
              </a:rPr>
              <a:t>   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2659381" y="3414561"/>
            <a:ext cx="815179" cy="63317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tx1"/>
                </a:solidFill>
              </a:rPr>
              <a:t>А</a:t>
            </a:r>
            <a:r>
              <a:rPr lang="uk-UA" sz="3600" b="1" i="1" dirty="0">
                <a:solidFill>
                  <a:schemeClr val="tx1"/>
                </a:solidFill>
              </a:rPr>
              <a:t>   </a:t>
            </a:r>
          </a:p>
        </p:txBody>
      </p:sp>
      <p:sp>
        <p:nvSpPr>
          <p:cNvPr id="19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926238"/>
            <a:ext cx="972274" cy="93207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116586" y="1248237"/>
            <a:ext cx="8732066" cy="55041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Доповни </a:t>
            </a:r>
            <a:r>
              <a:rPr lang="uk-UA" sz="2000" b="1" dirty="0">
                <a:solidFill>
                  <a:srgbClr val="0070C0"/>
                </a:solidFill>
              </a:rPr>
              <a:t>словами-відгадками </a:t>
            </a:r>
            <a:r>
              <a:rPr lang="uk-UA" sz="2000" b="1" dirty="0" smtClean="0">
                <a:solidFill>
                  <a:srgbClr val="0070C0"/>
                </a:solidFill>
              </a:rPr>
              <a:t>подане речення</a:t>
            </a:r>
            <a:endParaRPr lang="uk-UA" sz="2000" b="1" dirty="0">
              <a:solidFill>
                <a:srgbClr val="0070C0"/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3" t="24983" r="57032" b="58284"/>
          <a:stretch/>
        </p:blipFill>
        <p:spPr>
          <a:xfrm>
            <a:off x="2956605" y="4018903"/>
            <a:ext cx="4693852" cy="205200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5" name="Скругленный прямоугольник 24"/>
          <p:cNvSpPr/>
          <p:nvPr/>
        </p:nvSpPr>
        <p:spPr>
          <a:xfrm>
            <a:off x="9384363" y="2046335"/>
            <a:ext cx="1056001" cy="78497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tx1"/>
                </a:solidFill>
              </a:rPr>
              <a:t>ОК</a:t>
            </a:r>
            <a:r>
              <a:rPr lang="uk-UA" sz="3600" b="1" i="1" dirty="0">
                <a:solidFill>
                  <a:schemeClr val="tx1"/>
                </a:solidFill>
              </a:rPr>
              <a:t>   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7097746" y="2035741"/>
            <a:ext cx="1049979" cy="8061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tx1"/>
                </a:solidFill>
              </a:rPr>
              <a:t>М</a:t>
            </a:r>
            <a:r>
              <a:rPr lang="uk-UA" sz="3600" b="1" i="1" dirty="0">
                <a:solidFill>
                  <a:schemeClr val="tx1"/>
                </a:solidFill>
              </a:rPr>
              <a:t>   </a:t>
            </a: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 flipH="1">
            <a:off x="7392485" y="2099160"/>
            <a:ext cx="611644" cy="5576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H="1">
            <a:off x="9550480" y="2134570"/>
            <a:ext cx="788690" cy="5222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Скругленный прямоугольник 31"/>
          <p:cNvSpPr/>
          <p:nvPr/>
        </p:nvSpPr>
        <p:spPr>
          <a:xfrm>
            <a:off x="10123077" y="2028791"/>
            <a:ext cx="788068" cy="7714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tx1"/>
                </a:solidFill>
              </a:rPr>
              <a:t>А</a:t>
            </a:r>
            <a:r>
              <a:rPr lang="uk-UA" sz="3600" b="1" i="1" dirty="0">
                <a:solidFill>
                  <a:schemeClr val="tx1"/>
                </a:solidFill>
              </a:rPr>
              <a:t>   </a:t>
            </a: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6605406" y="2002102"/>
            <a:ext cx="787079" cy="7483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tx1"/>
                </a:solidFill>
              </a:rPr>
              <a:t>З</a:t>
            </a:r>
            <a:r>
              <a:rPr lang="uk-UA" sz="3600" b="1" i="1" dirty="0">
                <a:solidFill>
                  <a:schemeClr val="tx1"/>
                </a:solidFill>
              </a:rPr>
              <a:t>   </a:t>
            </a:r>
          </a:p>
        </p:txBody>
      </p:sp>
      <p:pic>
        <p:nvPicPr>
          <p:cNvPr id="35" name="Picture 4" descr="Молоток слесарный 500гр круглый боек деревянная рукоятка, Россия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400" r="96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725" y="1426153"/>
            <a:ext cx="1556489" cy="1556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Скругленный прямоугольник 35"/>
          <p:cNvSpPr/>
          <p:nvPr/>
        </p:nvSpPr>
        <p:spPr>
          <a:xfrm>
            <a:off x="7287613" y="2804922"/>
            <a:ext cx="2812267" cy="69461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МОЛОТОК</a:t>
            </a:r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 flipH="1">
            <a:off x="7443050" y="2991663"/>
            <a:ext cx="677655" cy="50408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 flipH="1">
            <a:off x="9056141" y="2954882"/>
            <a:ext cx="847684" cy="52437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Скругленный прямоугольник 38"/>
          <p:cNvSpPr/>
          <p:nvPr/>
        </p:nvSpPr>
        <p:spPr>
          <a:xfrm>
            <a:off x="7309655" y="3500085"/>
            <a:ext cx="2790225" cy="68991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tx1"/>
                </a:solidFill>
              </a:rPr>
              <a:t>ОЛОТ</a:t>
            </a: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7610421" y="3365532"/>
            <a:ext cx="662722" cy="87665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tx1"/>
                </a:solidFill>
              </a:rPr>
              <a:t>З</a:t>
            </a:r>
            <a:r>
              <a:rPr lang="uk-UA" sz="3600" b="1" i="1" dirty="0">
                <a:solidFill>
                  <a:schemeClr val="tx1"/>
                </a:solidFill>
              </a:rPr>
              <a:t>   </a:t>
            </a: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9107504" y="3423407"/>
            <a:ext cx="744955" cy="9116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tx1"/>
                </a:solidFill>
              </a:rPr>
              <a:t>А</a:t>
            </a:r>
            <a:r>
              <a:rPr lang="uk-UA" sz="3600" b="1" i="1" dirty="0">
                <a:solidFill>
                  <a:schemeClr val="tx1"/>
                </a:solidFill>
              </a:rPr>
              <a:t>   </a:t>
            </a:r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3" t="27406" r="43653" b="63705"/>
          <a:stretch/>
        </p:blipFill>
        <p:spPr>
          <a:xfrm>
            <a:off x="4207894" y="4242191"/>
            <a:ext cx="1692000" cy="913063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294"/>
          <a:stretch/>
        </p:blipFill>
        <p:spPr>
          <a:xfrm>
            <a:off x="3850946" y="5229582"/>
            <a:ext cx="2268000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62981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30" grpId="0" animBg="1"/>
      <p:bldP spid="46" grpId="0"/>
      <p:bldP spid="47" grpId="0"/>
      <p:bldP spid="36" grpId="0" animBg="1"/>
      <p:bldP spid="39" grpId="0" animBg="1"/>
      <p:bldP spid="40" grpId="0"/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78098" y="453386"/>
            <a:ext cx="8334474" cy="69431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 Додаткове завдання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028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439" y="1264475"/>
            <a:ext cx="3297994" cy="235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4536175" y="2024107"/>
            <a:ext cx="1286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</a:rPr>
              <a:t>с д о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992377" y="1670164"/>
            <a:ext cx="402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chemeClr val="bg1"/>
                </a:solidFill>
              </a:rPr>
              <a:t>а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47798" y="2451738"/>
            <a:ext cx="402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chemeClr val="bg1"/>
                </a:solidFill>
              </a:rPr>
              <a:t>к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7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396" y="1188838"/>
            <a:ext cx="3333264" cy="237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9317714" y="1983902"/>
            <a:ext cx="1286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chemeClr val="bg1"/>
                </a:solidFill>
              </a:rPr>
              <a:t>т и с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705463" y="1659849"/>
            <a:ext cx="402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chemeClr val="bg1"/>
                </a:solidFill>
              </a:rPr>
              <a:t>л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771454" y="2265320"/>
            <a:ext cx="402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chemeClr val="bg1"/>
                </a:solidFill>
              </a:rPr>
              <a:t>я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31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922" y="2118104"/>
            <a:ext cx="3113614" cy="2221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6965070" y="2859375"/>
            <a:ext cx="1286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</a:rPr>
              <a:t>б у л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407325" y="2521065"/>
            <a:ext cx="402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chemeClr val="bg1"/>
                </a:solidFill>
              </a:rPr>
              <a:t>я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234611" y="3295708"/>
            <a:ext cx="8641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chemeClr val="bg1"/>
                </a:solidFill>
              </a:rPr>
              <a:t>к а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404792" y="2024107"/>
            <a:ext cx="1688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chemeClr val="bg1"/>
                </a:solidFill>
              </a:rPr>
              <a:t>садок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89687" y="2859375"/>
            <a:ext cx="19200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chemeClr val="bg1"/>
                </a:solidFill>
              </a:rPr>
              <a:t>яблука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145199" y="1911377"/>
            <a:ext cx="1688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chemeClr val="bg1"/>
                </a:solidFill>
              </a:rPr>
              <a:t>листя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4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1814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9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9" t="705" r="44892" b="75079"/>
          <a:stretch/>
        </p:blipFill>
        <p:spPr>
          <a:xfrm>
            <a:off x="3526778" y="4059656"/>
            <a:ext cx="8388000" cy="2374970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" t="47581" r="13018" b="39921"/>
          <a:stretch/>
        </p:blipFill>
        <p:spPr>
          <a:xfrm>
            <a:off x="3674764" y="4132846"/>
            <a:ext cx="3290306" cy="705646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" t="68062" r="76714" b="20222"/>
          <a:stretch/>
        </p:blipFill>
        <p:spPr>
          <a:xfrm>
            <a:off x="6816224" y="4345868"/>
            <a:ext cx="851309" cy="669522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1" t="79639" r="46453" b="3559"/>
          <a:stretch/>
        </p:blipFill>
        <p:spPr>
          <a:xfrm>
            <a:off x="8937636" y="4104696"/>
            <a:ext cx="1895693" cy="939064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0" t="16037" r="49567" b="67928"/>
          <a:stretch/>
        </p:blipFill>
        <p:spPr>
          <a:xfrm>
            <a:off x="3717571" y="4925313"/>
            <a:ext cx="1792947" cy="908822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8" t="32381" r="49269" b="52356"/>
          <a:stretch/>
        </p:blipFill>
        <p:spPr>
          <a:xfrm>
            <a:off x="5401204" y="4950144"/>
            <a:ext cx="1758243" cy="848331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6" t="47817" r="23829" b="37906"/>
          <a:stretch/>
        </p:blipFill>
        <p:spPr>
          <a:xfrm>
            <a:off x="7159447" y="4902163"/>
            <a:ext cx="2590051" cy="770186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="" xmlns:a16="http://schemas.microsoft.com/office/drawing/2014/main" id="{7C51CE82-ABF2-4B66-8438-1C12C9610E9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43" b="-2073"/>
          <a:stretch/>
        </p:blipFill>
        <p:spPr>
          <a:xfrm>
            <a:off x="7608384" y="4390725"/>
            <a:ext cx="1548518" cy="684000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="" xmlns:a16="http://schemas.microsoft.com/office/drawing/2014/main" id="{C6024BBF-0695-4992-A97E-9DC0A15E109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184" y="4938962"/>
            <a:ext cx="1798476" cy="835224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="" xmlns:a16="http://schemas.microsoft.com/office/drawing/2014/main" id="{AA350EA6-B39D-4428-8E7B-0FC6FC7C007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847" y="5695499"/>
            <a:ext cx="2560542" cy="835224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="" xmlns:a16="http://schemas.microsoft.com/office/drawing/2014/main" id="{E438A75D-251C-42BD-9B1F-0BFDACAC3DA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41" t="72809" r="40870" b="24461"/>
          <a:stretch/>
        </p:blipFill>
        <p:spPr>
          <a:xfrm>
            <a:off x="8941605" y="4602611"/>
            <a:ext cx="104609" cy="156036"/>
          </a:xfrm>
          <a:prstGeom prst="rect">
            <a:avLst/>
          </a:prstGeom>
        </p:spPr>
      </p:pic>
      <p:sp>
        <p:nvSpPr>
          <p:cNvPr id="58" name="Прямоугольник 57"/>
          <p:cNvSpPr/>
          <p:nvPr/>
        </p:nvSpPr>
        <p:spPr>
          <a:xfrm>
            <a:off x="253628" y="3343468"/>
            <a:ext cx="2976872" cy="201310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Склади </a:t>
            </a:r>
            <a:r>
              <a:rPr lang="uk-UA" sz="2400" b="1" dirty="0">
                <a:solidFill>
                  <a:schemeClr val="bg1"/>
                </a:solidFill>
              </a:rPr>
              <a:t>з утвореними словами три речення про осінній сад і </a:t>
            </a:r>
            <a:r>
              <a:rPr lang="uk-UA" sz="2400" b="1" dirty="0" err="1" smtClean="0">
                <a:solidFill>
                  <a:schemeClr val="bg1"/>
                </a:solidFill>
              </a:rPr>
              <a:t>запиши</a:t>
            </a:r>
            <a:endParaRPr lang="uk-UA" sz="2400" b="1" dirty="0">
              <a:solidFill>
                <a:schemeClr val="bg1"/>
              </a:solidFill>
            </a:endParaRPr>
          </a:p>
        </p:txBody>
      </p:sp>
      <p:pic>
        <p:nvPicPr>
          <p:cNvPr id="59" name="Рисунок 58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98621">
                        <a14:foregroundMark x1="46897" y1="19427" x2="46897" y2="19427"/>
                        <a14:foregroundMark x1="62069" y1="72930" x2="62069" y2="72930"/>
                        <a14:foregroundMark x1="71034" y1="73567" x2="71034" y2="73567"/>
                        <a14:foregroundMark x1="72759" y1="58917" x2="72759" y2="58917"/>
                        <a14:foregroundMark x1="84138" y1="50637" x2="84138" y2="50637"/>
                        <a14:foregroundMark x1="14138" y1="35669" x2="14138" y2="35669"/>
                        <a14:foregroundMark x1="37931" y1="40127" x2="37931" y2="40127"/>
                        <a14:foregroundMark x1="30345" y1="42357" x2="30345" y2="42357"/>
                        <a14:foregroundMark x1="32759" y1="42038" x2="32759" y2="42038"/>
                        <a14:foregroundMark x1="27586" y1="41720" x2="27586" y2="41720"/>
                        <a14:foregroundMark x1="25172" y1="40446" x2="25172" y2="40446"/>
                        <a14:foregroundMark x1="22069" y1="39490" x2="22069" y2="39490"/>
                        <a14:foregroundMark x1="20000" y1="38535" x2="20000" y2="38535"/>
                        <a14:foregroundMark x1="17931" y1="38217" x2="17931" y2="38217"/>
                        <a14:foregroundMark x1="17931" y1="36624" x2="17931" y2="36624"/>
                        <a14:foregroundMark x1="17931" y1="34713" x2="17931" y2="34713"/>
                        <a14:foregroundMark x1="17931" y1="32484" x2="17931" y2="32484"/>
                        <a14:foregroundMark x1="14828" y1="37898" x2="14828" y2="37898"/>
                        <a14:foregroundMark x1="13103" y1="38217" x2="13103" y2="38217"/>
                        <a14:foregroundMark x1="11724" y1="36624" x2="11724" y2="36624"/>
                        <a14:foregroundMark x1="13103" y1="32484" x2="13103" y2="32484"/>
                        <a14:foregroundMark x1="12759" y1="30255" x2="12759" y2="30255"/>
                        <a14:foregroundMark x1="79655" y1="50955" x2="79655" y2="50955"/>
                        <a14:foregroundMark x1="43793" y1="19427" x2="43793" y2="19427"/>
                        <a14:foregroundMark x1="43448" y1="22930" x2="43448" y2="22930"/>
                        <a14:foregroundMark x1="43103" y1="26752" x2="43103" y2="26752"/>
                        <a14:foregroundMark x1="43448" y1="25159" x2="43448" y2="25159"/>
                        <a14:foregroundMark x1="43793" y1="29299" x2="43793" y2="29299"/>
                        <a14:foregroundMark x1="44138" y1="31847" x2="44138" y2="31847"/>
                        <a14:foregroundMark x1="44138" y1="33758" x2="44138" y2="33758"/>
                        <a14:foregroundMark x1="44138" y1="36624" x2="44138" y2="36624"/>
                        <a14:foregroundMark x1="42069" y1="31210" x2="42069" y2="31210"/>
                        <a14:foregroundMark x1="41379" y1="26433" x2="41379" y2="26433"/>
                        <a14:foregroundMark x1="54138" y1="28025" x2="54138" y2="28025"/>
                        <a14:foregroundMark x1="65517" y1="27389" x2="65517" y2="27389"/>
                        <a14:foregroundMark x1="59310" y1="20382" x2="59310" y2="20382"/>
                        <a14:foregroundMark x1="76897" y1="26752" x2="76897" y2="26752"/>
                        <a14:foregroundMark x1="76897" y1="32484" x2="76897" y2="32484"/>
                        <a14:foregroundMark x1="76897" y1="38217" x2="76897" y2="38217"/>
                        <a14:foregroundMark x1="77586" y1="41401" x2="77586" y2="41401"/>
                        <a14:foregroundMark x1="77586" y1="46815" x2="77586" y2="46815"/>
                        <a14:foregroundMark x1="78276" y1="52866" x2="78276" y2="52866"/>
                        <a14:foregroundMark x1="78621" y1="58599" x2="78621" y2="58599"/>
                        <a14:foregroundMark x1="79655" y1="63376" x2="79655" y2="63376"/>
                        <a14:foregroundMark x1="78966" y1="67834" x2="78966" y2="67834"/>
                        <a14:foregroundMark x1="77931" y1="71019" x2="77931" y2="71019"/>
                        <a14:foregroundMark x1="79310" y1="69108" x2="79310" y2="69108"/>
                        <a14:foregroundMark x1="76897" y1="68471" x2="76897" y2="68471"/>
                        <a14:foregroundMark x1="74828" y1="70064" x2="74828" y2="70064"/>
                        <a14:foregroundMark x1="71379" y1="69745" x2="71379" y2="69745"/>
                        <a14:foregroundMark x1="79310" y1="36624" x2="79310" y2="36624"/>
                        <a14:foregroundMark x1="85862" y1="36624" x2="85862" y2="36624"/>
                        <a14:foregroundMark x1="87586" y1="37580" x2="87586" y2="37580"/>
                        <a14:foregroundMark x1="89655" y1="38535" x2="89655" y2="38535"/>
                        <a14:foregroundMark x1="92069" y1="40127" x2="92069" y2="40127"/>
                        <a14:foregroundMark x1="93103" y1="41083" x2="93103" y2="41083"/>
                        <a14:foregroundMark x1="92069" y1="42994" x2="92069" y2="42994"/>
                        <a14:foregroundMark x1="91034" y1="44586" x2="91034" y2="44586"/>
                        <a14:foregroundMark x1="90000" y1="46497" x2="90000" y2="46497"/>
                        <a14:foregroundMark x1="88966" y1="48089" x2="88966" y2="48089"/>
                        <a14:foregroundMark x1="78966" y1="74204" x2="78966" y2="74204"/>
                        <a14:foregroundMark x1="64138" y1="71338" x2="64138" y2="71338"/>
                        <a14:foregroundMark x1="56207" y1="68790" x2="56207" y2="68790"/>
                        <a14:foregroundMark x1="62069" y1="68153" x2="62069" y2="68153"/>
                        <a14:foregroundMark x1="60345" y1="76433" x2="60345" y2="76433"/>
                        <a14:foregroundMark x1="59655" y1="68790" x2="59655" y2="68790"/>
                        <a14:foregroundMark x1="56897" y1="72611" x2="56897" y2="72611"/>
                        <a14:foregroundMark x1="56897" y1="75478" x2="56897" y2="75478"/>
                        <a14:foregroundMark x1="55172" y1="75159" x2="55172" y2="75159"/>
                        <a14:foregroundMark x1="54828" y1="72293" x2="54828" y2="72293"/>
                        <a14:foregroundMark x1="52759" y1="71019" x2="52759" y2="71019"/>
                        <a14:foregroundMark x1="50000" y1="71019" x2="50000" y2="71019"/>
                        <a14:foregroundMark x1="43793" y1="38217" x2="43793" y2="38217"/>
                        <a14:foregroundMark x1="43793" y1="40764" x2="43793" y2="40764"/>
                        <a14:foregroundMark x1="43793" y1="42038" x2="43793" y2="42038"/>
                        <a14:foregroundMark x1="44483" y1="43949" x2="44483" y2="43949"/>
                        <a14:foregroundMark x1="44483" y1="45223" x2="44483" y2="45223"/>
                        <a14:foregroundMark x1="44483" y1="46815" x2="44483" y2="46815"/>
                        <a14:foregroundMark x1="44138" y1="48408" x2="44138" y2="48726"/>
                        <a14:foregroundMark x1="43793" y1="50955" x2="43793" y2="50955"/>
                        <a14:foregroundMark x1="44828" y1="53185" x2="44828" y2="53185"/>
                        <a14:foregroundMark x1="44828" y1="55732" x2="44828" y2="55732"/>
                        <a14:foregroundMark x1="43448" y1="54777" x2="43448" y2="54777"/>
                        <a14:foregroundMark x1="43448" y1="58280" x2="43448" y2="58280"/>
                        <a14:foregroundMark x1="43793" y1="60828" x2="43793" y2="60828"/>
                        <a14:foregroundMark x1="43793" y1="63694" x2="43793" y2="63694"/>
                        <a14:foregroundMark x1="43448" y1="66879" x2="43448" y2="66879"/>
                        <a14:foregroundMark x1="43448" y1="69745" x2="43448" y2="69745"/>
                        <a14:foregroundMark x1="44138" y1="72611" x2="44138" y2="72611"/>
                        <a14:foregroundMark x1="48966" y1="78662" x2="48966" y2="78662"/>
                        <a14:foregroundMark x1="53448" y1="78344" x2="53448" y2="78344"/>
                        <a14:foregroundMark x1="56897" y1="77707" x2="56897" y2="77707"/>
                        <a14:foregroundMark x1="58276" y1="78344" x2="58276" y2="78344"/>
                        <a14:foregroundMark x1="61379" y1="78025" x2="61379" y2="78025"/>
                        <a14:foregroundMark x1="63103" y1="78025" x2="63103" y2="78025"/>
                        <a14:foregroundMark x1="48966" y1="84713" x2="48966" y2="84713"/>
                        <a14:foregroundMark x1="49310" y1="82484" x2="49310" y2="82484"/>
                        <a14:foregroundMark x1="51379" y1="80892" x2="51379" y2="80892"/>
                        <a14:foregroundMark x1="72414" y1="79299" x2="72414" y2="79299"/>
                        <a14:foregroundMark x1="72069" y1="80573" x2="72069" y2="80573"/>
                        <a14:foregroundMark x1="71034" y1="81529" x2="71034" y2="81529"/>
                        <a14:foregroundMark x1="70345" y1="83121" x2="70345" y2="83121"/>
                        <a14:foregroundMark x1="8276" y1="28981" x2="8276" y2="28981"/>
                        <a14:foregroundMark x1="5517" y1="30892" x2="5517" y2="30892"/>
                        <a14:foregroundMark x1="4828" y1="33758" x2="4828" y2="33758"/>
                        <a14:foregroundMark x1="13103" y1="39809" x2="13103" y2="39809"/>
                        <a14:foregroundMark x1="16207" y1="28662" x2="16207" y2="28662"/>
                        <a14:foregroundMark x1="17586" y1="26433" x2="17586" y2="26433"/>
                        <a14:foregroundMark x1="19310" y1="32803" x2="19310" y2="32803"/>
                        <a14:foregroundMark x1="46897" y1="15287" x2="46897" y2="15287"/>
                        <a14:foregroundMark x1="85172" y1="42038" x2="85172" y2="42038"/>
                        <a14:foregroundMark x1="84828" y1="40764" x2="84828" y2="40764"/>
                        <a14:foregroundMark x1="35172" y1="39809" x2="35172" y2="39809"/>
                        <a14:foregroundMark x1="29310" y1="41083" x2="29310" y2="41083"/>
                        <a14:foregroundMark x1="14483" y1="39809" x2="14483" y2="39809"/>
                        <a14:foregroundMark x1="28621" y1="42675" x2="28621" y2="42675"/>
                        <a14:backgroundMark x1="23793" y1="13694" x2="23793" y2="13694"/>
                        <a14:backgroundMark x1="16897" y1="61146" x2="16897" y2="61146"/>
                        <a14:backgroundMark x1="60000" y1="86624" x2="60000" y2="86624"/>
                        <a14:backgroundMark x1="96207" y1="79936" x2="96207" y2="79936"/>
                        <a14:backgroundMark x1="88966" y1="41083" x2="88966" y2="410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59912" y="350559"/>
            <a:ext cx="2764305" cy="2945149"/>
          </a:xfrm>
          <a:prstGeom prst="rect">
            <a:avLst/>
          </a:prstGeom>
        </p:spPr>
      </p:pic>
      <p:sp>
        <p:nvSpPr>
          <p:cNvPr id="60" name="Прямоугольник 59"/>
          <p:cNvSpPr/>
          <p:nvPr/>
        </p:nvSpPr>
        <p:spPr>
          <a:xfrm>
            <a:off x="3007035" y="1163448"/>
            <a:ext cx="7826293" cy="49640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 </a:t>
            </a:r>
            <a:r>
              <a:rPr lang="uk-UA" sz="2400" b="1" dirty="0">
                <a:solidFill>
                  <a:srgbClr val="0070C0"/>
                </a:solidFill>
              </a:rPr>
              <a:t>Допоможи </a:t>
            </a:r>
            <a:r>
              <a:rPr lang="uk-UA" sz="2400" b="1" smtClean="0">
                <a:solidFill>
                  <a:srgbClr val="0070C0"/>
                </a:solidFill>
              </a:rPr>
              <a:t>Ґаджикові</a:t>
            </a:r>
            <a:r>
              <a:rPr lang="uk-UA" sz="2400" b="1" dirty="0" smtClean="0">
                <a:solidFill>
                  <a:srgbClr val="0070C0"/>
                </a:solidFill>
              </a:rPr>
              <a:t> </a:t>
            </a:r>
            <a:r>
              <a:rPr lang="uk-UA" sz="2400" b="1" dirty="0">
                <a:solidFill>
                  <a:srgbClr val="0070C0"/>
                </a:solidFill>
              </a:rPr>
              <a:t>скласти з поданих букв слова. </a:t>
            </a:r>
          </a:p>
        </p:txBody>
      </p:sp>
    </p:spTree>
    <p:extLst>
      <p:ext uri="{BB962C8B-B14F-4D97-AF65-F5344CB8AC3E}">
        <p14:creationId xmlns:p14="http://schemas.microsoft.com/office/powerpoint/2010/main" val="131009477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3" grpId="0"/>
      <p:bldP spid="28" grpId="0"/>
      <p:bldP spid="29" grpId="0"/>
      <p:bldP spid="30" grpId="0"/>
      <p:bldP spid="32" grpId="0"/>
      <p:bldP spid="33" grpId="0"/>
      <p:bldP spid="34" grpId="0"/>
      <p:bldP spid="35" grpId="0"/>
      <p:bldP spid="36" grpId="0"/>
      <p:bldP spid="37" grpId="0"/>
      <p:bldP spid="5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26133" y="513465"/>
            <a:ext cx="10231724" cy="94792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Рефлексія. </a:t>
            </a:r>
            <a:r>
              <a:rPr lang="uk-UA" sz="3600" b="1" dirty="0" err="1" smtClean="0">
                <a:solidFill>
                  <a:schemeClr val="bg1"/>
                </a:solidFill>
              </a:rPr>
              <a:t>Обери</a:t>
            </a:r>
            <a:r>
              <a:rPr lang="uk-UA" sz="3600" b="1" dirty="0" smtClean="0">
                <a:solidFill>
                  <a:schemeClr val="bg1"/>
                </a:solidFill>
              </a:rPr>
              <a:t> </a:t>
            </a:r>
            <a:r>
              <a:rPr lang="uk-UA" sz="3600" b="1" dirty="0">
                <a:solidFill>
                  <a:schemeClr val="bg1"/>
                </a:solidFill>
              </a:rPr>
              <a:t>свій </a:t>
            </a:r>
            <a:r>
              <a:rPr lang="uk-UA" sz="3600" b="1" dirty="0" smtClean="0">
                <a:solidFill>
                  <a:schemeClr val="bg1"/>
                </a:solidFill>
              </a:rPr>
              <a:t>олівець.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3082" name="Picture 10" descr="Стакан для ручек и карандашей - MYSH68824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98" t="49989" r="52778"/>
          <a:stretch/>
        </p:blipFill>
        <p:spPr bwMode="auto">
          <a:xfrm>
            <a:off x="926132" y="2449167"/>
            <a:ext cx="1930885" cy="270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Стакан для ручек и карандашей - MYSH68824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21" r="52145" b="50011"/>
          <a:stretch/>
        </p:blipFill>
        <p:spPr bwMode="auto">
          <a:xfrm>
            <a:off x="9166630" y="2395807"/>
            <a:ext cx="1991227" cy="270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Стакан для ручек и карандашей - MYSH68824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1" r="14078" b="50579"/>
          <a:stretch/>
        </p:blipFill>
        <p:spPr bwMode="auto">
          <a:xfrm>
            <a:off x="6509967" y="2408975"/>
            <a:ext cx="2036480" cy="2669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Стакан для ручек и карандашей - MYSH68824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5" t="49989" r="11616"/>
          <a:stretch/>
        </p:blipFill>
        <p:spPr bwMode="auto">
          <a:xfrm>
            <a:off x="3521943" y="2449167"/>
            <a:ext cx="2323096" cy="270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86" b="27395"/>
          <a:stretch/>
        </p:blipFill>
        <p:spPr bwMode="auto">
          <a:xfrm rot="21248882">
            <a:off x="1734841" y="1539646"/>
            <a:ext cx="436764" cy="174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971" b="23299"/>
          <a:stretch/>
        </p:blipFill>
        <p:spPr bwMode="auto">
          <a:xfrm rot="268393">
            <a:off x="4481158" y="1475219"/>
            <a:ext cx="426439" cy="184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0" r="27029" b="22248"/>
          <a:stretch/>
        </p:blipFill>
        <p:spPr bwMode="auto">
          <a:xfrm rot="294658">
            <a:off x="7206060" y="1477588"/>
            <a:ext cx="402649" cy="186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6" r="54524" b="21304"/>
          <a:stretch/>
        </p:blipFill>
        <p:spPr bwMode="auto">
          <a:xfrm rot="162794">
            <a:off x="9961306" y="1460827"/>
            <a:ext cx="398763" cy="188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38725" y="3539069"/>
            <a:ext cx="18182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accent2">
                    <a:lumMod val="50000"/>
                  </a:schemeClr>
                </a:solidFill>
              </a:rPr>
              <a:t>Було </a:t>
            </a:r>
            <a:r>
              <a:rPr lang="uk-UA" sz="2800" b="1" dirty="0">
                <a:solidFill>
                  <a:schemeClr val="accent2">
                    <a:lumMod val="50000"/>
                  </a:schemeClr>
                </a:solidFill>
              </a:rPr>
              <a:t>дуже просто!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355129" y="3503296"/>
            <a:ext cx="16142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Можу краще!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799470" y="3572317"/>
            <a:ext cx="1696172" cy="1055608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Було цікаво!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93418" y="3539069"/>
            <a:ext cx="1656425" cy="1055608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Було важко!</a:t>
            </a:r>
          </a:p>
        </p:txBody>
      </p:sp>
      <p:pic>
        <p:nvPicPr>
          <p:cNvPr id="25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86" r="-630" b="587"/>
          <a:stretch/>
        </p:blipFill>
        <p:spPr bwMode="auto">
          <a:xfrm rot="6985696">
            <a:off x="7681154" y="4586304"/>
            <a:ext cx="497722" cy="2680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9716" b="435"/>
          <a:stretch/>
        </p:blipFill>
        <p:spPr bwMode="auto">
          <a:xfrm rot="7135075">
            <a:off x="10105764" y="4569805"/>
            <a:ext cx="477451" cy="268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0" r="25092" b="-1024"/>
          <a:stretch/>
        </p:blipFill>
        <p:spPr bwMode="auto">
          <a:xfrm rot="14685160">
            <a:off x="4446693" y="4553280"/>
            <a:ext cx="490771" cy="272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6" r="51457" b="-833"/>
          <a:stretch/>
        </p:blipFill>
        <p:spPr bwMode="auto">
          <a:xfrm rot="14670016">
            <a:off x="1717707" y="4440284"/>
            <a:ext cx="513064" cy="271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693097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55913" y="598106"/>
            <a:ext cx="10183116" cy="7920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Налаштування на урок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617335" y="1702566"/>
            <a:ext cx="5721694" cy="2880320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</a:rPr>
              <a:t> </a:t>
            </a:r>
            <a:r>
              <a:rPr lang="ru-RU" sz="3200" b="1" dirty="0">
                <a:solidFill>
                  <a:srgbClr val="0070C0"/>
                </a:solidFill>
              </a:rPr>
              <a:t>Наше </a:t>
            </a:r>
            <a:r>
              <a:rPr lang="ru-RU" sz="3200" b="1" dirty="0" smtClean="0">
                <a:solidFill>
                  <a:srgbClr val="0070C0"/>
                </a:solidFill>
              </a:rPr>
              <a:t>гасло на </a:t>
            </a:r>
            <a:r>
              <a:rPr lang="ru-RU" sz="3200" b="1" dirty="0" err="1" smtClean="0">
                <a:solidFill>
                  <a:srgbClr val="0070C0"/>
                </a:solidFill>
              </a:rPr>
              <a:t>уроці</a:t>
            </a:r>
            <a:r>
              <a:rPr lang="ru-RU" sz="3200" b="1" dirty="0" smtClean="0">
                <a:solidFill>
                  <a:srgbClr val="0070C0"/>
                </a:solidFill>
              </a:rPr>
              <a:t>:</a:t>
            </a:r>
            <a:endParaRPr lang="ru-RU" sz="3200" b="1" dirty="0">
              <a:solidFill>
                <a:srgbClr val="0070C0"/>
              </a:solidFill>
            </a:endParaRPr>
          </a:p>
          <a:p>
            <a:pPr algn="ctr"/>
            <a:r>
              <a:rPr lang="ru-RU" sz="3200" b="1" dirty="0" err="1">
                <a:solidFill>
                  <a:srgbClr val="0070C0"/>
                </a:solidFill>
              </a:rPr>
              <a:t>Видумуй</a:t>
            </a:r>
            <a:r>
              <a:rPr lang="ru-RU" sz="3200" b="1" dirty="0">
                <a:solidFill>
                  <a:srgbClr val="0070C0"/>
                </a:solidFill>
              </a:rPr>
              <a:t>, пробуй, твори! </a:t>
            </a:r>
          </a:p>
          <a:p>
            <a:pPr algn="ctr"/>
            <a:r>
              <a:rPr lang="ru-RU" sz="3200" b="1" dirty="0">
                <a:solidFill>
                  <a:srgbClr val="0070C0"/>
                </a:solidFill>
              </a:rPr>
              <a:t>Розум, </a:t>
            </a:r>
            <a:r>
              <a:rPr lang="ru-RU" sz="3200" b="1" dirty="0" err="1">
                <a:solidFill>
                  <a:srgbClr val="0070C0"/>
                </a:solidFill>
              </a:rPr>
              <a:t>фантазію</a:t>
            </a:r>
            <a:r>
              <a:rPr lang="ru-RU" sz="3200" b="1" dirty="0">
                <a:solidFill>
                  <a:srgbClr val="0070C0"/>
                </a:solidFill>
              </a:rPr>
              <a:t> прояви!</a:t>
            </a:r>
          </a:p>
          <a:p>
            <a:pPr algn="ctr"/>
            <a:r>
              <a:rPr lang="ru-RU" sz="3200" b="1" dirty="0" err="1">
                <a:solidFill>
                  <a:srgbClr val="0070C0"/>
                </a:solidFill>
              </a:rPr>
              <a:t>Активним</a:t>
            </a:r>
            <a:r>
              <a:rPr lang="ru-RU" sz="3200" b="1" dirty="0">
                <a:solidFill>
                  <a:srgbClr val="0070C0"/>
                </a:solidFill>
              </a:rPr>
              <a:t> і </a:t>
            </a:r>
            <a:r>
              <a:rPr lang="ru-RU" sz="3200" b="1" dirty="0" err="1">
                <a:solidFill>
                  <a:srgbClr val="0070C0"/>
                </a:solidFill>
              </a:rPr>
              <a:t>уважним</a:t>
            </a:r>
            <a:r>
              <a:rPr lang="ru-RU" sz="3200" b="1" dirty="0">
                <a:solidFill>
                  <a:srgbClr val="0070C0"/>
                </a:solidFill>
              </a:rPr>
              <a:t> </a:t>
            </a:r>
            <a:r>
              <a:rPr lang="ru-RU" sz="3200" b="1" dirty="0" err="1">
                <a:solidFill>
                  <a:srgbClr val="0070C0"/>
                </a:solidFill>
              </a:rPr>
              <a:t>бувай</a:t>
            </a:r>
            <a:endParaRPr lang="ru-RU" sz="3200" b="1" dirty="0">
              <a:solidFill>
                <a:srgbClr val="0070C0"/>
              </a:solidFill>
            </a:endParaRPr>
          </a:p>
          <a:p>
            <a:pPr algn="ctr"/>
            <a:r>
              <a:rPr lang="ru-RU" sz="3200" b="1" dirty="0">
                <a:solidFill>
                  <a:srgbClr val="0070C0"/>
                </a:solidFill>
              </a:rPr>
              <a:t>І про </a:t>
            </a:r>
            <a:r>
              <a:rPr lang="ru-RU" sz="3200" b="1" dirty="0" err="1">
                <a:solidFill>
                  <a:srgbClr val="0070C0"/>
                </a:solidFill>
              </a:rPr>
              <a:t>кмітливість</a:t>
            </a:r>
            <a:r>
              <a:rPr lang="ru-RU" sz="3200" b="1" dirty="0">
                <a:solidFill>
                  <a:srgbClr val="0070C0"/>
                </a:solidFill>
              </a:rPr>
              <a:t> не </a:t>
            </a:r>
            <a:r>
              <a:rPr lang="ru-RU" sz="3200" b="1" dirty="0" err="1">
                <a:solidFill>
                  <a:srgbClr val="0070C0"/>
                </a:solidFill>
              </a:rPr>
              <a:t>забувай</a:t>
            </a:r>
            <a:r>
              <a:rPr lang="ru-RU" sz="3200" b="1" dirty="0">
                <a:solidFill>
                  <a:srgbClr val="0070C0"/>
                </a:solidFill>
              </a:rPr>
              <a:t>!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954" y="1790213"/>
            <a:ext cx="4210609" cy="2444330"/>
          </a:xfrm>
          <a:prstGeom prst="round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775577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/>
          <p:cNvSpPr/>
          <p:nvPr/>
        </p:nvSpPr>
        <p:spPr>
          <a:xfrm>
            <a:off x="2430965" y="1398720"/>
            <a:ext cx="6936059" cy="47396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err="1" smtClean="0">
                <a:solidFill>
                  <a:srgbClr val="0070C0"/>
                </a:solidFill>
              </a:rPr>
              <a:t>Обери</a:t>
            </a:r>
            <a:r>
              <a:rPr lang="uk-UA" sz="2400" b="1" dirty="0" smtClean="0">
                <a:solidFill>
                  <a:srgbClr val="0070C0"/>
                </a:solidFill>
              </a:rPr>
              <a:t> </a:t>
            </a:r>
            <a:r>
              <a:rPr lang="uk-UA" sz="2400" b="1" dirty="0">
                <a:solidFill>
                  <a:srgbClr val="0070C0"/>
                </a:solidFill>
              </a:rPr>
              <a:t>свій </a:t>
            </a:r>
            <a:r>
              <a:rPr lang="uk-UA" sz="2400" b="1" dirty="0" smtClean="0">
                <a:solidFill>
                  <a:srgbClr val="0070C0"/>
                </a:solidFill>
              </a:rPr>
              <a:t>олівець очікувань від уроку</a:t>
            </a: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37019" y="513465"/>
            <a:ext cx="10220838" cy="84724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Налаштування на урок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3082" name="Picture 10" descr="Стакан для ручек и карандашей - MYSH68824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98" t="49989" r="52778"/>
          <a:stretch/>
        </p:blipFill>
        <p:spPr bwMode="auto">
          <a:xfrm>
            <a:off x="937019" y="2754570"/>
            <a:ext cx="1930885" cy="270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Стакан для ручек и карандашей - MYSH68824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21" r="52145" b="50011"/>
          <a:stretch/>
        </p:blipFill>
        <p:spPr bwMode="auto">
          <a:xfrm>
            <a:off x="9240913" y="2657359"/>
            <a:ext cx="1991227" cy="270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Стакан для ручек и карандашей - MYSH68824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1" r="14078" b="50579"/>
          <a:stretch/>
        </p:blipFill>
        <p:spPr bwMode="auto">
          <a:xfrm>
            <a:off x="6520853" y="2714378"/>
            <a:ext cx="2036480" cy="2669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Стакан для ручек и карандашей - MYSH68824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5" t="49989" r="11616"/>
          <a:stretch/>
        </p:blipFill>
        <p:spPr bwMode="auto">
          <a:xfrm>
            <a:off x="3532829" y="2754570"/>
            <a:ext cx="2323096" cy="270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86" b="27395"/>
          <a:stretch/>
        </p:blipFill>
        <p:spPr bwMode="auto">
          <a:xfrm rot="21248882">
            <a:off x="1684079" y="1865551"/>
            <a:ext cx="436764" cy="174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971" b="23299"/>
          <a:stretch/>
        </p:blipFill>
        <p:spPr bwMode="auto">
          <a:xfrm rot="268393">
            <a:off x="4489722" y="1793788"/>
            <a:ext cx="426439" cy="184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0" r="27029" b="22248"/>
          <a:stretch/>
        </p:blipFill>
        <p:spPr bwMode="auto">
          <a:xfrm rot="294658">
            <a:off x="7448217" y="1821363"/>
            <a:ext cx="402649" cy="186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6" r="54524" b="21304"/>
          <a:stretch/>
        </p:blipFill>
        <p:spPr bwMode="auto">
          <a:xfrm rot="162794">
            <a:off x="10037144" y="1712830"/>
            <a:ext cx="398763" cy="188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9612" y="3844472"/>
            <a:ext cx="18182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accent2">
                    <a:lumMod val="50000"/>
                  </a:schemeClr>
                </a:solidFill>
              </a:rPr>
              <a:t>Буде все просто</a:t>
            </a:r>
            <a:r>
              <a:rPr lang="uk-UA" sz="2800" b="1" dirty="0">
                <a:solidFill>
                  <a:schemeClr val="accent2">
                    <a:lumMod val="50000"/>
                  </a:schemeClr>
                </a:solidFill>
              </a:rPr>
              <a:t>!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601200" y="3844472"/>
            <a:ext cx="18757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Буде успішно!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810357" y="3877719"/>
            <a:ext cx="1696172" cy="1055608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Буде </a:t>
            </a:r>
            <a:r>
              <a:rPr lang="uk-UA" sz="2800" b="1" dirty="0">
                <a:solidFill>
                  <a:schemeClr val="bg1"/>
                </a:solidFill>
              </a:rPr>
              <a:t>цікаво!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704305" y="3844471"/>
            <a:ext cx="1656425" cy="1055608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Буде </a:t>
            </a:r>
            <a:r>
              <a:rPr lang="uk-UA" sz="2800" b="1" dirty="0">
                <a:solidFill>
                  <a:schemeClr val="bg1"/>
                </a:solidFill>
              </a:rPr>
              <a:t>важко!</a:t>
            </a:r>
          </a:p>
        </p:txBody>
      </p:sp>
      <p:pic>
        <p:nvPicPr>
          <p:cNvPr id="25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86" r="-630" b="587"/>
          <a:stretch/>
        </p:blipFill>
        <p:spPr bwMode="auto">
          <a:xfrm rot="6985696">
            <a:off x="7681154" y="4586304"/>
            <a:ext cx="497722" cy="2680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9716" b="435"/>
          <a:stretch/>
        </p:blipFill>
        <p:spPr bwMode="auto">
          <a:xfrm rot="7135075">
            <a:off x="10105765" y="4569805"/>
            <a:ext cx="477451" cy="268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0" r="25092" b="-1024"/>
          <a:stretch/>
        </p:blipFill>
        <p:spPr bwMode="auto">
          <a:xfrm rot="14685160">
            <a:off x="4446695" y="4553282"/>
            <a:ext cx="490771" cy="272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6" r="51457" b="-833"/>
          <a:stretch/>
        </p:blipFill>
        <p:spPr bwMode="auto">
          <a:xfrm rot="14670016">
            <a:off x="1717707" y="4440285"/>
            <a:ext cx="513064" cy="271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012296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41721" y="498523"/>
            <a:ext cx="10010279" cy="6518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Відгадай 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41721" y="1243794"/>
            <a:ext cx="5694745" cy="2308324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fontAlgn="base"/>
            <a:r>
              <a:rPr lang="uk-UA" sz="3600" b="1" dirty="0">
                <a:solidFill>
                  <a:schemeClr val="accent2">
                    <a:lumMod val="75000"/>
                  </a:schemeClr>
                </a:solidFill>
              </a:rPr>
              <a:t>Хто вона, ота красуня</a:t>
            </a:r>
          </a:p>
          <a:p>
            <a:pPr algn="ctr" fontAlgn="base"/>
            <a:r>
              <a:rPr lang="uk-UA" sz="3600" b="1" dirty="0">
                <a:solidFill>
                  <a:schemeClr val="accent2">
                    <a:lumMod val="75000"/>
                  </a:schemeClr>
                </a:solidFill>
              </a:rPr>
              <a:t>В золотім намисті,</a:t>
            </a:r>
          </a:p>
          <a:p>
            <a:pPr algn="ctr" fontAlgn="base"/>
            <a:r>
              <a:rPr lang="uk-UA" sz="3600" b="1" dirty="0">
                <a:solidFill>
                  <a:schemeClr val="accent2">
                    <a:lumMod val="75000"/>
                  </a:schemeClr>
                </a:solidFill>
              </a:rPr>
              <a:t>Що без пензля і без барв</a:t>
            </a:r>
          </a:p>
          <a:p>
            <a:pPr algn="ctr" fontAlgn="base"/>
            <a:r>
              <a:rPr lang="uk-UA" sz="3600" b="1" dirty="0">
                <a:solidFill>
                  <a:schemeClr val="accent2">
                    <a:lumMod val="75000"/>
                  </a:schemeClr>
                </a:solidFill>
              </a:rPr>
              <a:t>Скрізь малює листя?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81355" y="3707999"/>
            <a:ext cx="1710221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Осінь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1030" name="Picture 6" descr="Плакат.Дівчина-Осінь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6" t="1742" r="5528" b="4575"/>
          <a:stretch/>
        </p:blipFill>
        <p:spPr bwMode="auto">
          <a:xfrm>
            <a:off x="7812000" y="1332000"/>
            <a:ext cx="3240000" cy="4752000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Золотая осень - Gif-анимация - Природа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720" y="3708000"/>
            <a:ext cx="4520703" cy="254289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263603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57914" y="405925"/>
            <a:ext cx="10211656" cy="77469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Бесіда про осінь, зміни в природі.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866273" y="1372269"/>
            <a:ext cx="5816930" cy="57383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FFFF00"/>
                </a:solidFill>
              </a:rPr>
              <a:t>Як восени світить сонце?</a:t>
            </a:r>
          </a:p>
        </p:txBody>
      </p:sp>
      <p:sp>
        <p:nvSpPr>
          <p:cNvPr id="2" name="AutoShape 2" descr="Зображення &quot;Дівчина-Осінь&quot; 63х80 см"/>
          <p:cNvSpPr>
            <a:spLocks noChangeAspect="1" noChangeArrowheads="1"/>
          </p:cNvSpPr>
          <p:nvPr/>
        </p:nvSpPr>
        <p:spPr bwMode="auto">
          <a:xfrm>
            <a:off x="1609500" y="-508451"/>
            <a:ext cx="112005" cy="112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866271" y="2513977"/>
            <a:ext cx="5816930" cy="56787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Яке небо восени?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866271" y="1946102"/>
            <a:ext cx="5816930" cy="56787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Чому стає холодніше?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866271" y="3081853"/>
            <a:ext cx="5816930" cy="715172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Що відбувається з днями, ночами?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866273" y="3797025"/>
            <a:ext cx="5816930" cy="835156"/>
          </a:xfrm>
          <a:prstGeom prst="roundRect">
            <a:avLst/>
          </a:prstGeom>
          <a:solidFill>
            <a:srgbClr val="FF66FF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FFFF00"/>
                </a:solidFill>
              </a:rPr>
              <a:t>Що відбувається з рослинами, тваринами?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4866273" y="4632181"/>
            <a:ext cx="5816930" cy="131577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FFFF00"/>
                </a:solidFill>
              </a:rPr>
              <a:t>Чим займаються ваші батьки, бабусі, дідусі восени на городах, в садах?</a:t>
            </a:r>
          </a:p>
        </p:txBody>
      </p:sp>
      <p:pic>
        <p:nvPicPr>
          <p:cNvPr id="13" name="Picture 8" descr="БІБЛІО Альтанка: Барви осені чарівні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14" y="1372270"/>
            <a:ext cx="3254465" cy="4795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386238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  <p:bldP spid="20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осень, яблоки, листья, стол » Оформление Windows 7:8:10 - темы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89" y="3672696"/>
            <a:ext cx="4569691" cy="2856058"/>
          </a:xfrm>
          <a:prstGeom prst="round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80618" y="621851"/>
            <a:ext cx="9753112" cy="74396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Поміркуй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08111" y="1360851"/>
            <a:ext cx="7698126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      </a:t>
            </a:r>
            <a:r>
              <a:rPr lang="ru-RU" sz="2400" b="1" dirty="0" err="1" smtClean="0"/>
              <a:t>Чому</a:t>
            </a:r>
            <a:r>
              <a:rPr lang="ru-RU" sz="2400" b="1" dirty="0" smtClean="0"/>
              <a:t> люди </a:t>
            </a:r>
            <a:r>
              <a:rPr lang="ru-RU" sz="2400" b="1" dirty="0" err="1" smtClean="0"/>
              <a:t>кажуть</a:t>
            </a:r>
            <a:r>
              <a:rPr lang="ru-RU" sz="2400" b="1" dirty="0" smtClean="0"/>
              <a:t> «щедра </a:t>
            </a:r>
            <a:r>
              <a:rPr lang="ru-RU" sz="2400" b="1" dirty="0" err="1" smtClean="0"/>
              <a:t>осінь</a:t>
            </a:r>
            <a:r>
              <a:rPr lang="ru-RU" sz="2400" b="1" dirty="0" smtClean="0"/>
              <a:t>»? </a:t>
            </a:r>
          </a:p>
        </p:txBody>
      </p:sp>
      <p:pic>
        <p:nvPicPr>
          <p:cNvPr id="6" name="Picture 2" descr="Осенний сад корзина свежих фруктов Солнечный свет — Стоковое фото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893" y="3672696"/>
            <a:ext cx="4010837" cy="2673892"/>
          </a:xfrm>
          <a:prstGeom prst="round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80618" y="1934629"/>
            <a:ext cx="9753112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/>
              <a:t>Осінь</a:t>
            </a:r>
            <a:r>
              <a:rPr lang="ru-RU" sz="2400" b="1" dirty="0" smtClean="0"/>
              <a:t> приносить </a:t>
            </a:r>
            <a:r>
              <a:rPr lang="ru-RU" sz="2400" b="1" dirty="0" err="1" smtClean="0"/>
              <a:t>щедрі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урожаї</a:t>
            </a:r>
            <a:r>
              <a:rPr lang="ru-RU" sz="2400" b="1" dirty="0" smtClean="0"/>
              <a:t> в садах, городах, полях.</a:t>
            </a:r>
            <a:r>
              <a:rPr lang="ru-RU" sz="2400" b="1" dirty="0"/>
              <a:t> </a:t>
            </a:r>
            <a:r>
              <a:rPr lang="ru-RU" sz="2400" b="1" dirty="0" smtClean="0"/>
              <a:t>У </a:t>
            </a:r>
            <a:r>
              <a:rPr lang="ru-RU" sz="2400" b="1" dirty="0"/>
              <a:t>садах </a:t>
            </a:r>
            <a:r>
              <a:rPr lang="ru-RU" sz="2400" b="1" dirty="0" err="1"/>
              <a:t>дозріли</a:t>
            </a:r>
            <a:r>
              <a:rPr lang="ru-RU" sz="2400" b="1" dirty="0"/>
              <a:t> </a:t>
            </a:r>
            <a:r>
              <a:rPr lang="ru-RU" sz="2400" b="1" dirty="0" err="1" smtClean="0"/>
              <a:t>яблука</a:t>
            </a:r>
            <a:r>
              <a:rPr lang="ru-RU" sz="2400" b="1" dirty="0"/>
              <a:t>,</a:t>
            </a:r>
            <a:r>
              <a:rPr lang="ru-RU" sz="2400" b="1" dirty="0" smtClean="0"/>
              <a:t> </a:t>
            </a:r>
            <a:r>
              <a:rPr lang="ru-RU" sz="2400" b="1" dirty="0"/>
              <a:t>виноград, </a:t>
            </a:r>
            <a:r>
              <a:rPr lang="ru-RU" sz="2400" b="1" dirty="0" err="1"/>
              <a:t>груші</a:t>
            </a:r>
            <a:r>
              <a:rPr lang="ru-RU" sz="2400" b="1" dirty="0"/>
              <a:t>. </a:t>
            </a:r>
            <a:r>
              <a:rPr lang="ru-RU" sz="2400" b="1" dirty="0" smtClean="0"/>
              <a:t>На </a:t>
            </a:r>
            <a:r>
              <a:rPr lang="ru-RU" sz="2400" b="1" dirty="0"/>
              <a:t>городах </a:t>
            </a:r>
            <a:r>
              <a:rPr lang="ru-RU" sz="2400" b="1" dirty="0" err="1"/>
              <a:t>виросли</a:t>
            </a:r>
            <a:r>
              <a:rPr lang="ru-RU" sz="2400" b="1" dirty="0"/>
              <a:t> </a:t>
            </a:r>
            <a:r>
              <a:rPr lang="ru-RU" sz="2400" b="1" dirty="0" err="1"/>
              <a:t>морква</a:t>
            </a:r>
            <a:r>
              <a:rPr lang="ru-RU" sz="2400" b="1" dirty="0"/>
              <a:t>, </a:t>
            </a:r>
            <a:r>
              <a:rPr lang="ru-RU" sz="2400" b="1" dirty="0" err="1"/>
              <a:t>картопля</a:t>
            </a:r>
            <a:r>
              <a:rPr lang="ru-RU" sz="2400" b="1" dirty="0"/>
              <a:t>, </a:t>
            </a:r>
            <a:r>
              <a:rPr lang="ru-RU" sz="2400" b="1" dirty="0" err="1"/>
              <a:t>гарбузи</a:t>
            </a:r>
            <a:r>
              <a:rPr lang="ru-RU" sz="2400" b="1" dirty="0"/>
              <a:t>, </a:t>
            </a:r>
            <a:r>
              <a:rPr lang="ru-RU" sz="2400" b="1" dirty="0" smtClean="0"/>
              <a:t>капуста </a:t>
            </a:r>
            <a:r>
              <a:rPr lang="ru-RU" sz="2400" b="1" dirty="0"/>
              <a:t>та </a:t>
            </a:r>
            <a:r>
              <a:rPr lang="ru-RU" sz="2400" b="1" dirty="0" err="1"/>
              <a:t>багато</a:t>
            </a:r>
            <a:r>
              <a:rPr lang="ru-RU" sz="2400" b="1" dirty="0"/>
              <a:t> </a:t>
            </a:r>
            <a:r>
              <a:rPr lang="ru-RU" sz="2400" b="1" dirty="0" err="1"/>
              <a:t>інших</a:t>
            </a:r>
            <a:r>
              <a:rPr lang="ru-RU" sz="2400" b="1" dirty="0"/>
              <a:t> </a:t>
            </a:r>
            <a:r>
              <a:rPr lang="ru-RU" sz="2400" b="1" dirty="0" err="1"/>
              <a:t>овочів</a:t>
            </a:r>
            <a:r>
              <a:rPr lang="ru-RU" sz="2400" b="1" dirty="0"/>
              <a:t>. </a:t>
            </a:r>
            <a:r>
              <a:rPr lang="ru-RU" sz="2400" b="1" dirty="0" err="1" smtClean="0"/>
              <a:t>Багатий</a:t>
            </a:r>
            <a:r>
              <a:rPr lang="ru-RU" sz="2400" b="1" dirty="0" smtClean="0"/>
              <a:t> </a:t>
            </a:r>
            <a:r>
              <a:rPr lang="ru-RU" sz="2400" b="1" dirty="0"/>
              <a:t>урожай </a:t>
            </a:r>
            <a:r>
              <a:rPr lang="ru-RU" sz="2400" b="1" dirty="0" err="1"/>
              <a:t>заповнить</a:t>
            </a:r>
            <a:r>
              <a:rPr lang="ru-RU" sz="2400" b="1" dirty="0"/>
              <a:t> </a:t>
            </a:r>
            <a:r>
              <a:rPr lang="ru-RU" sz="2400" b="1" dirty="0" err="1" smtClean="0"/>
              <a:t>комори</a:t>
            </a:r>
            <a:r>
              <a:rPr lang="ru-RU" sz="2400" b="1" dirty="0" smtClean="0"/>
              <a:t>. Ось за </a:t>
            </a:r>
            <a:r>
              <a:rPr lang="ru-RU" sz="2400" b="1" dirty="0" err="1" smtClean="0"/>
              <a:t>ці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подарунки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осінь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називають</a:t>
            </a:r>
            <a:r>
              <a:rPr lang="ru-RU" sz="2400" b="1" dirty="0" smtClean="0"/>
              <a:t> щедрою.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08725599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48579" y="621851"/>
            <a:ext cx="10640910" cy="74396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Відгадай загадки Родзинки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33625" y="1501271"/>
            <a:ext cx="2291788" cy="1200329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0070C0"/>
                </a:solidFill>
              </a:rPr>
              <a:t>З’єднай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їх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із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відповідними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світлинами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7656" t="13726" r="71900" b="34618"/>
          <a:stretch/>
        </p:blipFill>
        <p:spPr>
          <a:xfrm>
            <a:off x="748578" y="1527858"/>
            <a:ext cx="2466949" cy="3548489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4098" name="Picture 2" descr="D:\2 клас\1 Українська мова\1 Пономарьова\1 Звуки букви\№011 - Розвиток мовлення. Малюю осінній сад\2024-09-14_12333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586" y="1489697"/>
            <a:ext cx="5659903" cy="4731227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926238"/>
            <a:ext cx="972274" cy="93207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7</a:t>
            </a:r>
          </a:p>
        </p:txBody>
      </p:sp>
      <p:cxnSp>
        <p:nvCxnSpPr>
          <p:cNvPr id="3" name="Прямая со стрелкой 2"/>
          <p:cNvCxnSpPr/>
          <p:nvPr/>
        </p:nvCxnSpPr>
        <p:spPr>
          <a:xfrm>
            <a:off x="8009681" y="2777924"/>
            <a:ext cx="1273215" cy="555585"/>
          </a:xfrm>
          <a:prstGeom prst="straightConnector1">
            <a:avLst/>
          </a:prstGeom>
          <a:ln w="57150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8009680" y="4520762"/>
            <a:ext cx="1273215" cy="555585"/>
          </a:xfrm>
          <a:prstGeom prst="straightConnector1">
            <a:avLst/>
          </a:prstGeom>
          <a:ln w="57150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V="1">
            <a:off x="8050251" y="2268638"/>
            <a:ext cx="1140048" cy="2807709"/>
          </a:xfrm>
          <a:prstGeom prst="straightConnector1">
            <a:avLst/>
          </a:prstGeom>
          <a:ln w="57150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264580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1" t="17209" r="54357" b="58132"/>
          <a:stretch/>
        </p:blipFill>
        <p:spPr>
          <a:xfrm>
            <a:off x="5323023" y="2024127"/>
            <a:ext cx="6120000" cy="302400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3802" t="4220" r="4673" b="3952"/>
          <a:stretch/>
        </p:blipFill>
        <p:spPr>
          <a:xfrm flipH="1">
            <a:off x="328917" y="2293185"/>
            <a:ext cx="2248028" cy="282516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868101" y="448229"/>
            <a:ext cx="10394065" cy="83656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Допоможи </a:t>
            </a:r>
            <a:r>
              <a:rPr lang="uk-UA" sz="3600" b="1" dirty="0">
                <a:solidFill>
                  <a:schemeClr val="bg1"/>
                </a:solidFill>
              </a:rPr>
              <a:t>Ґаджикові намалювати словами </a:t>
            </a:r>
            <a:r>
              <a:rPr lang="uk-UA" sz="3600" b="1" dirty="0" smtClean="0">
                <a:solidFill>
                  <a:schemeClr val="bg1"/>
                </a:solidFill>
              </a:rPr>
              <a:t>плоди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50532" y="2293185"/>
            <a:ext cx="2400202" cy="52322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0070C0"/>
                </a:solidFill>
              </a:rPr>
              <a:t>Яблуко (яке</a:t>
            </a:r>
            <a:r>
              <a:rPr lang="uk-UA" sz="2800" b="1" dirty="0" smtClean="0">
                <a:solidFill>
                  <a:srgbClr val="0070C0"/>
                </a:solidFill>
              </a:rPr>
              <a:t>?)</a:t>
            </a:r>
          </a:p>
        </p:txBody>
      </p:sp>
      <p:pic>
        <p:nvPicPr>
          <p:cNvPr id="12" name="Picture 4" descr="Яблоко Дерево Фрукты - Бесплатное фото на Pixabay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2" r="16134"/>
          <a:stretch/>
        </p:blipFill>
        <p:spPr bwMode="auto">
          <a:xfrm>
            <a:off x="2908060" y="4880378"/>
            <a:ext cx="1688672" cy="1620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372613" y="2024127"/>
            <a:ext cx="4247909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червоне</a:t>
            </a:r>
            <a:r>
              <a:rPr lang="uk-UA" sz="2800" b="1" dirty="0" smtClean="0">
                <a:solidFill>
                  <a:schemeClr val="bg1"/>
                </a:solidFill>
              </a:rPr>
              <a:t>, кругле, солодке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926238"/>
            <a:ext cx="972274" cy="93207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868100" y="1396004"/>
            <a:ext cx="6556283" cy="483374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Добери </a:t>
            </a:r>
            <a:r>
              <a:rPr lang="uk-UA" sz="2000" b="1" dirty="0">
                <a:solidFill>
                  <a:srgbClr val="0070C0"/>
                </a:solidFill>
              </a:rPr>
              <a:t>слова за поданими питаннями і </a:t>
            </a:r>
            <a:r>
              <a:rPr lang="uk-UA" sz="2000" b="1" dirty="0" err="1" smtClean="0">
                <a:solidFill>
                  <a:srgbClr val="0070C0"/>
                </a:solidFill>
              </a:rPr>
              <a:t>запиши</a:t>
            </a:r>
            <a:endParaRPr lang="uk-UA" sz="2000" b="1" dirty="0">
              <a:solidFill>
                <a:srgbClr val="0070C0"/>
              </a:solidFill>
            </a:endParaRPr>
          </a:p>
        </p:txBody>
      </p:sp>
      <p:pic>
        <p:nvPicPr>
          <p:cNvPr id="19" name="Picture 6" descr="Обои Желтая груша на ветке на рабочий стол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4" r="5919"/>
          <a:stretch/>
        </p:blipFill>
        <p:spPr bwMode="auto">
          <a:xfrm>
            <a:off x="6237606" y="4880379"/>
            <a:ext cx="1737351" cy="1620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6372613" y="2742432"/>
            <a:ext cx="4154075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0070C0"/>
                </a:solidFill>
              </a:rPr>
              <a:t>жовта</a:t>
            </a:r>
            <a:r>
              <a:rPr lang="uk-UA" sz="2800" b="1" dirty="0" smtClean="0">
                <a:solidFill>
                  <a:srgbClr val="0070C0"/>
                </a:solidFill>
              </a:rPr>
              <a:t>, соковита, смачна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76353" y="3705765"/>
            <a:ext cx="4110310" cy="523220"/>
          </a:xfrm>
          <a:prstGeom prst="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сині</a:t>
            </a:r>
            <a:r>
              <a:rPr lang="uk-UA" sz="2800" b="1" dirty="0" smtClean="0">
                <a:solidFill>
                  <a:schemeClr val="bg1"/>
                </a:solidFill>
              </a:rPr>
              <a:t>, круглі, солодкі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22" name="Picture 2" descr="Саженцы сливы сливу купить Киев дерево слива купить Киев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5713" y="4966036"/>
            <a:ext cx="1661900" cy="1535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783816" y="4087769"/>
            <a:ext cx="2366918" cy="52322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0070C0"/>
                </a:solidFill>
              </a:rPr>
              <a:t>Сливи (які?)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783816" y="3099926"/>
            <a:ext cx="2366918" cy="52322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0070C0"/>
                </a:solidFill>
              </a:rPr>
              <a:t>Грушка (яка?)</a:t>
            </a:r>
          </a:p>
        </p:txBody>
      </p:sp>
    </p:spTree>
    <p:extLst>
      <p:ext uri="{BB962C8B-B14F-4D97-AF65-F5344CB8AC3E}">
        <p14:creationId xmlns:p14="http://schemas.microsoft.com/office/powerpoint/2010/main" val="618586352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0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06057" y="531234"/>
            <a:ext cx="10701822" cy="70480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Прочитай </a:t>
            </a:r>
            <a:r>
              <a:rPr lang="uk-UA" sz="4000" b="1" dirty="0">
                <a:solidFill>
                  <a:schemeClr val="bg1"/>
                </a:solidFill>
              </a:rPr>
              <a:t>речення, яке склав Щебетунчик.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91251" y="1831752"/>
            <a:ext cx="440356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Яблука стали соковитими.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59079" y="1831752"/>
            <a:ext cx="4359278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(Налитися, яблука, соком.)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054289"/>
            <a:ext cx="2179293" cy="322535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294815" y="2381542"/>
            <a:ext cx="4322949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chemeClr val="bg1"/>
                </a:solidFill>
              </a:rPr>
              <a:t>Яблука налилися соком.</a:t>
            </a:r>
          </a:p>
        </p:txBody>
      </p:sp>
      <p:pic>
        <p:nvPicPr>
          <p:cNvPr id="7170" name="Picture 2" descr="ОСЕНЬ....ЯБЛОКИ ПОСПЕЛИ #осень» — карточка пользователя Александр ..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6" r="5724"/>
          <a:stretch/>
        </p:blipFill>
        <p:spPr bwMode="auto">
          <a:xfrm>
            <a:off x="9845675" y="1284058"/>
            <a:ext cx="1698344" cy="163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926238"/>
            <a:ext cx="972274" cy="93207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715173" y="1330917"/>
            <a:ext cx="7096687" cy="43946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Утвори </a:t>
            </a:r>
            <a:r>
              <a:rPr lang="uk-UA" sz="2000" b="1" dirty="0">
                <a:solidFill>
                  <a:srgbClr val="0070C0"/>
                </a:solidFill>
              </a:rPr>
              <a:t>своє речення зі слів, поданих у дужках, і запиши.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921397" y="2904762"/>
            <a:ext cx="3249349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Грушки пожовтіли.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294815" y="2910947"/>
            <a:ext cx="4658615" cy="5232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chemeClr val="accent4">
                    <a:lumMod val="75000"/>
                  </a:schemeClr>
                </a:solidFill>
              </a:rPr>
              <a:t>(Сонце, як, жовтіти, грушки.)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909572" y="3427982"/>
            <a:ext cx="4708192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chemeClr val="bg1"/>
                </a:solidFill>
              </a:rPr>
              <a:t>Грушки пожовтіли, як сонце.</a:t>
            </a:r>
          </a:p>
        </p:txBody>
      </p:sp>
      <p:pic>
        <p:nvPicPr>
          <p:cNvPr id="24" name="Picture 2" descr="Саджанці груші колоновидно Медова від інтернет-магазину «Файний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5764" y="3019588"/>
            <a:ext cx="1750925" cy="1507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2491809" y="4035701"/>
            <a:ext cx="2678937" cy="523220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Синіють сливи.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359078" y="4026978"/>
            <a:ext cx="4258685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7030A0"/>
                </a:solidFill>
              </a:rPr>
              <a:t>(Звисати, великими, краплями, сливи, сині.)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711478" y="5044771"/>
            <a:ext cx="6906286" cy="523220"/>
          </a:xfrm>
          <a:prstGeom prst="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Сині </a:t>
            </a:r>
            <a:r>
              <a:rPr lang="uk-UA" sz="2800" b="1" dirty="0">
                <a:solidFill>
                  <a:schemeClr val="bg1"/>
                </a:solidFill>
              </a:rPr>
              <a:t>сливи звисають </a:t>
            </a:r>
            <a:r>
              <a:rPr lang="uk-UA" sz="2800" b="1" dirty="0" smtClean="0">
                <a:solidFill>
                  <a:schemeClr val="bg1"/>
                </a:solidFill>
              </a:rPr>
              <a:t>великими краплями.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28" name="Picture 2" descr="Саженцы сливы сливу купить Киев дерево слива купить Киев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8522" y="4663096"/>
            <a:ext cx="1618167" cy="1494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2095018" y="5620413"/>
            <a:ext cx="7858412" cy="70480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Прочитай </a:t>
            </a:r>
            <a:r>
              <a:rPr lang="uk-UA" sz="2000" b="1" dirty="0">
                <a:solidFill>
                  <a:srgbClr val="0070C0"/>
                </a:solidFill>
              </a:rPr>
              <a:t>обидва речення про кожний плід. Порівняй їх. </a:t>
            </a:r>
            <a:endParaRPr lang="uk-UA" sz="2000" b="1" dirty="0" smtClean="0">
              <a:solidFill>
                <a:srgbClr val="0070C0"/>
              </a:solidFill>
            </a:endParaRPr>
          </a:p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Яке </a:t>
            </a:r>
            <a:r>
              <a:rPr lang="uk-UA" sz="2000" b="1" dirty="0">
                <a:solidFill>
                  <a:srgbClr val="0070C0"/>
                </a:solidFill>
              </a:rPr>
              <a:t>речення в кожній парі тобі подобається більше? Поясни чому.</a:t>
            </a:r>
          </a:p>
        </p:txBody>
      </p:sp>
    </p:spTree>
    <p:extLst>
      <p:ext uri="{BB962C8B-B14F-4D97-AF65-F5344CB8AC3E}">
        <p14:creationId xmlns:p14="http://schemas.microsoft.com/office/powerpoint/2010/main" val="54693934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  <p:bldP spid="22" grpId="0" animBg="1"/>
      <p:bldP spid="23" grpId="0" animBg="1"/>
      <p:bldP spid="26" grpId="0" animBg="1"/>
      <p:bldP spid="27" grpId="0" animBg="1"/>
      <p:bldP spid="1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21032</TotalTime>
  <Words>477</Words>
  <Application>Microsoft Office PowerPoint</Application>
  <PresentationFormat>Произвольный</PresentationFormat>
  <Paragraphs>118</Paragraphs>
  <Slides>14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Налаштування на урок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1425</cp:revision>
  <dcterms:created xsi:type="dcterms:W3CDTF">2018-01-05T16:38:53Z</dcterms:created>
  <dcterms:modified xsi:type="dcterms:W3CDTF">2024-09-14T15:03:04Z</dcterms:modified>
</cp:coreProperties>
</file>