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95" r:id="rId3"/>
    <p:sldId id="396" r:id="rId4"/>
    <p:sldId id="355" r:id="rId5"/>
    <p:sldId id="401" r:id="rId6"/>
    <p:sldId id="392" r:id="rId7"/>
    <p:sldId id="386" r:id="rId8"/>
    <p:sldId id="388" r:id="rId9"/>
    <p:sldId id="389" r:id="rId10"/>
    <p:sldId id="398" r:id="rId11"/>
    <p:sldId id="390" r:id="rId12"/>
    <p:sldId id="399" r:id="rId13"/>
    <p:sldId id="400" r:id="rId14"/>
    <p:sldId id="3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7C80"/>
    <a:srgbClr val="709E32"/>
    <a:srgbClr val="E3FE40"/>
    <a:srgbClr val="FFFF00"/>
    <a:srgbClr val="295FFF"/>
    <a:srgbClr val="00B050"/>
    <a:srgbClr val="C55A11"/>
    <a:srgbClr val="2F3242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6807" y="4031048"/>
            <a:ext cx="10503234" cy="194095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Досліджую, коли букви </a:t>
            </a:r>
            <a:r>
              <a:rPr lang="uk-UA" sz="5400" b="1" dirty="0">
                <a:solidFill>
                  <a:srgbClr val="FF0000"/>
                </a:solidFill>
              </a:rPr>
              <a:t>я, ю, є, ї </a:t>
            </a:r>
            <a:r>
              <a:rPr lang="uk-UA" sz="5400" b="1" dirty="0">
                <a:solidFill>
                  <a:srgbClr val="0070C0"/>
                </a:solidFill>
              </a:rPr>
              <a:t>позначають два звуки.</a:t>
            </a:r>
          </a:p>
        </p:txBody>
      </p:sp>
      <p:pic>
        <p:nvPicPr>
          <p:cNvPr id="1026" name="Picture 2" descr="ÐÐ°ÑÑÐ¸Ð½ÐºÐ¸ Ð¿Ð¾ Ð·Ð°Ð¿ÑÐ¾ÑÑ Ð°Ð½Ð¸Ð¼Ð°ÑÐ¸Ñ Ð´ÐµÑÐ¸ ÑÑÐ°ÑÑ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1" y="1014712"/>
            <a:ext cx="2551426" cy="25054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4648" y="1014712"/>
            <a:ext cx="3600852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12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7" y="494529"/>
            <a:ext cx="9943403" cy="811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43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7766" y="479774"/>
            <a:ext cx="10288485" cy="1012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Додаткове завдання. Напиши </a:t>
            </a:r>
            <a:r>
              <a:rPr lang="uk-UA" sz="3200" b="1" dirty="0">
                <a:solidFill>
                  <a:schemeClr val="bg1"/>
                </a:solidFill>
              </a:rPr>
              <a:t>текст за поданими </a:t>
            </a:r>
            <a:r>
              <a:rPr lang="uk-UA" sz="3200" b="1" dirty="0" smtClean="0">
                <a:solidFill>
                  <a:schemeClr val="bg1"/>
                </a:solidFill>
              </a:rPr>
              <a:t>запитаннями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100" y="1506638"/>
            <a:ext cx="508790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  <a:tabLst>
                <a:tab pos="266700" algn="l"/>
                <a:tab pos="358775" algn="l"/>
              </a:tabLst>
            </a:pPr>
            <a:r>
              <a:rPr lang="uk-UA" sz="2400" dirty="0">
                <a:solidFill>
                  <a:srgbClr val="0070C0"/>
                </a:solidFill>
              </a:rPr>
              <a:t>Як називається наша Батьківщина?</a:t>
            </a:r>
          </a:p>
          <a:p>
            <a:pPr marL="358775" indent="-358775">
              <a:buAutoNum type="arabicPeriod"/>
              <a:tabLst>
                <a:tab pos="266700" algn="l"/>
                <a:tab pos="358775" algn="l"/>
              </a:tabLst>
            </a:pPr>
            <a:r>
              <a:rPr lang="uk-UA" sz="2400" dirty="0">
                <a:solidFill>
                  <a:srgbClr val="0070C0"/>
                </a:solidFill>
              </a:rPr>
              <a:t>Яке місто є її столицею?</a:t>
            </a:r>
          </a:p>
          <a:p>
            <a:pPr marL="358775" indent="-358775">
              <a:buAutoNum type="arabicPeriod"/>
              <a:tabLst>
                <a:tab pos="266700" algn="l"/>
                <a:tab pos="358775" algn="l"/>
              </a:tabLst>
            </a:pPr>
            <a:r>
              <a:rPr lang="uk-UA" sz="2400" dirty="0">
                <a:solidFill>
                  <a:srgbClr val="0070C0"/>
                </a:solidFill>
              </a:rPr>
              <a:t>Як ти ставишся до своєї Батьківщини?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1648" r="47221" b="73748"/>
          <a:stretch/>
        </p:blipFill>
        <p:spPr>
          <a:xfrm>
            <a:off x="1054100" y="3043042"/>
            <a:ext cx="9576000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0734" r="52343" b="53899"/>
          <a:stretch/>
        </p:blipFill>
        <p:spPr>
          <a:xfrm>
            <a:off x="1147439" y="2953233"/>
            <a:ext cx="1973513" cy="10650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47457" r="15592" b="37176"/>
          <a:stretch/>
        </p:blipFill>
        <p:spPr>
          <a:xfrm>
            <a:off x="3059577" y="3020988"/>
            <a:ext cx="3651163" cy="9971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80096" r="46180" b="4061"/>
          <a:stretch/>
        </p:blipFill>
        <p:spPr>
          <a:xfrm>
            <a:off x="7012878" y="3076298"/>
            <a:ext cx="2217410" cy="963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4822" r="37850" b="71541"/>
          <a:stretch/>
        </p:blipFill>
        <p:spPr>
          <a:xfrm>
            <a:off x="1065502" y="3865418"/>
            <a:ext cx="2618509" cy="9351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30732" r="43421" b="55631"/>
          <a:stretch/>
        </p:blipFill>
        <p:spPr>
          <a:xfrm>
            <a:off x="3483518" y="3867247"/>
            <a:ext cx="2618509" cy="9351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7" t="30732" r="31484" b="55631"/>
          <a:stretch/>
        </p:blipFill>
        <p:spPr>
          <a:xfrm>
            <a:off x="6914809" y="3002909"/>
            <a:ext cx="363682" cy="9351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7" t="30732" r="31484" b="55631"/>
          <a:stretch/>
        </p:blipFill>
        <p:spPr>
          <a:xfrm>
            <a:off x="5738345" y="3941730"/>
            <a:ext cx="363682" cy="935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51402" r="55577" b="39418"/>
          <a:stretch/>
        </p:blipFill>
        <p:spPr>
          <a:xfrm>
            <a:off x="6102027" y="4188735"/>
            <a:ext cx="1779600" cy="6081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48008" r="8604" b="40862"/>
          <a:stretch/>
        </p:blipFill>
        <p:spPr>
          <a:xfrm>
            <a:off x="7881627" y="3982947"/>
            <a:ext cx="1695159" cy="7373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63736" r="74038" b="25134"/>
          <a:stretch/>
        </p:blipFill>
        <p:spPr>
          <a:xfrm>
            <a:off x="1012634" y="4837185"/>
            <a:ext cx="872743" cy="7373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t="69193" r="37841" b="19677"/>
          <a:stretch/>
        </p:blipFill>
        <p:spPr>
          <a:xfrm>
            <a:off x="1752327" y="5195047"/>
            <a:ext cx="1537487" cy="7373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9946" r="55138" b="8924"/>
          <a:stretch/>
        </p:blipFill>
        <p:spPr>
          <a:xfrm>
            <a:off x="3360002" y="4838887"/>
            <a:ext cx="1705234" cy="7373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8" t="80267" r="19575" b="8603"/>
          <a:stretch/>
        </p:blipFill>
        <p:spPr>
          <a:xfrm>
            <a:off x="5065236" y="4864673"/>
            <a:ext cx="1298252" cy="737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5018" r="15054" b="68393"/>
          <a:stretch/>
        </p:blipFill>
        <p:spPr>
          <a:xfrm>
            <a:off x="6363488" y="4796933"/>
            <a:ext cx="3763925" cy="1137684"/>
          </a:xfrm>
          <a:prstGeom prst="rect">
            <a:avLst/>
          </a:prstGeom>
        </p:spPr>
      </p:pic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463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ÐÐ°ÑÑÐ¸Ð½ÐºÐ¸ Ð¿Ð¾ Ð·Ð°Ð¿ÑÐ¾ÑÑ ÐºÐ¸ÐµÐ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27" y="1515132"/>
            <a:ext cx="2561679" cy="15611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271" b="12845"/>
          <a:stretch/>
        </p:blipFill>
        <p:spPr bwMode="auto">
          <a:xfrm>
            <a:off x="9412899" y="3275834"/>
            <a:ext cx="2434402" cy="18258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ÐºÐ¸ÐµÐ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48" y="1515132"/>
            <a:ext cx="2564930" cy="15611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1 Українська мова\1 Пономарьова\1 Звуки букви\№012 - Досліджую букви я, ю, є, ї\2024-09-19_104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0" b="1664"/>
          <a:stretch/>
        </p:blipFill>
        <p:spPr bwMode="auto">
          <a:xfrm>
            <a:off x="6043143" y="1274067"/>
            <a:ext cx="5423636" cy="29159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3820" y="3733845"/>
            <a:ext cx="5266119" cy="1629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Франція, Україна, Молдова,</a:t>
            </a:r>
            <a:r>
              <a:rPr kumimoji="0" lang="uk-UA" sz="3200" i="0" u="none" strike="noStrike" kern="1200" normalizeH="0" noProof="0" dirty="0" smtClean="0">
                <a:uLnTx/>
                <a:uFillTx/>
                <a:ea typeface="+mj-ea"/>
                <a:cs typeface="+mj-cs"/>
              </a:rPr>
              <a:t> Польща, В’єтнам, Єгипет, Італія</a:t>
            </a:r>
            <a:endParaRPr lang="uk-UA" sz="3200" dirty="0" smtClean="0"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21" y="494529"/>
            <a:ext cx="10858645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5" y="5903088"/>
            <a:ext cx="1004595" cy="95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821" y="1293922"/>
            <a:ext cx="5266118" cy="11725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1. Розглянь малюнки.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, що робить кожна тваринка. Підкресли в реченнях слова, у яких букви я, ю, є, ї позначають два звуки.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819" y="2569542"/>
            <a:ext cx="5266119" cy="105333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2. Підкресли в назвах країн букви, які позначають в два звуки. Побудуй звукову схему назви нашої Батьківщини.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049" y="2936812"/>
            <a:ext cx="5249823" cy="954301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Їжачок знайшов яблуко. </a:t>
            </a:r>
            <a:r>
              <a:rPr lang="uk-UA" sz="2800" b="1" dirty="0" smtClean="0">
                <a:solidFill>
                  <a:srgbClr val="0070C0"/>
                </a:solidFill>
              </a:rPr>
              <a:t/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smtClean="0">
                <a:solidFill>
                  <a:srgbClr val="0070C0"/>
                </a:solidFill>
              </a:rPr>
              <a:t>Заєць </a:t>
            </a:r>
            <a:r>
              <a:rPr lang="uk-UA" sz="2800" b="1" dirty="0" smtClean="0">
                <a:solidFill>
                  <a:srgbClr val="0070C0"/>
                </a:solidFill>
              </a:rPr>
              <a:t>сидить під ялинкою. Олені п’ють воду.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43143" y="4227059"/>
            <a:ext cx="5423636" cy="7152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3. Покажи стрілочкою звукову схему кожного слова.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854" y="4870584"/>
            <a:ext cx="2176041" cy="346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 </a:t>
            </a:r>
            <a:r>
              <a:rPr lang="uk-UA" sz="2400" b="1" dirty="0" smtClean="0">
                <a:solidFill>
                  <a:srgbClr val="0070C0"/>
                </a:solidFill>
              </a:rPr>
              <a:t>– –</a:t>
            </a:r>
            <a:r>
              <a:rPr lang="uk-UA" sz="2400" b="1" dirty="0" smtClean="0">
                <a:solidFill>
                  <a:srgbClr val="FF0000"/>
                </a:solidFill>
              </a:rPr>
              <a:t> о </a:t>
            </a:r>
            <a:r>
              <a:rPr lang="uk-UA" sz="2400" b="1" dirty="0" smtClean="0">
                <a:solidFill>
                  <a:srgbClr val="0070C0"/>
                </a:solidFill>
              </a:rPr>
              <a:t>=</a:t>
            </a:r>
            <a:r>
              <a:rPr lang="uk-UA" sz="2400" b="1" dirty="0" smtClean="0">
                <a:solidFill>
                  <a:srgbClr val="FF0000"/>
                </a:solidFill>
              </a:rPr>
              <a:t> о </a:t>
            </a:r>
            <a:r>
              <a:rPr lang="uk-UA" sz="2400" b="1" dirty="0" smtClean="0">
                <a:solidFill>
                  <a:srgbClr val="0070C0"/>
                </a:solidFill>
              </a:rPr>
              <a:t>–</a:t>
            </a:r>
            <a:r>
              <a:rPr lang="uk-UA" sz="2400" b="1" dirty="0" smtClean="0">
                <a:solidFill>
                  <a:srgbClr val="FF0000"/>
                </a:solidFill>
              </a:rPr>
              <a:t> о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2 клас\1 Українська мова\1 Пономарьова\1 Звуки букви\№012 - Досліджую букви я, ю, є, ї\2024-09-19_15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43" y="4990990"/>
            <a:ext cx="3298335" cy="11127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7113584" y="5311943"/>
            <a:ext cx="780350" cy="29238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948768" y="5606092"/>
            <a:ext cx="945166" cy="29699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948768" y="5311943"/>
            <a:ext cx="945166" cy="59114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2 клас\1 Українська мова\1 Пономарьова\1 Звуки букви\№012 - Досліджую букви я, ю, є, ї\2024-09-19_152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39" y="4253105"/>
            <a:ext cx="5797030" cy="19277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950463" y="4256706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38489" y="4256706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93577" y="4721622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00575" y="4697624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81192" y="4721622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89381" y="5192993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30402" y="5043787"/>
            <a:ext cx="1713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Я щ і р к 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9261" y="5325031"/>
            <a:ext cx="119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З м і 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71944" y="5611734"/>
            <a:ext cx="119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Ї ж а 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54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" grpId="0"/>
      <p:bldP spid="32" grpId="0" animBg="1"/>
      <p:bldP spid="3" grpId="0" animBg="1"/>
      <p:bldP spid="6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254643" y="1771372"/>
            <a:ext cx="2958059" cy="3752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380071" y="2525671"/>
            <a:ext cx="2748991" cy="344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0552" y="1593131"/>
            <a:ext cx="4789519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Коли букви </a:t>
            </a:r>
            <a:r>
              <a:rPr lang="uk-UA" sz="3200" b="1" dirty="0" smtClean="0">
                <a:solidFill>
                  <a:srgbClr val="FF0000"/>
                </a:solidFill>
              </a:rPr>
              <a:t>я, ю, є </a:t>
            </a:r>
            <a:r>
              <a:rPr lang="uk-UA" sz="3200" b="1" dirty="0" smtClean="0">
                <a:solidFill>
                  <a:srgbClr val="0070C0"/>
                </a:solidFill>
              </a:rPr>
              <a:t>позначають два звуки?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Коли </a:t>
            </a:r>
            <a:r>
              <a:rPr lang="uk-UA" sz="3200" b="1" dirty="0" smtClean="0">
                <a:solidFill>
                  <a:srgbClr val="0070C0"/>
                </a:solidFill>
              </a:rPr>
              <a:t>буква </a:t>
            </a:r>
            <a:r>
              <a:rPr lang="uk-UA" sz="3200" b="1" dirty="0" smtClean="0">
                <a:solidFill>
                  <a:srgbClr val="FF0000"/>
                </a:solidFill>
              </a:rPr>
              <a:t>ї </a:t>
            </a:r>
            <a:r>
              <a:rPr lang="uk-UA" sz="3200" b="1" dirty="0" smtClean="0">
                <a:solidFill>
                  <a:srgbClr val="0070C0"/>
                </a:solidFill>
              </a:rPr>
              <a:t>позначає </a:t>
            </a:r>
            <a:r>
              <a:rPr lang="uk-UA" sz="3200" b="1" dirty="0">
                <a:solidFill>
                  <a:srgbClr val="0070C0"/>
                </a:solidFill>
              </a:rPr>
              <a:t>два звуки?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35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579984" y="1413390"/>
            <a:ext cx="7445141" cy="46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083" y="1730276"/>
            <a:ext cx="2387415" cy="132343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rgbClr val="0070C0"/>
                </a:solidFill>
              </a:rPr>
              <a:t>Розглянь </a:t>
            </a:r>
            <a:r>
              <a:rPr lang="uk-UA" sz="20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й вибери </a:t>
            </a:r>
            <a:r>
              <a:rPr lang="uk-UA" sz="20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000" b="1" dirty="0" smtClean="0">
                <a:solidFill>
                  <a:srgbClr val="0070C0"/>
                </a:solidFill>
              </a:rPr>
              <a:t>що </a:t>
            </a:r>
            <a:r>
              <a:rPr lang="uk-UA" sz="20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000" b="1" dirty="0" smtClean="0">
                <a:solidFill>
                  <a:srgbClr val="0070C0"/>
                </a:solidFill>
              </a:rPr>
              <a:t>настрій після уроку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0649" y="3628618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З усім впорався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0918" y="3634627"/>
            <a:ext cx="12520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Все було легко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7760" y="5540313"/>
            <a:ext cx="17952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Я втомився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0648" y="5386425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chemeClr val="bg1"/>
                </a:solidFill>
              </a:rPr>
              <a:t>У</a:t>
            </a:r>
            <a:r>
              <a:rPr lang="uk-UA" sz="2000" b="1" dirty="0" smtClean="0">
                <a:solidFill>
                  <a:schemeClr val="bg1"/>
                </a:solidFill>
              </a:rPr>
              <a:t>рок розлютив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5871" y="3451723"/>
            <a:ext cx="15333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00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451575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630FA39-C0A2-47C1-A490-7DEC9CF34013}"/>
              </a:ext>
            </a:extLst>
          </p:cNvPr>
          <p:cNvSpPr/>
          <p:nvPr/>
        </p:nvSpPr>
        <p:spPr>
          <a:xfrm>
            <a:off x="1085860" y="1581139"/>
            <a:ext cx="5412912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Сіли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511" y="1581140"/>
            <a:ext cx="4139390" cy="39910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19849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290232" y="1577768"/>
            <a:ext cx="7246923" cy="47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836" y="4270889"/>
            <a:ext cx="353109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й вибери </a:t>
            </a:r>
            <a:r>
              <a:rPr lang="uk-UA" sz="24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400" b="1" dirty="0" smtClean="0">
                <a:solidFill>
                  <a:srgbClr val="0070C0"/>
                </a:solidFill>
              </a:rPr>
              <a:t>настрій на початку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65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1413" y="494531"/>
            <a:ext cx="11088502" cy="75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текст про пригоду, яка сталася з Родзинкою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3" y="1351703"/>
            <a:ext cx="2822430" cy="28730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81817" y="1351701"/>
            <a:ext cx="6458098" cy="48320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Якось </a:t>
            </a:r>
            <a:r>
              <a:rPr lang="uk-UA" sz="2800" dirty="0">
                <a:solidFill>
                  <a:srgbClr val="0070C0"/>
                </a:solidFill>
              </a:rPr>
              <a:t>Родзинка поверталася зі школи. Бачить – на вулиці </a:t>
            </a:r>
            <a:r>
              <a:rPr lang="uk-UA" sz="2800" b="1" dirty="0">
                <a:solidFill>
                  <a:srgbClr val="0070C0"/>
                </a:solidFill>
              </a:rPr>
              <a:t>стоїть</a:t>
            </a:r>
            <a:r>
              <a:rPr lang="uk-UA" sz="2800" dirty="0">
                <a:solidFill>
                  <a:srgbClr val="0070C0"/>
                </a:solidFill>
              </a:rPr>
              <a:t> маленька дівчинка й плаче. Родзинка запитала:</a:t>
            </a:r>
          </a:p>
          <a:p>
            <a:r>
              <a:rPr lang="uk-UA" sz="2800" dirty="0">
                <a:solidFill>
                  <a:srgbClr val="0070C0"/>
                </a:solidFill>
              </a:rPr>
              <a:t>- Дівчинко, як тебе звати?</a:t>
            </a:r>
          </a:p>
          <a:p>
            <a:pPr marL="171450" indent="-171450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Єва.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Чому ти плачеш?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Я загубилася.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А де ти живеш?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Удома.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А де твій дім?</a:t>
            </a:r>
          </a:p>
          <a:p>
            <a:pPr marL="171450" indent="-17145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Не </a:t>
            </a:r>
            <a:r>
              <a:rPr lang="uk-UA" sz="2800" b="1" dirty="0" smtClean="0">
                <a:solidFill>
                  <a:srgbClr val="0070C0"/>
                </a:solidFill>
              </a:rPr>
              <a:t>знаю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411" y="4224759"/>
            <a:ext cx="4490977" cy="14365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Поясни</a:t>
            </a:r>
            <a:r>
              <a:rPr lang="uk-UA" sz="2000" b="1" dirty="0">
                <a:solidFill>
                  <a:schemeClr val="bg1"/>
                </a:solidFill>
              </a:rPr>
              <a:t>, чому дівчинка плакала.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 </a:t>
            </a:r>
            <a:r>
              <a:rPr lang="uk-UA" sz="2000" b="1" dirty="0">
                <a:solidFill>
                  <a:schemeClr val="bg1"/>
                </a:solidFill>
              </a:rPr>
              <a:t>знаєш ти, як можна їй допомогти? Що треба знати, щоб не потрапити в таку ситуацію?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3274" y="4554063"/>
            <a:ext cx="3616641" cy="690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в ролях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розмову Родзинки з Євою.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274" y="5462982"/>
            <a:ext cx="3616641" cy="72081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Прочитай в тексті </a:t>
            </a:r>
            <a:r>
              <a:rPr lang="uk-UA" sz="2000" b="1" dirty="0">
                <a:solidFill>
                  <a:schemeClr val="bg1"/>
                </a:solidFill>
              </a:rPr>
              <a:t>виділені слова, поділяючи їх на склади.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497975" y="1805651"/>
            <a:ext cx="995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923274" y="2247418"/>
            <a:ext cx="995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36523" y="3534137"/>
            <a:ext cx="732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99488" y="6034268"/>
            <a:ext cx="995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735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45609" y="1655341"/>
            <a:ext cx="5914771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на </a:t>
            </a:r>
            <a:r>
              <a:rPr lang="ru-RU" sz="2800" dirty="0" err="1"/>
              <a:t>уроці</a:t>
            </a:r>
            <a:r>
              <a:rPr lang="ru-RU" sz="2800" dirty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ми </a:t>
            </a:r>
            <a:r>
              <a:rPr lang="uk-UA" sz="2800" dirty="0" smtClean="0"/>
              <a:t>вчитимемось </a:t>
            </a:r>
            <a:r>
              <a:rPr lang="uk-UA" sz="2800" dirty="0"/>
              <a:t>розрізняти слова з буквами я, ю ,є, ї, </a:t>
            </a:r>
            <a:r>
              <a:rPr lang="uk-UA" sz="2800" dirty="0" smtClean="0"/>
              <a:t>які позначають два звуки. </a:t>
            </a:r>
          </a:p>
          <a:p>
            <a:pPr algn="ctr"/>
            <a:r>
              <a:rPr lang="uk-UA" sz="2800" dirty="0" smtClean="0"/>
              <a:t>Будемо удосконалювати </a:t>
            </a:r>
            <a:r>
              <a:rPr lang="uk-UA" sz="2800" dirty="0"/>
              <a:t>вміння виконувати звуко-буквений аналіз </a:t>
            </a:r>
            <a:r>
              <a:rPr lang="uk-UA" sz="2800" dirty="0" smtClean="0"/>
              <a:t>слів, складати речення за малюнками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55341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594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7066" r="56380" b="66330"/>
          <a:stretch/>
        </p:blipFill>
        <p:spPr>
          <a:xfrm>
            <a:off x="982635" y="1512000"/>
            <a:ext cx="7261365" cy="190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899199" y="541525"/>
            <a:ext cx="10246716" cy="6924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Каліграфічна </a:t>
            </a:r>
            <a:r>
              <a:rPr lang="uk-UA" sz="4000" b="1" dirty="0" smtClean="0">
                <a:solidFill>
                  <a:schemeClr val="bg1"/>
                </a:solidFill>
              </a:rPr>
              <a:t>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1" name="Прямокутник: округлені кути 5">
            <a:extLst>
              <a:ext uri="{FF2B5EF4-FFF2-40B4-BE49-F238E27FC236}">
                <a16:creationId xmlns:a16="http://schemas.microsoft.com/office/drawing/2014/main" xmlns="" id="{26EE561A-E80E-4576-A7BF-0C316D658786}"/>
              </a:ext>
            </a:extLst>
          </p:cNvPr>
          <p:cNvSpPr/>
          <p:nvPr/>
        </p:nvSpPr>
        <p:spPr>
          <a:xfrm>
            <a:off x="8373927" y="1311838"/>
            <a:ext cx="3402685" cy="23083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400" b="1" dirty="0" err="1" smtClean="0">
                <a:solidFill>
                  <a:srgbClr val="0070C0"/>
                </a:solidFill>
              </a:rPr>
              <a:t>букви</a:t>
            </a:r>
            <a:r>
              <a:rPr lang="ru-RU" sz="2400" b="1" dirty="0" smtClean="0">
                <a:solidFill>
                  <a:srgbClr val="0070C0"/>
                </a:solidFill>
              </a:rPr>
              <a:t> і слова з ними.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70C0"/>
                </a:solidFill>
              </a:rPr>
              <a:t>Запиши </a:t>
            </a:r>
            <a:r>
              <a:rPr lang="ru-RU" sz="2400" b="1" dirty="0" err="1" smtClean="0">
                <a:solidFill>
                  <a:srgbClr val="0070C0"/>
                </a:solidFill>
              </a:rPr>
              <a:t>букви</a:t>
            </a:r>
            <a:r>
              <a:rPr lang="ru-RU" sz="2400" b="1" dirty="0" smtClean="0">
                <a:solidFill>
                  <a:srgbClr val="0070C0"/>
                </a:solidFill>
              </a:rPr>
              <a:t> та слова за </a:t>
            </a:r>
            <a:r>
              <a:rPr lang="ru-RU" sz="2400" b="1" dirty="0" err="1" smtClean="0">
                <a:solidFill>
                  <a:srgbClr val="0070C0"/>
                </a:solidFill>
              </a:rPr>
              <a:t>зразком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Побудуй звукові схеми слів.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92306" y="2071050"/>
            <a:ext cx="170569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40254" y="2136728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=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317877" y="2019942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endParaRPr lang="ru-RU" sz="3200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602290" y="2071463"/>
            <a:ext cx="1771637" cy="584775"/>
          </a:xfrm>
          <a:prstGeom prst="rect">
            <a:avLst/>
          </a:prstGeom>
          <a:noFill/>
          <a:ln w="38100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– – </a:t>
            </a:r>
            <a:r>
              <a:rPr lang="uk-UA" altLang="ru-RU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о</a:t>
            </a:r>
            <a:r>
              <a:rPr lang="uk-UA" altLang="ru-RU" b="1" dirty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= </a:t>
            </a:r>
            <a:r>
              <a:rPr lang="uk-UA" altLang="ru-RU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о</a:t>
            </a:r>
            <a:r>
              <a:rPr lang="uk-UA" altLang="ru-RU" b="1" dirty="0" smtClean="0">
                <a:solidFill>
                  <a:srgbClr val="0070C0"/>
                </a:solidFill>
                <a:latin typeface="+mn-lt"/>
                <a:ea typeface="宋体" panose="02010600030101010101" pitchFamily="2" charset="-122"/>
              </a:rPr>
              <a:t> </a:t>
            </a:r>
            <a:endParaRPr lang="uk-UA" altLang="ru-RU" b="1" dirty="0">
              <a:solidFill>
                <a:srgbClr val="0070C0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1" t="14303" r="27238" b="73425"/>
          <a:stretch/>
        </p:blipFill>
        <p:spPr>
          <a:xfrm>
            <a:off x="1100758" y="2423101"/>
            <a:ext cx="752487" cy="7005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5925" r="66262" b="56478"/>
          <a:stretch/>
        </p:blipFill>
        <p:spPr>
          <a:xfrm>
            <a:off x="1824356" y="2711399"/>
            <a:ext cx="1128475" cy="48358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3" t="36120" r="34904" b="55862"/>
          <a:stretch/>
        </p:blipFill>
        <p:spPr>
          <a:xfrm>
            <a:off x="2933605" y="2721503"/>
            <a:ext cx="965191" cy="5103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52288" r="69541" b="40610"/>
          <a:stretch/>
        </p:blipFill>
        <p:spPr>
          <a:xfrm>
            <a:off x="4092863" y="2711399"/>
            <a:ext cx="1080000" cy="4520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6" t="47826" r="27351" b="41429"/>
          <a:stretch/>
        </p:blipFill>
        <p:spPr>
          <a:xfrm>
            <a:off x="5184000" y="2412000"/>
            <a:ext cx="1404000" cy="684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68914" r="55430" b="19775"/>
          <a:stretch/>
        </p:blipFill>
        <p:spPr>
          <a:xfrm>
            <a:off x="6480000" y="2736000"/>
            <a:ext cx="1764000" cy="720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3" t="36120" r="27928" b="56836"/>
          <a:stretch/>
        </p:blipFill>
        <p:spPr>
          <a:xfrm>
            <a:off x="3914416" y="2771926"/>
            <a:ext cx="298381" cy="448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l="17786" t="2814" r="10032" b="17482"/>
          <a:stretch/>
        </p:blipFill>
        <p:spPr>
          <a:xfrm>
            <a:off x="1152000" y="1512000"/>
            <a:ext cx="648000" cy="72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t="46592" r="75110" b="49314"/>
          <a:stretch/>
        </p:blipFill>
        <p:spPr>
          <a:xfrm>
            <a:off x="1584000" y="1872000"/>
            <a:ext cx="504000" cy="36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5" t="41533" r="56106" b="48982"/>
          <a:stretch/>
        </p:blipFill>
        <p:spPr>
          <a:xfrm>
            <a:off x="2484000" y="1548000"/>
            <a:ext cx="828000" cy="684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45566" r="70619" b="48250"/>
          <a:stretch/>
        </p:blipFill>
        <p:spPr>
          <a:xfrm>
            <a:off x="3124336" y="1795093"/>
            <a:ext cx="468000" cy="517237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132854" y="1998074"/>
            <a:ext cx="160131" cy="55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41629" r="57439" b="48790"/>
          <a:stretch/>
        </p:blipFill>
        <p:spPr>
          <a:xfrm>
            <a:off x="4068000" y="1512000"/>
            <a:ext cx="540000" cy="756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46669" r="77829" b="48640"/>
          <a:stretch/>
        </p:blipFill>
        <p:spPr>
          <a:xfrm>
            <a:off x="4320000" y="1872000"/>
            <a:ext cx="360000" cy="396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40348" r="86635" b="49219"/>
          <a:stretch/>
        </p:blipFill>
        <p:spPr>
          <a:xfrm>
            <a:off x="5004000" y="1476000"/>
            <a:ext cx="576000" cy="72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45903" r="89082" b="49067"/>
          <a:stretch/>
        </p:blipFill>
        <p:spPr>
          <a:xfrm>
            <a:off x="5364000" y="1800000"/>
            <a:ext cx="288000" cy="432000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V="1">
            <a:off x="5300661" y="1942437"/>
            <a:ext cx="160131" cy="55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24049" y="3524523"/>
            <a:ext cx="63453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6700" indent="-266700"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266700" indent="-266700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Вимов </a:t>
            </a:r>
            <a:r>
              <a:rPr lang="uk-UA" sz="2400" b="1" dirty="0">
                <a:solidFill>
                  <a:schemeClr val="bg1"/>
                </a:solidFill>
              </a:rPr>
              <a:t>звуки, які </a:t>
            </a:r>
            <a:r>
              <a:rPr lang="uk-UA" sz="2400" b="1" dirty="0" smtClean="0">
                <a:solidFill>
                  <a:schemeClr val="bg1"/>
                </a:solidFill>
              </a:rPr>
              <a:t>позначають букви </a:t>
            </a:r>
            <a:r>
              <a:rPr lang="uk-UA" sz="2400" b="1" dirty="0" smtClean="0">
                <a:solidFill>
                  <a:srgbClr val="FFFF00"/>
                </a:solidFill>
              </a:rPr>
              <a:t>я, ю, є, ї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  <a:p>
            <a:pPr marL="266700" indent="-266700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Скільки звуків позначає кожна із цих букв?</a:t>
            </a:r>
          </a:p>
          <a:p>
            <a:pPr marL="266700" indent="-266700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Поясни, де стоять ці букви – на початку чи в середині складу.</a:t>
            </a:r>
          </a:p>
          <a:p>
            <a:pPr marL="266700" indent="-266700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Зроби висновок, коли ці букви позначають два звуки. Перевір себе за правилом.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73578" y="3763776"/>
            <a:ext cx="44146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     Букви </a:t>
            </a:r>
            <a:r>
              <a:rPr lang="uk-UA" sz="3200" b="1" dirty="0">
                <a:solidFill>
                  <a:srgbClr val="FFFF00"/>
                </a:solidFill>
              </a:rPr>
              <a:t>я, ю, є </a:t>
            </a:r>
            <a:r>
              <a:rPr lang="uk-UA" sz="3200" b="1" dirty="0"/>
              <a:t>позначають два звуки, якщо стоять </a:t>
            </a:r>
            <a:r>
              <a:rPr lang="uk-UA" sz="3200" b="1" dirty="0">
                <a:solidFill>
                  <a:srgbClr val="FFFF00"/>
                </a:solidFill>
              </a:rPr>
              <a:t>на початку слова </a:t>
            </a:r>
            <a:r>
              <a:rPr lang="uk-UA" sz="3200" b="1" dirty="0">
                <a:solidFill>
                  <a:schemeClr val="bg1"/>
                </a:solidFill>
              </a:rPr>
              <a:t>або</a:t>
            </a:r>
            <a:r>
              <a:rPr lang="uk-UA" sz="3200" b="1" dirty="0">
                <a:solidFill>
                  <a:srgbClr val="FFFF00"/>
                </a:solidFill>
              </a:rPr>
              <a:t> складу</a:t>
            </a:r>
            <a:r>
              <a:rPr lang="uk-UA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9070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2" grpId="0"/>
      <p:bldP spid="65" grpId="0"/>
      <p:bldP spid="34" grpId="0"/>
      <p:bldP spid="8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6608" y="464146"/>
            <a:ext cx="10891640" cy="991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</a:rPr>
              <a:t>іменах друзів Щебетунчика букви я, ю, є, ї позначають два звуки. </a:t>
            </a:r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>
                <a:solidFill>
                  <a:schemeClr val="bg1"/>
                </a:solidFill>
              </a:rPr>
              <a:t>в друзів Читалочки – один звук.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1029"/>
          <a:stretch/>
        </p:blipFill>
        <p:spPr>
          <a:xfrm>
            <a:off x="636608" y="1537288"/>
            <a:ext cx="2201007" cy="207498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950"/>
          <a:stretch/>
        </p:blipFill>
        <p:spPr>
          <a:xfrm flipH="1">
            <a:off x="9862766" y="1536492"/>
            <a:ext cx="1665481" cy="20513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930327" y="1524732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Наталя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14939" y="1524206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Євген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87457" y="1500529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Юрко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30327" y="2153186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Марія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4939" y="2154238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Люба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87457" y="2154238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Свєта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14939" y="2776967"/>
            <a:ext cx="2111594" cy="5796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Зінаїда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0584" y="3379795"/>
            <a:ext cx="6715450" cy="517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>
                <a:solidFill>
                  <a:srgbClr val="0070C0"/>
                </a:solidFill>
              </a:rPr>
              <a:t>, хто є друзями Читалочки, </a:t>
            </a:r>
            <a:r>
              <a:rPr lang="uk-UA" sz="2000" b="1" dirty="0" smtClean="0">
                <a:solidFill>
                  <a:srgbClr val="0070C0"/>
                </a:solidFill>
              </a:rPr>
              <a:t>а </a:t>
            </a:r>
            <a:r>
              <a:rPr lang="uk-UA" sz="2000" b="1" dirty="0">
                <a:solidFill>
                  <a:srgbClr val="0070C0"/>
                </a:solidFill>
              </a:rPr>
              <a:t>хто Щебетунчика.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52589" b="81737"/>
          <a:stretch/>
        </p:blipFill>
        <p:spPr>
          <a:xfrm>
            <a:off x="439138" y="4001181"/>
            <a:ext cx="7020000" cy="176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4849" r="37780" b="72273"/>
          <a:stretch/>
        </p:blipFill>
        <p:spPr>
          <a:xfrm>
            <a:off x="937831" y="4093765"/>
            <a:ext cx="2169703" cy="728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30909" r="54916" b="55455"/>
          <a:stretch/>
        </p:blipFill>
        <p:spPr>
          <a:xfrm>
            <a:off x="3240021" y="4105872"/>
            <a:ext cx="1492206" cy="7718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t="46515" r="53630" b="39849"/>
          <a:stretch/>
        </p:blipFill>
        <p:spPr>
          <a:xfrm>
            <a:off x="4901534" y="4049175"/>
            <a:ext cx="1492206" cy="771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63042" r="48831" b="23322"/>
          <a:stretch/>
        </p:blipFill>
        <p:spPr>
          <a:xfrm>
            <a:off x="804303" y="4828933"/>
            <a:ext cx="1711954" cy="7562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79153" r="48831" b="7211"/>
          <a:stretch/>
        </p:blipFill>
        <p:spPr>
          <a:xfrm>
            <a:off x="2621174" y="4831403"/>
            <a:ext cx="1711954" cy="7562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14963" r="52065" b="68926"/>
          <a:stretch/>
        </p:blipFill>
        <p:spPr>
          <a:xfrm>
            <a:off x="4126153" y="4853960"/>
            <a:ext cx="1579103" cy="8935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31213" r="48267" b="52676"/>
          <a:stretch/>
        </p:blipFill>
        <p:spPr>
          <a:xfrm>
            <a:off x="5692572" y="4869182"/>
            <a:ext cx="1766566" cy="89354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487456" y="4003476"/>
            <a:ext cx="4301715" cy="99852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Поміркуй</a:t>
            </a:r>
            <a:r>
              <a:rPr lang="uk-UA" sz="2000" b="1" dirty="0">
                <a:solidFill>
                  <a:srgbClr val="0070C0"/>
                </a:solidFill>
              </a:rPr>
              <a:t>, чому не знайшлося імені, у якому буква ї позначає один звук. Перевір себе за правилом.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12074" y="5091531"/>
            <a:ext cx="37161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     Буква </a:t>
            </a:r>
            <a:r>
              <a:rPr lang="uk-UA" sz="3200" b="1" dirty="0">
                <a:solidFill>
                  <a:srgbClr val="FFFF00"/>
                </a:solidFill>
              </a:rPr>
              <a:t>ї</a:t>
            </a:r>
            <a:r>
              <a:rPr lang="uk-UA" sz="3200" b="1" dirty="0"/>
              <a:t> завжди позначає </a:t>
            </a:r>
            <a:r>
              <a:rPr lang="uk-UA" sz="3200" b="1" dirty="0">
                <a:solidFill>
                  <a:srgbClr val="FFFF00"/>
                </a:solidFill>
              </a:rPr>
              <a:t>два звуки</a:t>
            </a:r>
            <a:r>
              <a:rPr lang="uk-UA" sz="3200" b="1" dirty="0"/>
              <a:t>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60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31"/>
            <a:ext cx="9999723" cy="8018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пораду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230" y="1687316"/>
            <a:ext cx="2833651" cy="31423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8962" r="4209" b="9014"/>
          <a:stretch/>
        </p:blipFill>
        <p:spPr>
          <a:xfrm>
            <a:off x="1052714" y="1371777"/>
            <a:ext cx="7344709" cy="3773428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0847" y="1919663"/>
            <a:ext cx="5689545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Ти маєш знати своє ім'я і прізвище. А ще – назву міста або села, в якому ти живеш. І свою вулицю та номер будинку. </a:t>
            </a:r>
          </a:p>
          <a:p>
            <a:pPr algn="ctr"/>
            <a:r>
              <a:rPr lang="uk-UA" sz="2800" dirty="0">
                <a:solidFill>
                  <a:srgbClr val="0070C0"/>
                </a:solidFill>
              </a:rPr>
              <a:t>Тоді завжди зможеш потрапити додому.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5900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2898" y="5290544"/>
            <a:ext cx="8417158" cy="89071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Скільки речень в цьому повідомленні. Про що в них ідеться?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виділені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802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Ð°ÑÑÐ¸Ð½ÐºÐ¸ Ð¿Ð¾ Ð·Ð°Ð¿ÑÐ¾ÑÑ ÐºÐ»Ð¸Ð¿Ð°ÑÑ Ð´ÐµÐ²Ð¾ÑÐºÐ° Ð¸ Ð¼Ð°Ð»ÑÑÐ¸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 bwMode="auto">
          <a:xfrm flipH="1">
            <a:off x="439640" y="1463992"/>
            <a:ext cx="2544140" cy="23584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630" y="494531"/>
            <a:ext cx="10720603" cy="752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перше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1464" r="48499" b="65557"/>
          <a:stretch/>
        </p:blipFill>
        <p:spPr>
          <a:xfrm>
            <a:off x="3120160" y="1349208"/>
            <a:ext cx="8496000" cy="35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2" t="62105" r="18658" b="24386"/>
          <a:stretch/>
        </p:blipFill>
        <p:spPr>
          <a:xfrm>
            <a:off x="3226573" y="1317892"/>
            <a:ext cx="1002314" cy="7350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83428" r="57356" b="7871"/>
          <a:stretch/>
        </p:blipFill>
        <p:spPr>
          <a:xfrm>
            <a:off x="4379531" y="1580398"/>
            <a:ext cx="1353607" cy="5087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5" t="84251" r="10470" b="2240"/>
          <a:stretch/>
        </p:blipFill>
        <p:spPr>
          <a:xfrm>
            <a:off x="5717005" y="1647641"/>
            <a:ext cx="1621133" cy="739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t="15916" r="67414" b="73203"/>
          <a:stretch/>
        </p:blipFill>
        <p:spPr>
          <a:xfrm>
            <a:off x="7394851" y="1414816"/>
            <a:ext cx="1019406" cy="631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48346" r="72093" b="35199"/>
          <a:stretch/>
        </p:blipFill>
        <p:spPr>
          <a:xfrm>
            <a:off x="5982783" y="2259028"/>
            <a:ext cx="881185" cy="9552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48346" r="54810" b="35199"/>
          <a:stretch/>
        </p:blipFill>
        <p:spPr>
          <a:xfrm>
            <a:off x="6787218" y="2343528"/>
            <a:ext cx="363890" cy="9552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 t="48346" r="10405" b="35199"/>
          <a:stretch/>
        </p:blipFill>
        <p:spPr>
          <a:xfrm>
            <a:off x="7048688" y="2268915"/>
            <a:ext cx="1468462" cy="92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68363" r="53481" b="23025"/>
          <a:stretch/>
        </p:blipFill>
        <p:spPr>
          <a:xfrm>
            <a:off x="8653309" y="2485389"/>
            <a:ext cx="1517617" cy="4851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0" t="64192" r="21910" b="24699"/>
          <a:stretch/>
        </p:blipFill>
        <p:spPr>
          <a:xfrm>
            <a:off x="10337512" y="2239785"/>
            <a:ext cx="996526" cy="6258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6" t="80530" r="37981" b="7987"/>
          <a:stretch/>
        </p:blipFill>
        <p:spPr>
          <a:xfrm>
            <a:off x="4486332" y="3048120"/>
            <a:ext cx="680949" cy="6891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84152" r="56187" b="7236"/>
          <a:stretch/>
        </p:blipFill>
        <p:spPr>
          <a:xfrm>
            <a:off x="3229291" y="3299003"/>
            <a:ext cx="1517617" cy="485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19901" r="53136" b="68026"/>
          <a:stretch/>
        </p:blipFill>
        <p:spPr>
          <a:xfrm>
            <a:off x="5034100" y="3294575"/>
            <a:ext cx="1713905" cy="7358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4378" r="25882" b="19757"/>
          <a:stretch/>
        </p:blipFill>
        <p:spPr>
          <a:xfrm>
            <a:off x="5154152" y="3880384"/>
            <a:ext cx="2929060" cy="9670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2" t="48018" r="11251" b="35641"/>
          <a:stretch/>
        </p:blipFill>
        <p:spPr>
          <a:xfrm>
            <a:off x="3174798" y="3865876"/>
            <a:ext cx="1955957" cy="9961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48017" r="65615" b="39883"/>
          <a:stretch/>
        </p:blipFill>
        <p:spPr>
          <a:xfrm>
            <a:off x="10013711" y="3034955"/>
            <a:ext cx="1216417" cy="7375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3" t="30993" r="23353" b="56907"/>
          <a:stretch/>
        </p:blipFill>
        <p:spPr>
          <a:xfrm>
            <a:off x="9538561" y="3007813"/>
            <a:ext cx="720020" cy="7375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79634" r="46270" b="2601"/>
          <a:stretch/>
        </p:blipFill>
        <p:spPr>
          <a:xfrm>
            <a:off x="8173996" y="3822452"/>
            <a:ext cx="1955957" cy="10829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6" t="30773" r="10405" b="51218"/>
          <a:stretch/>
        </p:blipFill>
        <p:spPr>
          <a:xfrm>
            <a:off x="5353197" y="2168798"/>
            <a:ext cx="729102" cy="10455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1" t="19901" r="24612" b="68026"/>
          <a:stretch/>
        </p:blipFill>
        <p:spPr>
          <a:xfrm>
            <a:off x="6735475" y="3294575"/>
            <a:ext cx="964554" cy="735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31970" r="38359" b="52121"/>
          <a:stretch/>
        </p:blipFill>
        <p:spPr>
          <a:xfrm>
            <a:off x="3249059" y="2258383"/>
            <a:ext cx="2104138" cy="8872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15916" r="11623" b="73203"/>
          <a:stretch/>
        </p:blipFill>
        <p:spPr>
          <a:xfrm>
            <a:off x="8721062" y="1408920"/>
            <a:ext cx="1892695" cy="631734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5026234" y="2017596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143880" y="2040654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63213" y="2041907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67281" y="3737248"/>
            <a:ext cx="2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835775" y="3731818"/>
            <a:ext cx="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32314" r="47487" b="56705"/>
          <a:stretch/>
        </p:blipFill>
        <p:spPr>
          <a:xfrm>
            <a:off x="7782919" y="3077331"/>
            <a:ext cx="1847764" cy="6599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5" t="64304" r="49896" b="25157"/>
          <a:stretch/>
        </p:blipFill>
        <p:spPr>
          <a:xfrm>
            <a:off x="8774135" y="1811701"/>
            <a:ext cx="576000" cy="54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48772" r="29135" b="35745"/>
          <a:stretch/>
        </p:blipFill>
        <p:spPr>
          <a:xfrm>
            <a:off x="9385177" y="1810300"/>
            <a:ext cx="756000" cy="792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937" r="65934" b="89267"/>
          <a:stretch/>
        </p:blipFill>
        <p:spPr>
          <a:xfrm>
            <a:off x="8466104" y="2003103"/>
            <a:ext cx="483183" cy="32049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110" r="57057" b="89094"/>
          <a:stretch/>
        </p:blipFill>
        <p:spPr>
          <a:xfrm>
            <a:off x="9200534" y="2071937"/>
            <a:ext cx="483183" cy="320492"/>
          </a:xfrm>
          <a:prstGeom prst="rect">
            <a:avLst/>
          </a:prstGeom>
        </p:spPr>
      </p:pic>
      <p:sp>
        <p:nvSpPr>
          <p:cNvPr id="5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463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20159" y="4950043"/>
            <a:ext cx="8584011" cy="7523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000" b="1" dirty="0">
                <a:solidFill>
                  <a:srgbClr val="0070C0"/>
                </a:solidFill>
              </a:rPr>
              <a:t>слова, в яких букви я, ю, є позначають два звуки.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Побудуй </a:t>
            </a:r>
            <a:r>
              <a:rPr lang="uk-UA" sz="2000" b="1" dirty="0">
                <a:solidFill>
                  <a:srgbClr val="0070C0"/>
                </a:solidFill>
              </a:rPr>
              <a:t>звукову схему слова </a:t>
            </a:r>
            <a:r>
              <a:rPr lang="uk-UA" sz="2000" b="1" dirty="0">
                <a:solidFill>
                  <a:srgbClr val="FF0000"/>
                </a:solidFill>
              </a:rPr>
              <a:t>ім'я</a:t>
            </a:r>
            <a:r>
              <a:rPr lang="uk-UA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762079" y="1200609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96849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8165</TotalTime>
  <Words>698</Words>
  <Application>Microsoft Office PowerPoint</Application>
  <PresentationFormat>Произвольный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Їжачок знайшов яблуко.  Заєць сидить під ялинкою. Олені п’ють воду.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538</cp:revision>
  <dcterms:created xsi:type="dcterms:W3CDTF">2018-01-05T16:38:53Z</dcterms:created>
  <dcterms:modified xsi:type="dcterms:W3CDTF">2024-09-20T12:12:11Z</dcterms:modified>
</cp:coreProperties>
</file>