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398" r:id="rId3"/>
    <p:sldId id="399" r:id="rId4"/>
    <p:sldId id="355" r:id="rId5"/>
    <p:sldId id="393" r:id="rId6"/>
    <p:sldId id="405" r:id="rId7"/>
    <p:sldId id="400" r:id="rId8"/>
    <p:sldId id="394" r:id="rId9"/>
    <p:sldId id="386" r:id="rId10"/>
    <p:sldId id="387" r:id="rId11"/>
    <p:sldId id="395" r:id="rId12"/>
    <p:sldId id="401" r:id="rId13"/>
    <p:sldId id="391" r:id="rId14"/>
    <p:sldId id="402" r:id="rId15"/>
    <p:sldId id="403" r:id="rId16"/>
    <p:sldId id="40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2F3242"/>
    <a:srgbClr val="295FFF"/>
    <a:srgbClr val="FF66FF"/>
    <a:srgbClr val="709E32"/>
    <a:srgbClr val="E3FE40"/>
    <a:srgbClr val="FFFF00"/>
    <a:srgbClr val="00B050"/>
    <a:srgbClr val="C55A11"/>
    <a:srgbClr val="16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6" autoAdjust="0"/>
    <p:restoredTop sz="94660"/>
  </p:normalViewPr>
  <p:slideViewPr>
    <p:cSldViewPr snapToGrid="0">
      <p:cViewPr varScale="1">
        <p:scale>
          <a:sx n="82" d="100"/>
          <a:sy n="82" d="100"/>
        </p:scale>
        <p:origin x="-7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4.png"/><Relationship Id="rId7" Type="http://schemas.openxmlformats.org/officeDocument/2006/relationships/image" Target="../media/image3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0617" y="4115027"/>
            <a:ext cx="9804883" cy="1940957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0070C0"/>
                </a:solidFill>
              </a:rPr>
              <a:t>Правильно пишу слова з </a:t>
            </a:r>
            <a:r>
              <a:rPr lang="uk-UA" sz="5400" b="1" dirty="0" smtClean="0">
                <a:solidFill>
                  <a:srgbClr val="0070C0"/>
                </a:solidFill>
              </a:rPr>
              <a:t>апострофом </a:t>
            </a:r>
            <a:endParaRPr lang="uk-UA" sz="5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3544" y="1014712"/>
            <a:ext cx="3461956" cy="214526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клас. </a:t>
            </a:r>
            <a:endParaRPr lang="uk-UA" sz="2400" b="1" i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i="1" dirty="0" smtClean="0">
                <a:solidFill>
                  <a:srgbClr val="0070C0"/>
                </a:solidFill>
              </a:rPr>
              <a:t>Розділ </a:t>
            </a:r>
            <a:r>
              <a:rPr lang="uk-UA" sz="2400" b="1" i="1" dirty="0">
                <a:solidFill>
                  <a:srgbClr val="0070C0"/>
                </a:solidFill>
              </a:rPr>
              <a:t>1</a:t>
            </a:r>
            <a:r>
              <a:rPr lang="uk-UA" sz="2400" b="1" dirty="0">
                <a:solidFill>
                  <a:srgbClr val="0070C0"/>
                </a:solidFill>
              </a:rPr>
              <a:t>. </a:t>
            </a:r>
            <a:r>
              <a:rPr lang="uk-UA" sz="2400" b="1" dirty="0" smtClean="0">
                <a:solidFill>
                  <a:srgbClr val="0070C0"/>
                </a:solidFill>
              </a:rPr>
              <a:t>Звуки. Букви. Склади. Наголос.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13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D:\ОПОРНІ КОНСПЕКТИ\Укр мова\Звуки\Апостроф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17" y="1029915"/>
            <a:ext cx="3885556" cy="2854861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10228" y="494531"/>
            <a:ext cx="10463514" cy="6777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>
                <a:solidFill>
                  <a:schemeClr val="bg1"/>
                </a:solidFill>
              </a:rPr>
              <a:t>текст про </a:t>
            </a:r>
            <a:r>
              <a:rPr lang="uk-UA" sz="4000" b="1" dirty="0" smtClean="0">
                <a:solidFill>
                  <a:schemeClr val="bg1"/>
                </a:solidFill>
              </a:rPr>
              <a:t>хом'ячка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6268" y="1727442"/>
            <a:ext cx="8287475" cy="2754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      </a:t>
            </a:r>
            <a:r>
              <a:rPr lang="uk-UA" sz="2800" b="1" dirty="0" smtClean="0"/>
              <a:t>Хлоп..</a:t>
            </a:r>
            <a:r>
              <a:rPr lang="uk-UA" sz="2800" b="1" dirty="0" err="1" smtClean="0"/>
              <a:t>ята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вз</a:t>
            </a:r>
            <a:r>
              <a:rPr lang="uk-UA" sz="2800" b="1" dirty="0" smtClean="0"/>
              <a:t>..</a:t>
            </a:r>
            <a:r>
              <a:rPr lang="uk-UA" sz="2800" b="1" dirty="0" err="1" smtClean="0"/>
              <a:t>ялис</a:t>
            </a:r>
            <a:r>
              <a:rPr lang="uk-UA" sz="2800" b="1" dirty="0" smtClean="0"/>
              <a:t>..я </a:t>
            </a:r>
            <a:r>
              <a:rPr lang="uk-UA" sz="2800" b="1" dirty="0"/>
              <a:t>годувати </a:t>
            </a:r>
            <a:r>
              <a:rPr lang="uk-UA" sz="2800" b="1" dirty="0" err="1" smtClean="0"/>
              <a:t>хом</a:t>
            </a:r>
            <a:r>
              <a:rPr lang="uk-UA" sz="2800" b="1" dirty="0" smtClean="0"/>
              <a:t>..яка</a:t>
            </a:r>
            <a:r>
              <a:rPr lang="uk-UA" sz="2800" b="1" dirty="0"/>
              <a:t>. </a:t>
            </a:r>
            <a:r>
              <a:rPr lang="uk-UA" sz="2800" b="1" dirty="0" smtClean="0"/>
              <a:t>Він </a:t>
            </a:r>
            <a:r>
              <a:rPr lang="uk-UA" sz="2800" b="1" dirty="0"/>
              <a:t>гриз сухарі, моркву, </a:t>
            </a:r>
            <a:r>
              <a:rPr lang="uk-UA" sz="2800" b="1" dirty="0" smtClean="0"/>
              <a:t>бур..</a:t>
            </a:r>
            <a:r>
              <a:rPr lang="uk-UA" sz="2800" b="1" dirty="0" err="1" smtClean="0"/>
              <a:t>яки</a:t>
            </a:r>
            <a:r>
              <a:rPr lang="uk-UA" sz="2800" b="1" dirty="0"/>
              <a:t>. Усе </a:t>
            </a:r>
            <a:r>
              <a:rPr lang="uk-UA" sz="2800" b="1" dirty="0" err="1" smtClean="0"/>
              <a:t>з..їдав</a:t>
            </a:r>
            <a:r>
              <a:rPr lang="uk-UA" sz="2800" b="1" dirty="0" smtClean="0"/>
              <a:t> </a:t>
            </a:r>
            <a:r>
              <a:rPr lang="uk-UA" sz="2800" b="1" dirty="0"/>
              <a:t>і кудись зникав.</a:t>
            </a:r>
          </a:p>
          <a:p>
            <a:r>
              <a:rPr lang="uk-UA" sz="2800" dirty="0"/>
              <a:t>      Якось тато хотів узути гумові чоботи. А там чималий запас їжі. Це звірок перетворив чобіт на </a:t>
            </a:r>
            <a:r>
              <a:rPr lang="uk-UA" sz="2800" dirty="0" smtClean="0"/>
              <a:t>нірку.</a:t>
            </a:r>
          </a:p>
          <a:p>
            <a:r>
              <a:rPr lang="uk-UA" sz="2800" i="1" dirty="0"/>
              <a:t> </a:t>
            </a:r>
            <a:r>
              <a:rPr lang="uk-UA" sz="2800" i="1" dirty="0" smtClean="0"/>
              <a:t>                                            За Андрієм Бондарчуком.</a:t>
            </a:r>
          </a:p>
          <a:p>
            <a:pPr marL="171450" indent="-171450">
              <a:buFontTx/>
              <a:buChar char="-"/>
            </a:pPr>
            <a:endParaRPr lang="uk-UA" sz="5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05423" y="1636472"/>
            <a:ext cx="257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</a:rPr>
              <a:t>'</a:t>
            </a:r>
            <a:r>
              <a:rPr lang="uk-UA" sz="3200" b="1" dirty="0">
                <a:solidFill>
                  <a:srgbClr val="295FFF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47081" y="2079067"/>
            <a:ext cx="257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</a:rPr>
              <a:t>'</a:t>
            </a:r>
            <a:r>
              <a:rPr lang="uk-UA" sz="3200" b="1" dirty="0">
                <a:solidFill>
                  <a:srgbClr val="295FFF"/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80154" y="1643646"/>
            <a:ext cx="257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</a:rPr>
              <a:t>'</a:t>
            </a:r>
            <a:r>
              <a:rPr lang="uk-UA" sz="3200" b="1" dirty="0">
                <a:solidFill>
                  <a:srgbClr val="295FFF"/>
                </a:solidFill>
              </a:rPr>
              <a:t> </a:t>
            </a:r>
          </a:p>
        </p:txBody>
      </p:sp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6" b="5435"/>
          <a:stretch/>
        </p:blipFill>
        <p:spPr bwMode="auto">
          <a:xfrm>
            <a:off x="625033" y="1727442"/>
            <a:ext cx="1953375" cy="240472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45566" y="1190402"/>
            <a:ext cx="3877518" cy="49954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Постав</a:t>
            </a:r>
            <a:r>
              <a:rPr lang="uk-UA" sz="2000" b="1" dirty="0">
                <a:solidFill>
                  <a:srgbClr val="0070C0"/>
                </a:solidFill>
              </a:rPr>
              <a:t>, де треба, апостроф.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70245" y="4613402"/>
            <a:ext cx="5955720" cy="143619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3038" indent="-173038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rgbClr val="0070C0"/>
                </a:solidFill>
              </a:rPr>
              <a:t>Скільки абзаців в цьому тексті? 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rgbClr val="0070C0"/>
                </a:solidFill>
              </a:rPr>
              <a:t>Скільки речень в кожному абзаці?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rgbClr val="0070C0"/>
                </a:solidFill>
              </a:rPr>
              <a:t>Як можна назвати цю розповідь? 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uk-UA" sz="24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400" b="1" dirty="0" smtClean="0">
                <a:solidFill>
                  <a:srgbClr val="0070C0"/>
                </a:solidFill>
              </a:rPr>
              <a:t> перший абзац.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5813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2" r="2508" b="12071"/>
          <a:stretch/>
        </p:blipFill>
        <p:spPr bwMode="auto">
          <a:xfrm flipH="1">
            <a:off x="335980" y="1367949"/>
            <a:ext cx="2559422" cy="289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88020" y="494530"/>
            <a:ext cx="10451939" cy="6777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>
                <a:solidFill>
                  <a:schemeClr val="bg1"/>
                </a:solidFill>
              </a:rPr>
              <a:t>виділену </a:t>
            </a:r>
            <a:r>
              <a:rPr lang="uk-UA" sz="3600" b="1" dirty="0" smtClean="0">
                <a:solidFill>
                  <a:schemeClr val="bg1"/>
                </a:solidFill>
              </a:rPr>
              <a:t>частину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" r="52466" b="66250"/>
          <a:stretch/>
        </p:blipFill>
        <p:spPr>
          <a:xfrm>
            <a:off x="2988000" y="1443470"/>
            <a:ext cx="8532000" cy="395034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4" t="14445" r="28807" b="72592"/>
          <a:stretch/>
        </p:blipFill>
        <p:spPr>
          <a:xfrm>
            <a:off x="3504429" y="1531074"/>
            <a:ext cx="3111501" cy="889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t="79664" r="31607" b="3299"/>
          <a:stretch/>
        </p:blipFill>
        <p:spPr>
          <a:xfrm>
            <a:off x="5871477" y="2488320"/>
            <a:ext cx="2984500" cy="116840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4" t="65606" r="38306" b="24771"/>
          <a:stretch/>
        </p:blipFill>
        <p:spPr>
          <a:xfrm>
            <a:off x="3099355" y="2639183"/>
            <a:ext cx="2578100" cy="65996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" t="48333" r="39651" b="36111"/>
          <a:stretch/>
        </p:blipFill>
        <p:spPr>
          <a:xfrm>
            <a:off x="8855977" y="1621041"/>
            <a:ext cx="2489200" cy="10668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6" t="32300" r="47336" b="51774"/>
          <a:stretch/>
        </p:blipFill>
        <p:spPr>
          <a:xfrm>
            <a:off x="6615930" y="1630283"/>
            <a:ext cx="2159000" cy="1092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6" t="32120" r="47243" b="52325"/>
          <a:stretch/>
        </p:blipFill>
        <p:spPr>
          <a:xfrm>
            <a:off x="3112880" y="3467891"/>
            <a:ext cx="2171701" cy="106680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" t="19768" r="51976" b="68195"/>
          <a:stretch/>
        </p:blipFill>
        <p:spPr>
          <a:xfrm>
            <a:off x="9137838" y="2796992"/>
            <a:ext cx="1968501" cy="82550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83798" r="57630"/>
          <a:stretch/>
        </p:blipFill>
        <p:spPr>
          <a:xfrm>
            <a:off x="3116303" y="4584367"/>
            <a:ext cx="1785898" cy="111109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64620" r="39492" b="19269"/>
          <a:stretch/>
        </p:blipFill>
        <p:spPr>
          <a:xfrm>
            <a:off x="8470259" y="3470788"/>
            <a:ext cx="2692400" cy="1104900"/>
          </a:xfrm>
          <a:prstGeom prst="rect">
            <a:avLst/>
          </a:prstGeom>
          <a:ln>
            <a:noFill/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1" t="46111" r="19683" b="41296"/>
          <a:stretch/>
        </p:blipFill>
        <p:spPr>
          <a:xfrm>
            <a:off x="7247068" y="3297066"/>
            <a:ext cx="1193800" cy="86360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9" t="47948" r="49631" b="35941"/>
          <a:stretch/>
        </p:blipFill>
        <p:spPr>
          <a:xfrm>
            <a:off x="5406696" y="3424761"/>
            <a:ext cx="2032000" cy="11049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t="15556" r="49647" b="68333"/>
          <a:stretch/>
        </p:blipFill>
        <p:spPr>
          <a:xfrm>
            <a:off x="5028808" y="4351723"/>
            <a:ext cx="21717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8699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4297" y="494529"/>
            <a:ext cx="9943403" cy="8112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Рухлива </a:t>
            </a:r>
            <a:r>
              <a:rPr lang="uk-UA" sz="4000" b="1" dirty="0" smtClean="0">
                <a:solidFill>
                  <a:schemeClr val="bg1"/>
                </a:solidFill>
              </a:rPr>
              <a:t>вправа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ÐÐ°ÑÑÐ¸Ð½ÐºÐ¸ Ð¿Ð¾ Ð·Ð°Ð¿ÑÐ¾ÑÑ ÑÐ°Ð·Ð¼Ð¸Ð½ÐºÐ° Ð´ÐµÑÐ¸ ÐºÐ»Ð¸Ð¿Ð°ÑÑ">
            <a:extLst>
              <a:ext uri="{FF2B5EF4-FFF2-40B4-BE49-F238E27FC236}">
                <a16:creationId xmlns="" xmlns:a16="http://schemas.microsoft.com/office/drawing/2014/main" id="{BABD8864-9173-452D-96CB-2519F9DCB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98" y="1305768"/>
            <a:ext cx="9943403" cy="528667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81409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" t="-1" r="58167" b="72995"/>
          <a:stretch/>
        </p:blipFill>
        <p:spPr>
          <a:xfrm>
            <a:off x="2664000" y="2795317"/>
            <a:ext cx="6885114" cy="316098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114" y="1242640"/>
            <a:ext cx="2156503" cy="215650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894" y="5255578"/>
            <a:ext cx="3464723" cy="12599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3950" y="494530"/>
            <a:ext cx="10096172" cy="6573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Додаткове завдання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7038" y="1281114"/>
            <a:ext cx="552790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uk-UA" sz="2800" b="1" dirty="0">
                <a:solidFill>
                  <a:schemeClr val="bg1"/>
                </a:solidFill>
              </a:rPr>
              <a:t>Причепився, як</a:t>
            </a:r>
          </a:p>
          <a:p>
            <a:pPr marL="514350" indent="-514350">
              <a:buAutoNum type="arabicPeriod"/>
            </a:pPr>
            <a:r>
              <a:rPr lang="uk-UA" sz="2800" b="1" dirty="0">
                <a:solidFill>
                  <a:schemeClr val="bg1"/>
                </a:solidFill>
              </a:rPr>
              <a:t>Щоки, як у </a:t>
            </a:r>
          </a:p>
          <a:p>
            <a:pPr marL="514350" indent="-514350">
              <a:buAutoNum type="arabicPeriod"/>
            </a:pPr>
            <a:r>
              <a:rPr lang="uk-UA" sz="2800" b="1" dirty="0">
                <a:solidFill>
                  <a:schemeClr val="bg1"/>
                </a:solidFill>
              </a:rPr>
              <a:t>Слизький, як 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31733" r="23136" b="52388"/>
          <a:stretch/>
        </p:blipFill>
        <p:spPr>
          <a:xfrm>
            <a:off x="2817360" y="3025014"/>
            <a:ext cx="3051006" cy="99854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08" b="19425"/>
          <a:stretch/>
        </p:blipFill>
        <p:spPr>
          <a:xfrm>
            <a:off x="2469020" y="3898198"/>
            <a:ext cx="4457546" cy="111255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" t="47153" r="24969" b="36462"/>
          <a:stretch/>
        </p:blipFill>
        <p:spPr>
          <a:xfrm>
            <a:off x="5868366" y="2918382"/>
            <a:ext cx="3327401" cy="1123685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" t="82056" r="37399" b="6964"/>
          <a:stretch/>
        </p:blipFill>
        <p:spPr>
          <a:xfrm>
            <a:off x="6675673" y="3996316"/>
            <a:ext cx="2769269" cy="75301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t="15283" r="11897" b="68334"/>
          <a:stretch/>
        </p:blipFill>
        <p:spPr>
          <a:xfrm>
            <a:off x="2927624" y="4809314"/>
            <a:ext cx="3578503" cy="105527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1" t="32310" r="62920" b="55283"/>
          <a:stretch/>
        </p:blipFill>
        <p:spPr>
          <a:xfrm>
            <a:off x="6747272" y="4830128"/>
            <a:ext cx="1346201" cy="850900"/>
          </a:xfrm>
          <a:prstGeom prst="rect">
            <a:avLst/>
          </a:prstGeom>
        </p:spPr>
      </p:pic>
      <p:pic>
        <p:nvPicPr>
          <p:cNvPr id="4102" name="Picture 6" descr="ÐÐ°ÑÑÐ¸Ð½ÐºÐ¸ Ð¿Ð¾ Ð·Ð°Ð¿ÑÐ¾ÑÑ ÐºÐ»Ð¸Ð¿Ð°ÑÑ ÑÐ¾Ð¼ÑÐº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235" y="3113590"/>
            <a:ext cx="1796250" cy="201951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025197" y="1268944"/>
            <a:ext cx="2136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(р, п, я, е, х).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25196" y="1261493"/>
            <a:ext cx="2136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реп'ях.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31266" y="1714646"/>
            <a:ext cx="2622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(х, м, я, о, к, а).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06127" y="1714646"/>
            <a:ext cx="2273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хом'яка.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23639" y="2130460"/>
            <a:ext cx="159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(в, н, ю).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26565" y="2130460"/>
            <a:ext cx="159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в'юн.</a:t>
            </a:r>
          </a:p>
        </p:txBody>
      </p:sp>
      <p:sp>
        <p:nvSpPr>
          <p:cNvPr id="2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5236" y="1281114"/>
            <a:ext cx="3155513" cy="138499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0070C0"/>
                </a:solidFill>
              </a:rPr>
              <a:t>Спиши</a:t>
            </a:r>
            <a:r>
              <a:rPr lang="uk-UA" sz="2400" b="1" dirty="0" smtClean="0">
                <a:solidFill>
                  <a:srgbClr val="0070C0"/>
                </a:solidFill>
              </a:rPr>
              <a:t> </a:t>
            </a:r>
            <a:r>
              <a:rPr lang="uk-UA" sz="2400" b="1" dirty="0">
                <a:solidFill>
                  <a:srgbClr val="0070C0"/>
                </a:solidFill>
              </a:rPr>
              <a:t>речення, утворивши слова з букв у дужках. </a:t>
            </a:r>
          </a:p>
        </p:txBody>
      </p:sp>
    </p:spTree>
    <p:extLst>
      <p:ext uri="{BB962C8B-B14F-4D97-AF65-F5344CB8AC3E}">
        <p14:creationId xmlns:p14="http://schemas.microsoft.com/office/powerpoint/2010/main" val="338508599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  <p:bldP spid="19" grpId="0"/>
      <p:bldP spid="20" grpId="1"/>
      <p:bldP spid="22" grpId="0"/>
      <p:bldP spid="23" grpId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2 клас\1 Українська мова\1 Пономарьова\1 Звуки букви\№013 - Правильно пишу слова з апострофом\2024-09-19_2134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" t="17436" r="77" b="2117"/>
          <a:stretch/>
        </p:blipFill>
        <p:spPr bwMode="auto">
          <a:xfrm>
            <a:off x="6037455" y="3935639"/>
            <a:ext cx="5429323" cy="228376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 клас\1 Українська мова\1 Пономарьова\1 Звуки букви\№013 - Правильно пишу слова з апострофом\2024-09-19_21244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" t="24458" r="1254" b="1225"/>
          <a:stretch/>
        </p:blipFill>
        <p:spPr bwMode="auto">
          <a:xfrm>
            <a:off x="6043142" y="1309541"/>
            <a:ext cx="5386039" cy="1584129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916820" y="5315579"/>
            <a:ext cx="1498347" cy="5527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normalizeH="0" baseline="0" noProof="0" dirty="0" smtClean="0">
                <a:uLnTx/>
                <a:uFillTx/>
                <a:ea typeface="+mj-ea"/>
                <a:cs typeface="+mj-cs"/>
              </a:rPr>
              <a:t>п’ятниця</a:t>
            </a:r>
            <a:endParaRPr lang="uk-UA" sz="2400" b="1" dirty="0" smtClean="0"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3821" y="494529"/>
            <a:ext cx="10858645" cy="7246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815" y="5903088"/>
            <a:ext cx="1004595" cy="9549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3821" y="1293922"/>
            <a:ext cx="5266118" cy="88211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rgbClr val="0070C0"/>
                </a:solidFill>
              </a:rPr>
              <a:t>1. Утвори і </a:t>
            </a:r>
            <a:r>
              <a:rPr lang="uk-UA" sz="20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000" b="1" dirty="0" smtClean="0">
                <a:solidFill>
                  <a:srgbClr val="0070C0"/>
                </a:solidFill>
              </a:rPr>
              <a:t> слова за зразком. Побудуй звукову схему виділеного слова.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3821" y="2238403"/>
            <a:ext cx="5266119" cy="82184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rgbClr val="0070C0"/>
                </a:solidFill>
              </a:rPr>
              <a:t>2. Підкресли слова, у яких </a:t>
            </a:r>
            <a:r>
              <a:rPr lang="uk-UA" sz="2000" b="1" dirty="0" err="1" smtClean="0">
                <a:solidFill>
                  <a:srgbClr val="0070C0"/>
                </a:solidFill>
              </a:rPr>
              <a:t>пропущено</a:t>
            </a:r>
            <a:r>
              <a:rPr lang="uk-UA" sz="2000" b="1" dirty="0" smtClean="0">
                <a:solidFill>
                  <a:srgbClr val="0070C0"/>
                </a:solidFill>
              </a:rPr>
              <a:t> апостроф. </a:t>
            </a:r>
            <a:r>
              <a:rPr lang="uk-UA" sz="20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000" b="1" dirty="0" smtClean="0">
                <a:solidFill>
                  <a:srgbClr val="0070C0"/>
                </a:solidFill>
              </a:rPr>
              <a:t> їх, постав апостроф.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043142" y="2964846"/>
            <a:ext cx="5423636" cy="91205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rgbClr val="0070C0"/>
                </a:solidFill>
              </a:rPr>
              <a:t>3. Прочитай вірш. </a:t>
            </a:r>
            <a:r>
              <a:rPr lang="uk-UA" sz="2000" b="1" dirty="0" err="1" smtClean="0">
                <a:solidFill>
                  <a:srgbClr val="0070C0"/>
                </a:solidFill>
              </a:rPr>
              <a:t>Випиши</a:t>
            </a:r>
            <a:r>
              <a:rPr lang="uk-UA" sz="2000" b="1" dirty="0" smtClean="0">
                <a:solidFill>
                  <a:srgbClr val="0070C0"/>
                </a:solidFill>
              </a:rPr>
              <a:t> виділені слова. Напиши біля кожного, скільки букв і звуків у ньому.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D:\2 клас\1 Українська мова\1 Пономарьова\1 Звуки букви\№013 - Правильно пишу слова з апострофом\2024-09-19_21265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05" b="4922"/>
          <a:stretch/>
        </p:blipFill>
        <p:spPr bwMode="auto">
          <a:xfrm>
            <a:off x="657104" y="3138466"/>
            <a:ext cx="5222836" cy="121016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5943" y="1473292"/>
            <a:ext cx="2996618" cy="523378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солом’яний капелюх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893934" y="1740485"/>
            <a:ext cx="2593435" cy="523378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дерев’яний стіл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8166904" y="2046164"/>
            <a:ext cx="2996618" cy="523378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кам’яний будинок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04567" y="2540622"/>
            <a:ext cx="2060646" cy="3464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– </a:t>
            </a:r>
            <a:r>
              <a:rPr lang="uk-UA" sz="2400" b="1" dirty="0" smtClean="0">
                <a:solidFill>
                  <a:srgbClr val="FF0000"/>
                </a:solidFill>
              </a:rPr>
              <a:t>о </a:t>
            </a:r>
            <a:r>
              <a:rPr lang="uk-UA" sz="2400" b="1" dirty="0" smtClean="0">
                <a:solidFill>
                  <a:srgbClr val="0070C0"/>
                </a:solidFill>
              </a:rPr>
              <a:t>– =</a:t>
            </a:r>
            <a:r>
              <a:rPr lang="uk-UA" sz="2400" b="1" dirty="0" smtClean="0">
                <a:solidFill>
                  <a:srgbClr val="FF0000"/>
                </a:solidFill>
              </a:rPr>
              <a:t> о </a:t>
            </a:r>
            <a:r>
              <a:rPr lang="uk-UA" sz="2400" b="1" dirty="0" smtClean="0">
                <a:solidFill>
                  <a:srgbClr val="0070C0"/>
                </a:solidFill>
              </a:rPr>
              <a:t>–</a:t>
            </a:r>
            <a:r>
              <a:rPr lang="uk-UA" sz="2400" b="1" dirty="0" smtClean="0">
                <a:solidFill>
                  <a:srgbClr val="FF0000"/>
                </a:solidFill>
              </a:rPr>
              <a:t> о </a:t>
            </a:r>
            <a:r>
              <a:rPr lang="uk-UA" sz="2400" b="1" dirty="0" smtClean="0">
                <a:solidFill>
                  <a:srgbClr val="0070C0"/>
                </a:solidFill>
              </a:rPr>
              <a:t>=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29" name="Picture 5" descr="D:\2 клас\1 Українська мова\1 Пономарьова\1 Звуки букви\№013 - Правильно пишу слова з апострофом\2024-09-19_2137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51" y="4451943"/>
            <a:ext cx="3159889" cy="73342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57104" y="4471325"/>
            <a:ext cx="1692557" cy="64075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rgbClr val="0070C0"/>
                </a:solidFill>
              </a:rPr>
              <a:t>4. Розгадай ребус</a:t>
            </a:r>
            <a:endParaRPr lang="uk-UA" sz="2400" b="1" dirty="0">
              <a:solidFill>
                <a:srgbClr val="0070C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52354" y="3420875"/>
            <a:ext cx="6366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388962" y="3405998"/>
            <a:ext cx="497711" cy="148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916820" y="3391121"/>
            <a:ext cx="497711" cy="148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187387" y="3376244"/>
            <a:ext cx="497711" cy="148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57104" y="3707145"/>
            <a:ext cx="4977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/>
          <p:cNvSpPr txBox="1">
            <a:spLocks/>
          </p:cNvSpPr>
          <p:nvPr/>
        </p:nvSpPr>
        <p:spPr>
          <a:xfrm>
            <a:off x="6134582" y="5445526"/>
            <a:ext cx="1053298" cy="3779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normalizeH="0" baseline="0" noProof="0" dirty="0" smtClean="0">
                <a:uLnTx/>
                <a:uFillTx/>
                <a:ea typeface="+mj-ea"/>
                <a:cs typeface="+mj-cs"/>
              </a:rPr>
              <a:t>п’ять -</a:t>
            </a:r>
            <a:endParaRPr lang="uk-UA" sz="2400" b="1" dirty="0" smtClean="0">
              <a:ea typeface="+mj-ea"/>
              <a:cs typeface="+mj-cs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8978670" y="5445526"/>
            <a:ext cx="1392245" cy="3779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normalizeH="0" baseline="0" noProof="0" dirty="0" smtClean="0">
                <a:uLnTx/>
                <a:uFillTx/>
                <a:ea typeface="+mj-ea"/>
                <a:cs typeface="+mj-cs"/>
              </a:rPr>
              <a:t>п’ятому -</a:t>
            </a:r>
            <a:endParaRPr lang="uk-UA" sz="2400" b="1" dirty="0" smtClean="0">
              <a:ea typeface="+mj-ea"/>
              <a:cs typeface="+mj-cs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7187880" y="5445526"/>
            <a:ext cx="1266853" cy="3779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normalizeH="0" baseline="0" noProof="0" dirty="0" smtClean="0">
                <a:uLnTx/>
                <a:uFillTx/>
                <a:ea typeface="+mj-ea"/>
                <a:cs typeface="+mj-cs"/>
              </a:rPr>
              <a:t>4б. 4зв. </a:t>
            </a:r>
            <a:endParaRPr lang="uk-UA" sz="2400" b="1" dirty="0" smtClean="0">
              <a:ea typeface="+mj-ea"/>
              <a:cs typeface="+mj-cs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10370915" y="5445526"/>
            <a:ext cx="1266853" cy="3779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normalizeH="0" baseline="0" noProof="0" dirty="0" smtClean="0">
                <a:uLnTx/>
                <a:uFillTx/>
                <a:ea typeface="+mj-ea"/>
                <a:cs typeface="+mj-cs"/>
              </a:rPr>
              <a:t>6б. 7зв. </a:t>
            </a:r>
            <a:endParaRPr lang="uk-UA" sz="2400" b="1" dirty="0" smtClean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4260601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32" grpId="0" animBg="1"/>
      <p:bldP spid="2" grpId="0"/>
      <p:bldP spid="15" grpId="0"/>
      <p:bldP spid="16" grpId="0"/>
      <p:bldP spid="3" grpId="0" animBg="1"/>
      <p:bldP spid="19" grpId="0" animBg="1"/>
      <p:bldP spid="30" grpId="0" animBg="1"/>
      <p:bldP spid="31" grpId="0" animBg="1"/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4789" y="494529"/>
            <a:ext cx="9641711" cy="7246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Вправа </a:t>
            </a:r>
            <a:r>
              <a:rPr lang="uk-UA" sz="4000" b="1" dirty="0" smtClean="0">
                <a:solidFill>
                  <a:schemeClr val="bg1"/>
                </a:solidFill>
              </a:rPr>
              <a:t>«Мікрофон»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 flipH="1">
            <a:off x="555583" y="1400789"/>
            <a:ext cx="2720052" cy="34504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30" t="22565" r="14586"/>
          <a:stretch/>
        </p:blipFill>
        <p:spPr>
          <a:xfrm>
            <a:off x="9040410" y="1562155"/>
            <a:ext cx="2277895" cy="28574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90552" y="1400789"/>
            <a:ext cx="5148334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0070C0"/>
                </a:solidFill>
              </a:rPr>
              <a:t>Пригадай, після якого звука ставимо апостроф? Перед якими буквами?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0070C0"/>
                </a:solidFill>
              </a:rPr>
              <a:t>Назви кілька слів з апострофом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D:\ОПОРНІ КОНСПЕКТИ\Укр мова\Звуки\Апостроф 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787" y="3647558"/>
            <a:ext cx="3587863" cy="263613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12399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4514" y="581614"/>
            <a:ext cx="9442435" cy="747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Емотикони Емоджи Изрази - Безплатно изображение в Pixabay - Pixab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7802" r="5496" b="7597"/>
          <a:stretch/>
        </p:blipFill>
        <p:spPr bwMode="auto">
          <a:xfrm>
            <a:off x="3629690" y="1413390"/>
            <a:ext cx="7445141" cy="468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0083" y="1730276"/>
            <a:ext cx="2387415" cy="2308324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>
                <a:solidFill>
                  <a:srgbClr val="0070C0"/>
                </a:solidFill>
              </a:rPr>
              <a:t>Розглянь </a:t>
            </a:r>
            <a:r>
              <a:rPr lang="uk-UA" sz="2400" b="1" dirty="0" err="1" smtClean="0">
                <a:solidFill>
                  <a:srgbClr val="0070C0"/>
                </a:solidFill>
              </a:rPr>
              <a:t>смайли</a:t>
            </a:r>
            <a:r>
              <a:rPr lang="uk-UA" sz="2400" b="1" dirty="0" smtClean="0">
                <a:solidFill>
                  <a:srgbClr val="0070C0"/>
                </a:solidFill>
              </a:rPr>
              <a:t> </a:t>
            </a:r>
            <a:r>
              <a:rPr lang="uk-UA" sz="2400" b="1" dirty="0">
                <a:solidFill>
                  <a:srgbClr val="0070C0"/>
                </a:solidFill>
              </a:rPr>
              <a:t>й вибери </a:t>
            </a:r>
            <a:r>
              <a:rPr lang="uk-UA" sz="2400" b="1" dirty="0" smtClean="0">
                <a:solidFill>
                  <a:srgbClr val="0070C0"/>
                </a:solidFill>
              </a:rPr>
              <a:t>той, </a:t>
            </a:r>
          </a:p>
          <a:p>
            <a:pPr algn="ctr" defTabSz="271463"/>
            <a:r>
              <a:rPr lang="uk-UA" sz="2400" b="1" dirty="0" smtClean="0">
                <a:solidFill>
                  <a:srgbClr val="0070C0"/>
                </a:solidFill>
              </a:rPr>
              <a:t>що </a:t>
            </a:r>
            <a:r>
              <a:rPr lang="uk-UA" sz="2400" b="1" dirty="0">
                <a:solidFill>
                  <a:srgbClr val="0070C0"/>
                </a:solidFill>
              </a:rPr>
              <a:t>відображає твій </a:t>
            </a:r>
            <a:r>
              <a:rPr lang="uk-UA" sz="2400" b="1" dirty="0" smtClean="0">
                <a:solidFill>
                  <a:srgbClr val="0070C0"/>
                </a:solidFill>
              </a:rPr>
              <a:t>настрій після уроку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3246" y="3634627"/>
            <a:ext cx="15418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000" b="1" dirty="0" smtClean="0">
                <a:solidFill>
                  <a:schemeClr val="bg1"/>
                </a:solidFill>
              </a:rPr>
              <a:t>З усім впорався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00918" y="3634627"/>
            <a:ext cx="125206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000" b="1" dirty="0" smtClean="0">
                <a:solidFill>
                  <a:schemeClr val="bg1"/>
                </a:solidFill>
              </a:rPr>
              <a:t>Все було легко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57760" y="5540313"/>
            <a:ext cx="179522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000" b="1" dirty="0" smtClean="0">
                <a:solidFill>
                  <a:schemeClr val="bg1"/>
                </a:solidFill>
              </a:rPr>
              <a:t>Я втомився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80648" y="5386425"/>
            <a:ext cx="15418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000" b="1" dirty="0">
                <a:solidFill>
                  <a:schemeClr val="bg1"/>
                </a:solidFill>
              </a:rPr>
              <a:t>У</a:t>
            </a:r>
            <a:r>
              <a:rPr lang="uk-UA" sz="2000" b="1" dirty="0" smtClean="0">
                <a:solidFill>
                  <a:schemeClr val="bg1"/>
                </a:solidFill>
              </a:rPr>
              <a:t>рок розлютив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35871" y="3451723"/>
            <a:ext cx="153336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000" b="1" dirty="0" smtClean="0">
                <a:solidFill>
                  <a:schemeClr val="bg1"/>
                </a:solidFill>
              </a:rPr>
              <a:t>Урок мене здивував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9895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5860" y="451575"/>
            <a:ext cx="9952041" cy="8873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Послухай вірш і налаштуйся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0630FA39-C0A2-47C1-A490-7DEC9CF34013}"/>
              </a:ext>
            </a:extLst>
          </p:cNvPr>
          <p:cNvSpPr/>
          <p:nvPr/>
        </p:nvSpPr>
        <p:spPr>
          <a:xfrm>
            <a:off x="1085860" y="1581139"/>
            <a:ext cx="5412912" cy="30469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Учитель </a:t>
            </a:r>
            <a:r>
              <a:rPr lang="ru-RU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посміхається</a:t>
            </a:r>
            <a:r>
              <a:rPr lang="ru-RU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Урок наш </a:t>
            </a:r>
            <a:r>
              <a:rPr lang="ru-RU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починається</a:t>
            </a:r>
            <a:r>
              <a:rPr lang="ru-RU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Сіли</a:t>
            </a:r>
            <a:r>
              <a:rPr lang="ru-RU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діти</a:t>
            </a:r>
            <a:r>
              <a:rPr lang="ru-RU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всі</a:t>
            </a:r>
            <a:r>
              <a:rPr lang="ru-RU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рівненько</a:t>
            </a:r>
            <a:r>
              <a:rPr lang="ru-RU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Усміхнулися</a:t>
            </a:r>
            <a:r>
              <a:rPr lang="ru-RU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гарненько</a:t>
            </a:r>
            <a:r>
              <a:rPr lang="ru-RU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Настрій</a:t>
            </a:r>
            <a:r>
              <a:rPr lang="ru-RU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на урок взяли,</a:t>
            </a:r>
          </a:p>
          <a:p>
            <a:pPr algn="ctr"/>
            <a:r>
              <a:rPr lang="ru-RU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Працювати</a:t>
            </a:r>
            <a:r>
              <a:rPr lang="ru-RU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почали.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8511" y="1581140"/>
            <a:ext cx="4139390" cy="399105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3869996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4514" y="581614"/>
            <a:ext cx="9442435" cy="8661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Емоційне налаштування </a:t>
            </a:r>
            <a:r>
              <a:rPr lang="uk-UA" sz="3600" b="1" dirty="0">
                <a:solidFill>
                  <a:schemeClr val="bg1"/>
                </a:solidFill>
              </a:rPr>
              <a:t>на </a:t>
            </a:r>
            <a:r>
              <a:rPr lang="uk-UA" sz="3600" b="1" dirty="0" smtClean="0">
                <a:solidFill>
                  <a:schemeClr val="bg1"/>
                </a:solidFill>
              </a:rPr>
              <a:t>урок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Емотикони Емоджи Изрази - Безплатно изображение в Pixabay - Pixab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7802" r="5496" b="7597"/>
          <a:stretch/>
        </p:blipFill>
        <p:spPr bwMode="auto">
          <a:xfrm>
            <a:off x="4250931" y="1447800"/>
            <a:ext cx="7246923" cy="473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8180" y="3604374"/>
            <a:ext cx="3620671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>
                <a:solidFill>
                  <a:srgbClr val="0070C0"/>
                </a:solidFill>
              </a:rPr>
              <a:t>Розглянь </a:t>
            </a:r>
            <a:r>
              <a:rPr lang="uk-UA" sz="2800" b="1" dirty="0" err="1" smtClean="0">
                <a:solidFill>
                  <a:srgbClr val="0070C0"/>
                </a:solidFill>
              </a:rPr>
              <a:t>смайли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uk-UA" sz="2800" b="1" dirty="0">
                <a:solidFill>
                  <a:srgbClr val="0070C0"/>
                </a:solidFill>
              </a:rPr>
              <a:t>й вибери </a:t>
            </a:r>
            <a:r>
              <a:rPr lang="uk-UA" sz="2800" b="1" dirty="0" smtClean="0">
                <a:solidFill>
                  <a:srgbClr val="0070C0"/>
                </a:solidFill>
              </a:rPr>
              <a:t>той, </a:t>
            </a:r>
          </a:p>
          <a:p>
            <a:pPr algn="ctr" defTabSz="271463"/>
            <a:r>
              <a:rPr lang="uk-UA" sz="2800" b="1" dirty="0" smtClean="0">
                <a:solidFill>
                  <a:srgbClr val="0070C0"/>
                </a:solidFill>
              </a:rPr>
              <a:t>що </a:t>
            </a:r>
            <a:r>
              <a:rPr lang="uk-UA" sz="2800" b="1" dirty="0">
                <a:solidFill>
                  <a:srgbClr val="0070C0"/>
                </a:solidFill>
              </a:rPr>
              <a:t>відображає твій </a:t>
            </a:r>
            <a:r>
              <a:rPr lang="uk-UA" sz="2800" b="1" dirty="0" smtClean="0">
                <a:solidFill>
                  <a:srgbClr val="0070C0"/>
                </a:solidFill>
              </a:rPr>
              <a:t>настрій на початку уроку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74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6608" y="494529"/>
            <a:ext cx="10955517" cy="7323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запрошення, яке отримали друзі.</a:t>
            </a:r>
          </a:p>
        </p:txBody>
      </p:sp>
      <p:pic>
        <p:nvPicPr>
          <p:cNvPr id="1026" name="Picture 2" descr="ÐÐ°ÑÑÐ¸Ð½ÐºÐ¸ Ð¿Ð¾ Ð·Ð°Ð¿ÑÐ¾ÑÑ ÐºÐ»Ð¸Ð¿Ð°ÑÑ Ð·Ð°Ð¿ÑÐ¾ÑÐµÐ½Ð½Ñ ÑÐ°Ð±Ð»Ð¾Ð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0"/>
          <a:stretch/>
        </p:blipFill>
        <p:spPr bwMode="auto">
          <a:xfrm rot="5400000">
            <a:off x="6315459" y="340721"/>
            <a:ext cx="4198668" cy="622720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754744" y="1887426"/>
            <a:ext cx="530853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Запрошення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Дорогі друзі!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Запрошую вас на гостину. Чекаю всіх у п'ятницю о 12 годині в моєму будинку за </a:t>
            </a:r>
            <a:r>
              <a:rPr lang="uk-UA" sz="2800" b="1" dirty="0" err="1">
                <a:solidFill>
                  <a:srgbClr val="0070C0"/>
                </a:solidFill>
              </a:rPr>
              <a:t>адресою</a:t>
            </a:r>
            <a:r>
              <a:rPr lang="uk-UA" sz="2800" b="1" dirty="0">
                <a:solidFill>
                  <a:srgbClr val="0070C0"/>
                </a:solidFill>
              </a:rPr>
              <a:t>: вулиця Кам'яна, будинок 9.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               </a:t>
            </a:r>
            <a:r>
              <a:rPr lang="uk-UA" sz="2800" b="1" dirty="0" smtClean="0">
                <a:solidFill>
                  <a:srgbClr val="0070C0"/>
                </a:solidFill>
              </a:rPr>
              <a:t>Мар'янка</a:t>
            </a:r>
            <a:endParaRPr lang="uk-UA" sz="2800" b="1" dirty="0">
              <a:solidFill>
                <a:srgbClr val="0070C0"/>
              </a:solidFill>
            </a:endParaRPr>
          </a:p>
          <a:p>
            <a:pPr marL="171450" indent="-171450">
              <a:buFontTx/>
              <a:buChar char="-"/>
            </a:pPr>
            <a:endParaRPr lang="uk-UA" sz="8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34824" y="1354991"/>
            <a:ext cx="2685342" cy="106487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Знайди </a:t>
            </a:r>
            <a:r>
              <a:rPr lang="uk-UA" sz="2000" b="1" dirty="0">
                <a:solidFill>
                  <a:srgbClr val="0070C0"/>
                </a:solidFill>
              </a:rPr>
              <a:t>в запрошенні відповіді на запитання Родзинки.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1401" t="7265" r="79194" b="9173"/>
          <a:stretch/>
        </p:blipFill>
        <p:spPr>
          <a:xfrm>
            <a:off x="682906" y="1354989"/>
            <a:ext cx="1767281" cy="249724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56808" y="3987203"/>
            <a:ext cx="4385190" cy="1708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</a:rPr>
              <a:t>1. Кому призначене запрошення?</a:t>
            </a:r>
          </a:p>
          <a:p>
            <a:r>
              <a:rPr lang="uk-UA" sz="2000" b="1" dirty="0">
                <a:solidFill>
                  <a:schemeClr val="bg1"/>
                </a:solidFill>
              </a:rPr>
              <a:t>2. Хто запрошує друзів?</a:t>
            </a:r>
          </a:p>
          <a:p>
            <a:r>
              <a:rPr lang="uk-UA" sz="2000" b="1" dirty="0">
                <a:solidFill>
                  <a:schemeClr val="bg1"/>
                </a:solidFill>
              </a:rPr>
              <a:t>3. Навіщо Мар'янка запрошує друзів? </a:t>
            </a:r>
          </a:p>
          <a:p>
            <a:r>
              <a:rPr lang="uk-UA" sz="2000" b="1" dirty="0">
                <a:solidFill>
                  <a:schemeClr val="bg1"/>
                </a:solidFill>
              </a:rPr>
              <a:t>4. Коли вона чекає на гостей?</a:t>
            </a:r>
          </a:p>
          <a:p>
            <a:r>
              <a:rPr lang="uk-UA" sz="2000" b="1" dirty="0">
                <a:solidFill>
                  <a:schemeClr val="bg1"/>
                </a:solidFill>
              </a:rPr>
              <a:t>5. Куди мають прийти друзі?</a:t>
            </a:r>
          </a:p>
          <a:p>
            <a:pPr marL="171450" indent="-171450">
              <a:buFontTx/>
              <a:buChar char="-"/>
            </a:pPr>
            <a:endParaRPr lang="uk-UA" sz="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34824" y="2475788"/>
            <a:ext cx="2685342" cy="1376446"/>
          </a:xfrm>
          <a:prstGeom prst="rect">
            <a:avLst/>
          </a:prstGeom>
          <a:solidFill>
            <a:srgbClr val="FF7C80"/>
          </a:solidFill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Спробуй скласти своє запрошення для друзів чи рідних за зразком Мар’яни.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7355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8653" y="587127"/>
            <a:ext cx="10428790" cy="6860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>
                <a:solidFill>
                  <a:schemeClr val="bg1"/>
                </a:solidFill>
              </a:rPr>
              <a:t>в ролях розмову </a:t>
            </a:r>
            <a:r>
              <a:rPr lang="uk-UA" sz="4000" b="1" dirty="0" smtClean="0">
                <a:solidFill>
                  <a:schemeClr val="bg1"/>
                </a:solidFill>
              </a:rPr>
              <a:t>друзів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3562" t="1082" r="1163" b="6564"/>
          <a:stretch/>
        </p:blipFill>
        <p:spPr>
          <a:xfrm>
            <a:off x="652111" y="1369068"/>
            <a:ext cx="3672000" cy="24120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026" name="Picture 2" descr="D:\2 клас\1 Українська мова\1 Пономарьова\1 Звуки букви\№013 - Правильно пишу слова з апострофом\2024-09-19_1557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260" y="1369068"/>
            <a:ext cx="6914907" cy="141346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497731" y="2845148"/>
            <a:ext cx="4264304" cy="78544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Який </a:t>
            </a:r>
            <a:r>
              <a:rPr lang="uk-UA" sz="2000" b="1" dirty="0">
                <a:solidFill>
                  <a:srgbClr val="0070C0"/>
                </a:solidFill>
              </a:rPr>
              <a:t>із подарунків тобі подобається найбільше? </a:t>
            </a:r>
            <a:r>
              <a:rPr lang="uk-UA" sz="2000" b="1" dirty="0" smtClean="0">
                <a:solidFill>
                  <a:srgbClr val="0070C0"/>
                </a:solidFill>
              </a:rPr>
              <a:t>Поясни </a:t>
            </a:r>
            <a:r>
              <a:rPr lang="uk-UA" sz="2000" b="1" dirty="0">
                <a:solidFill>
                  <a:srgbClr val="0070C0"/>
                </a:solidFill>
              </a:rPr>
              <a:t>чому.</a:t>
            </a: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21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Картинки до тестів\Речі\мяч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" t="3316" r="8560" b="9880"/>
          <a:stretch/>
        </p:blipFill>
        <p:spPr bwMode="auto">
          <a:xfrm>
            <a:off x="1550562" y="4213185"/>
            <a:ext cx="1788427" cy="178842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Сирийский хомяк (Mesocricetus auratus) Зооуголок | Купить в зоомагазине  GoodZo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6" t="7655" r="17598" b="6700"/>
          <a:stretch/>
        </p:blipFill>
        <p:spPr bwMode="auto">
          <a:xfrm>
            <a:off x="4520881" y="4346140"/>
            <a:ext cx="1353690" cy="193384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Купити книгу Моя перша книга про людину () - 978-966-913-286-4 |  Інтернет-магазин Yakaboo.u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438" y="4340723"/>
            <a:ext cx="1282597" cy="191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Картинки до тестів\Емоції Розділові знаки\Питанн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554" y="2903023"/>
            <a:ext cx="2047889" cy="29217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497731" y="3730826"/>
            <a:ext cx="4264304" cy="48235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Прочитай слова з апострофом.</a:t>
            </a:r>
            <a:endParaRPr lang="uk-UA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9479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5449" y="634295"/>
            <a:ext cx="9876465" cy="7264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Утвори слова з апострофом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44431" y="1564168"/>
            <a:ext cx="2053102" cy="7799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м'ята – </a:t>
            </a:r>
            <a:endParaRPr lang="ru-RU" sz="32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44430" y="2371807"/>
            <a:ext cx="2053103" cy="7799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 smtClean="0"/>
              <a:t>солов’ї</a:t>
            </a:r>
            <a:r>
              <a:rPr lang="uk-UA" sz="3200" b="1" dirty="0" smtClean="0"/>
              <a:t> – </a:t>
            </a:r>
            <a:endParaRPr lang="ru-RU" sz="3200" b="1" dirty="0"/>
          </a:p>
        </p:txBody>
      </p:sp>
      <p:pic>
        <p:nvPicPr>
          <p:cNvPr id="2050" name="Picture 2" descr="D:\ОПОРНІ КОНСПЕКТИ\Укр мова\Звуки\Апостроф 1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44" y="2309899"/>
            <a:ext cx="580072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6544431" y="3240568"/>
            <a:ext cx="2135856" cy="7799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солома – </a:t>
            </a:r>
            <a:endParaRPr lang="ru-RU" sz="32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493251" y="4031209"/>
            <a:ext cx="2196798" cy="77993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дерево – </a:t>
            </a:r>
            <a:endParaRPr lang="ru-RU" sz="32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69311" y="1544923"/>
            <a:ext cx="5700792" cy="61954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Пригадай свої знання про апостроф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597532" y="1544922"/>
            <a:ext cx="2471058" cy="7799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м'ятний </a:t>
            </a:r>
            <a:endParaRPr lang="ru-RU" sz="32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597533" y="2371806"/>
            <a:ext cx="2471057" cy="7799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солов’їний</a:t>
            </a:r>
            <a:endParaRPr lang="ru-RU" sz="32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651963" y="3240567"/>
            <a:ext cx="2416628" cy="7799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солом’яний</a:t>
            </a:r>
            <a:endParaRPr lang="ru-RU" sz="32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696561" y="4020498"/>
            <a:ext cx="2306713" cy="77993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д</a:t>
            </a:r>
            <a:r>
              <a:rPr lang="uk-UA" sz="3200" b="1" dirty="0" smtClean="0"/>
              <a:t>ерев’яний</a:t>
            </a:r>
            <a:endParaRPr lang="ru-RU" sz="32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490001" y="4865740"/>
            <a:ext cx="2196798" cy="77993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трава – </a:t>
            </a:r>
            <a:endParaRPr lang="ru-RU" sz="32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762404" y="4860392"/>
            <a:ext cx="2196798" cy="77993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т</a:t>
            </a:r>
            <a:r>
              <a:rPr lang="uk-UA" sz="3200" b="1" dirty="0" smtClean="0"/>
              <a:t>рав’яний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43430916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04187" y="599721"/>
            <a:ext cx="8756193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07655" y="1900538"/>
            <a:ext cx="5651687" cy="3371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Сьогодні</a:t>
            </a:r>
            <a:r>
              <a:rPr lang="ru-RU" sz="2400" dirty="0"/>
              <a:t> на </a:t>
            </a:r>
            <a:r>
              <a:rPr lang="ru-RU" sz="2400" dirty="0" err="1"/>
              <a:t>уроці</a:t>
            </a:r>
            <a:r>
              <a:rPr lang="ru-RU" sz="2400" dirty="0"/>
              <a:t> </a:t>
            </a:r>
            <a:r>
              <a:rPr lang="ru-RU" sz="2400" dirty="0" err="1" smtClean="0"/>
              <a:t>української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мови</a:t>
            </a:r>
            <a:r>
              <a:rPr lang="ru-RU" sz="2400" dirty="0" smtClean="0"/>
              <a:t> ми </a:t>
            </a:r>
            <a:r>
              <a:rPr lang="uk-UA" sz="2400" dirty="0" smtClean="0"/>
              <a:t>вчитимемось розрізняти </a:t>
            </a:r>
            <a:r>
              <a:rPr lang="uk-UA" sz="2400" dirty="0"/>
              <a:t>слова з апострофом, правильно їх </a:t>
            </a:r>
            <a:endParaRPr lang="uk-UA" sz="2400" dirty="0" smtClean="0"/>
          </a:p>
          <a:p>
            <a:pPr algn="ctr"/>
            <a:r>
              <a:rPr lang="uk-UA" sz="2400" dirty="0" smtClean="0"/>
              <a:t>вимовляти </a:t>
            </a:r>
            <a:r>
              <a:rPr lang="uk-UA" sz="2400" dirty="0"/>
              <a:t>та </a:t>
            </a:r>
            <a:r>
              <a:rPr lang="uk-UA" sz="2400" dirty="0" smtClean="0"/>
              <a:t>писати. </a:t>
            </a:r>
          </a:p>
          <a:p>
            <a:pPr algn="ctr"/>
            <a:r>
              <a:rPr lang="uk-UA" sz="2400" dirty="0" smtClean="0"/>
              <a:t>Будемо удосконалювати </a:t>
            </a:r>
            <a:r>
              <a:rPr lang="uk-UA" sz="2400" dirty="0"/>
              <a:t>вміння виконувати звуко-буквений аналіз слів; складати і записувати речення за малюнками та поданими </a:t>
            </a:r>
            <a:r>
              <a:rPr lang="uk-UA" sz="2400" dirty="0" smtClean="0"/>
              <a:t>запитаннями.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65" y="1736364"/>
            <a:ext cx="3861531" cy="386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13547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9676" y="494531"/>
            <a:ext cx="10449384" cy="6397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>
                <a:solidFill>
                  <a:schemeClr val="bg1"/>
                </a:solidFill>
              </a:rPr>
              <a:t>вірші. Випиши виділені слова.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5032" y="1188970"/>
            <a:ext cx="3884683" cy="19082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u="sng" dirty="0" smtClean="0"/>
              <a:t>Гороб'ята</a:t>
            </a:r>
            <a:r>
              <a:rPr lang="uk-UA" sz="2800" dirty="0" smtClean="0"/>
              <a:t> </a:t>
            </a:r>
            <a:r>
              <a:rPr lang="uk-UA" sz="2800" dirty="0" err="1"/>
              <a:t>Чив</a:t>
            </a:r>
            <a:r>
              <a:rPr lang="uk-UA" sz="2800" dirty="0"/>
              <a:t> і </a:t>
            </a:r>
            <a:r>
              <a:rPr lang="uk-UA" sz="2800" dirty="0" err="1"/>
              <a:t>Чик</a:t>
            </a:r>
            <a:endParaRPr lang="uk-UA" sz="2800" dirty="0"/>
          </a:p>
          <a:p>
            <a:r>
              <a:rPr lang="uk-UA" sz="2800" dirty="0"/>
              <a:t>Над подвір'ям </a:t>
            </a:r>
            <a:r>
              <a:rPr lang="uk-UA" sz="2800" b="1" u="sng" dirty="0"/>
              <a:t>в'ються</a:t>
            </a:r>
            <a:r>
              <a:rPr lang="uk-UA" sz="2800" dirty="0"/>
              <a:t>.</a:t>
            </a:r>
          </a:p>
          <a:p>
            <a:r>
              <a:rPr lang="uk-UA" sz="2800" dirty="0"/>
              <a:t>А як зернятко знайдуть,</a:t>
            </a:r>
          </a:p>
          <a:p>
            <a:r>
              <a:rPr lang="uk-UA" sz="2800" dirty="0"/>
              <a:t>Не </a:t>
            </a:r>
            <a:r>
              <a:rPr lang="uk-UA" sz="2800" b="1" u="sng" dirty="0"/>
              <a:t>з'їдять</a:t>
            </a:r>
            <a:r>
              <a:rPr lang="uk-UA" sz="2800" dirty="0"/>
              <a:t> – поб'ються.</a:t>
            </a:r>
          </a:p>
          <a:p>
            <a:pPr marL="171450" indent="-171450">
              <a:buFontTx/>
              <a:buChar char="-"/>
            </a:pPr>
            <a:endParaRPr lang="uk-UA" sz="5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429766" y="1200545"/>
            <a:ext cx="4109163" cy="10310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Голуб'ятам </a:t>
            </a:r>
            <a:r>
              <a:rPr lang="uk-UA" sz="2800" dirty="0"/>
              <a:t>м'яко спати </a:t>
            </a:r>
            <a:r>
              <a:rPr lang="uk-UA" sz="2800" dirty="0" smtClean="0"/>
              <a:t>– </a:t>
            </a:r>
            <a:endParaRPr lang="uk-UA" sz="2800" dirty="0"/>
          </a:p>
          <a:p>
            <a:r>
              <a:rPr lang="uk-UA" sz="2800" dirty="0"/>
              <a:t>З пір'я </a:t>
            </a:r>
            <a:r>
              <a:rPr lang="uk-UA" sz="2800" b="1" u="sng" dirty="0"/>
              <a:t>в'є</a:t>
            </a:r>
            <a:r>
              <a:rPr lang="uk-UA" sz="2800" dirty="0"/>
              <a:t> гніздечко мати.</a:t>
            </a:r>
          </a:p>
          <a:p>
            <a:pPr marL="171450" indent="-171450">
              <a:buFontTx/>
              <a:buChar char="-"/>
            </a:pPr>
            <a:endParaRPr lang="uk-UA" sz="500" b="1" dirty="0"/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5213604"/>
            <a:ext cx="1054100" cy="16443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21-22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" t="1637" r="47197" b="88839"/>
          <a:stretch/>
        </p:blipFill>
        <p:spPr>
          <a:xfrm>
            <a:off x="625032" y="3230903"/>
            <a:ext cx="8165210" cy="1044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28" r="27294" b="35374"/>
          <a:stretch/>
        </p:blipFill>
        <p:spPr>
          <a:xfrm>
            <a:off x="400012" y="3235465"/>
            <a:ext cx="3117093" cy="1002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" t="63330" r="40744" b="22793"/>
          <a:stretch/>
        </p:blipFill>
        <p:spPr>
          <a:xfrm>
            <a:off x="3039721" y="3148444"/>
            <a:ext cx="2595927" cy="8912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82614" r="46133" b="3931"/>
          <a:stretch/>
        </p:blipFill>
        <p:spPr>
          <a:xfrm>
            <a:off x="5251478" y="3344449"/>
            <a:ext cx="2376000" cy="864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43" t="81145" r="14035" b="7643"/>
          <a:stretch/>
        </p:blipFill>
        <p:spPr>
          <a:xfrm>
            <a:off x="7648330" y="3247340"/>
            <a:ext cx="936000" cy="720000"/>
          </a:xfrm>
          <a:prstGeom prst="rect">
            <a:avLst/>
          </a:prstGeom>
        </p:spPr>
      </p:pic>
      <p:pic>
        <p:nvPicPr>
          <p:cNvPr id="2052" name="Picture 4" descr="D:\Картинки до тестів\Тварини\Голуб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491" y="2398592"/>
            <a:ext cx="2375438" cy="180985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715" y="1206945"/>
            <a:ext cx="2862403" cy="193654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131088" y="4274903"/>
            <a:ext cx="6241030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0070C0"/>
                </a:solidFill>
              </a:rPr>
              <a:t>Проведи дослідження!</a:t>
            </a:r>
            <a:endParaRPr lang="ru-RU" sz="2000" b="1" dirty="0">
              <a:solidFill>
                <a:srgbClr val="0070C0"/>
              </a:solidFill>
            </a:endParaRPr>
          </a:p>
          <a:p>
            <a:pPr marL="266700" indent="-266700">
              <a:buAutoNum type="arabicPeriod"/>
            </a:pPr>
            <a:r>
              <a:rPr lang="uk-UA" sz="2000" b="1" dirty="0">
                <a:solidFill>
                  <a:srgbClr val="0070C0"/>
                </a:solidFill>
              </a:rPr>
              <a:t>Вимов у виписаних словах звуки, позначені буквами перед апострофом.</a:t>
            </a:r>
          </a:p>
          <a:p>
            <a:pPr marL="266700" indent="-266700">
              <a:buAutoNum type="arabicPeriod"/>
            </a:pPr>
            <a:r>
              <a:rPr lang="uk-UA" sz="2000" b="1" dirty="0">
                <a:solidFill>
                  <a:srgbClr val="0070C0"/>
                </a:solidFill>
              </a:rPr>
              <a:t>Визнач, які вони – тверді чи м'які. </a:t>
            </a:r>
          </a:p>
          <a:p>
            <a:pPr marL="266700" indent="-266700">
              <a:buAutoNum type="arabicPeriod"/>
            </a:pPr>
            <a:r>
              <a:rPr lang="uk-UA" sz="2000" b="1" dirty="0">
                <a:solidFill>
                  <a:srgbClr val="0070C0"/>
                </a:solidFill>
              </a:rPr>
              <a:t>Назви і підкресли букви, які стоять після апострофа.</a:t>
            </a:r>
          </a:p>
          <a:p>
            <a:pPr marL="266700" indent="-266700">
              <a:buAutoNum type="arabicPeriod"/>
            </a:pPr>
            <a:r>
              <a:rPr lang="uk-UA" sz="2000" b="1" dirty="0">
                <a:solidFill>
                  <a:srgbClr val="0070C0"/>
                </a:solidFill>
              </a:rPr>
              <a:t>Зроби висновок, коли треба ставити апостроф. Перевір себе за правилом.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34880" y="4305663"/>
            <a:ext cx="4333660" cy="181588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     </a:t>
            </a:r>
            <a:r>
              <a:rPr lang="uk-UA" sz="2800" b="1" dirty="0">
                <a:solidFill>
                  <a:srgbClr val="FF0000"/>
                </a:solidFill>
              </a:rPr>
              <a:t>Апостроф</a:t>
            </a:r>
            <a:r>
              <a:rPr lang="uk-UA" sz="2800" b="1" dirty="0"/>
              <a:t> ставимо після </a:t>
            </a:r>
            <a:r>
              <a:rPr lang="uk-UA" sz="2800" b="1" dirty="0">
                <a:solidFill>
                  <a:srgbClr val="FF0000"/>
                </a:solidFill>
              </a:rPr>
              <a:t>твердого</a:t>
            </a:r>
            <a:r>
              <a:rPr lang="uk-UA" sz="2800" b="1" dirty="0"/>
              <a:t> приголосного звука перед буквами </a:t>
            </a:r>
          </a:p>
          <a:p>
            <a:pPr algn="ctr"/>
            <a:r>
              <a:rPr lang="uk-UA" sz="2800" b="1" dirty="0">
                <a:solidFill>
                  <a:srgbClr val="FF0000"/>
                </a:solidFill>
              </a:rPr>
              <a:t>я, ю, є, ї.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180724" y="3967340"/>
            <a:ext cx="3866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864954" y="3967340"/>
            <a:ext cx="3866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940916" y="3967340"/>
            <a:ext cx="3866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004719" y="3966493"/>
            <a:ext cx="3866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66835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950"/>
          <a:stretch/>
        </p:blipFill>
        <p:spPr>
          <a:xfrm>
            <a:off x="711715" y="1661350"/>
            <a:ext cx="2297704" cy="27141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37549" y="485328"/>
            <a:ext cx="10197297" cy="10888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Допоможи </a:t>
            </a:r>
            <a:r>
              <a:rPr lang="uk-UA" sz="3600" b="1" dirty="0">
                <a:solidFill>
                  <a:schemeClr val="bg1"/>
                </a:solidFill>
              </a:rPr>
              <a:t>Щебетунчикові вибрати слова,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у </a:t>
            </a:r>
            <a:r>
              <a:rPr lang="uk-UA" sz="3600" b="1" dirty="0">
                <a:solidFill>
                  <a:schemeClr val="bg1"/>
                </a:solidFill>
              </a:rPr>
              <a:t>яких треба ставити апостроф.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325665" y="1661350"/>
            <a:ext cx="2336785" cy="55264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err="1">
                <a:solidFill>
                  <a:srgbClr val="0070C0"/>
                </a:solidFill>
              </a:rPr>
              <a:t>комп</a:t>
            </a:r>
            <a:r>
              <a:rPr lang="uk-UA" sz="3200" b="1" dirty="0">
                <a:solidFill>
                  <a:srgbClr val="0070C0"/>
                </a:solidFill>
              </a:rPr>
              <a:t>…</a:t>
            </a:r>
            <a:r>
              <a:rPr lang="uk-UA" sz="3200" b="1" dirty="0" err="1">
                <a:solidFill>
                  <a:srgbClr val="0070C0"/>
                </a:solidFill>
              </a:rPr>
              <a:t>ютер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29091" y="1723269"/>
            <a:ext cx="1862520" cy="55264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п…ять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89169" y="1716309"/>
            <a:ext cx="1862520" cy="55264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err="1">
                <a:solidFill>
                  <a:srgbClr val="0070C0"/>
                </a:solidFill>
              </a:rPr>
              <a:t>дес</a:t>
            </a:r>
            <a:r>
              <a:rPr lang="uk-UA" sz="3200" b="1" dirty="0">
                <a:solidFill>
                  <a:srgbClr val="0070C0"/>
                </a:solidFill>
              </a:rPr>
              <a:t>…ять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29091" y="2425421"/>
            <a:ext cx="1122606" cy="55264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сі...є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10185" y="1714049"/>
            <a:ext cx="1862520" cy="55264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в…</a:t>
            </a:r>
            <a:r>
              <a:rPr lang="uk-UA" sz="3200" b="1" dirty="0" err="1">
                <a:solidFill>
                  <a:srgbClr val="0070C0"/>
                </a:solidFill>
              </a:rPr>
              <a:t>юн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91205" y="2457486"/>
            <a:ext cx="1858011" cy="55264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м…який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626153" y="2457486"/>
            <a:ext cx="2299602" cy="55264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подвір…я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117748" y="2437975"/>
            <a:ext cx="1924500" cy="55264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р…</a:t>
            </a:r>
            <a:r>
              <a:rPr lang="uk-UA" sz="3200" b="1" dirty="0" err="1">
                <a:solidFill>
                  <a:srgbClr val="0070C0"/>
                </a:solidFill>
              </a:rPr>
              <a:t>юкзак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34272" y="1737188"/>
            <a:ext cx="1862520" cy="538725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п'ять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289169" y="1723268"/>
            <a:ext cx="1862520" cy="538725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десять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299923" y="1714049"/>
            <a:ext cx="1862520" cy="538725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в'юн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01535" y="2464445"/>
            <a:ext cx="1862520" cy="538725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м'який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619641" y="2479680"/>
            <a:ext cx="2299602" cy="538725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подвір'я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077561" y="2457486"/>
            <a:ext cx="1924500" cy="538725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рюкзак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229091" y="2425421"/>
            <a:ext cx="1139220" cy="538725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сіє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325664" y="1650648"/>
            <a:ext cx="2336785" cy="56334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комп'ютер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22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r="55816" b="73588"/>
          <a:stretch/>
        </p:blipFill>
        <p:spPr>
          <a:xfrm>
            <a:off x="3834840" y="3850883"/>
            <a:ext cx="6888663" cy="270122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7" t="14530" r="48155" b="71453"/>
          <a:stretch/>
        </p:blipFill>
        <p:spPr>
          <a:xfrm>
            <a:off x="3967420" y="3977585"/>
            <a:ext cx="1785584" cy="79575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9" t="82734" r="27631" b="3590"/>
          <a:stretch/>
        </p:blipFill>
        <p:spPr>
          <a:xfrm>
            <a:off x="6291447" y="4952193"/>
            <a:ext cx="2786114" cy="81944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" t="63935" r="40700" b="19142"/>
          <a:stretch/>
        </p:blipFill>
        <p:spPr>
          <a:xfrm>
            <a:off x="3977198" y="4793112"/>
            <a:ext cx="2243231" cy="101406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t="50966" r="46045" b="40316"/>
          <a:stretch/>
        </p:blipFill>
        <p:spPr>
          <a:xfrm>
            <a:off x="7019631" y="4169795"/>
            <a:ext cx="1956427" cy="52239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t="31624" r="61195" b="56239"/>
          <a:stretch/>
        </p:blipFill>
        <p:spPr>
          <a:xfrm>
            <a:off x="5718742" y="3989160"/>
            <a:ext cx="1290627" cy="72725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8" t="31624" r="65439" b="56239"/>
          <a:stretch/>
        </p:blipFill>
        <p:spPr>
          <a:xfrm>
            <a:off x="4608566" y="5589585"/>
            <a:ext cx="686165" cy="72725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7" t="83189" r="30555" b="5831"/>
          <a:stretch/>
        </p:blipFill>
        <p:spPr>
          <a:xfrm>
            <a:off x="5324809" y="5676879"/>
            <a:ext cx="580914" cy="75303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6" t="63509" r="49099" b="19546"/>
          <a:stretch/>
        </p:blipFill>
        <p:spPr>
          <a:xfrm>
            <a:off x="5712139" y="5541013"/>
            <a:ext cx="1242207" cy="102476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9" t="47958" r="23430" b="35097"/>
          <a:stretch/>
        </p:blipFill>
        <p:spPr>
          <a:xfrm>
            <a:off x="7095282" y="5589585"/>
            <a:ext cx="1135901" cy="102314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8" t="36389" r="41544" b="55278"/>
          <a:stretch/>
        </p:blipFill>
        <p:spPr>
          <a:xfrm>
            <a:off x="8411939" y="5865137"/>
            <a:ext cx="1163428" cy="52093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0" t="937" r="65934" b="89267"/>
          <a:stretch/>
        </p:blipFill>
        <p:spPr>
          <a:xfrm>
            <a:off x="5773717" y="5864252"/>
            <a:ext cx="570318" cy="37828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7" t="1110" r="57057" b="89094"/>
          <a:stretch/>
        </p:blipFill>
        <p:spPr>
          <a:xfrm>
            <a:off x="6774347" y="5892094"/>
            <a:ext cx="570318" cy="37828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6" t="1891" r="83781" b="88481"/>
          <a:stretch/>
        </p:blipFill>
        <p:spPr>
          <a:xfrm>
            <a:off x="8231183" y="5892094"/>
            <a:ext cx="459401" cy="37178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5" t="6328" r="51097" b="82692"/>
          <a:stretch/>
        </p:blipFill>
        <p:spPr>
          <a:xfrm>
            <a:off x="4047636" y="5589585"/>
            <a:ext cx="525188" cy="680797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3834839" y="3069605"/>
            <a:ext cx="6910445" cy="7289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Запиши слова, у яких треба ставити апостроф. 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Побудуй звукову схему </a:t>
            </a:r>
            <a:r>
              <a:rPr lang="uk-UA" sz="2400" b="1" dirty="0" smtClean="0">
                <a:solidFill>
                  <a:schemeClr val="bg1"/>
                </a:solidFill>
              </a:rPr>
              <a:t>слова В’ЮН.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45319" y="6032673"/>
            <a:ext cx="1242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 – = </a:t>
            </a:r>
            <a:r>
              <a:rPr lang="uk-UA" sz="2800" b="1" dirty="0" smtClean="0">
                <a:solidFill>
                  <a:srgbClr val="FF0000"/>
                </a:solidFill>
              </a:rPr>
              <a:t>о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uk-UA" sz="2800" b="1" dirty="0">
                <a:solidFill>
                  <a:srgbClr val="0070C0"/>
                </a:solidFill>
              </a:rPr>
              <a:t>–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6605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4" grpId="1" animBg="1"/>
      <p:bldP spid="15" grpId="1" animBg="1"/>
      <p:bldP spid="16" grpId="1" animBg="1"/>
      <p:bldP spid="17" grpId="1" animBg="1"/>
      <p:bldP spid="18" grpId="1" animBg="1"/>
      <p:bldP spid="19" grpId="1" animBg="1"/>
      <p:bldP spid="20" grpId="1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46" grpId="0" animBg="1"/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8785</TotalTime>
  <Words>709</Words>
  <Application>Microsoft Office PowerPoint</Application>
  <PresentationFormat>Произвольный</PresentationFormat>
  <Paragraphs>151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солом’яний капелюх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579</cp:revision>
  <dcterms:created xsi:type="dcterms:W3CDTF">2018-01-05T16:38:53Z</dcterms:created>
  <dcterms:modified xsi:type="dcterms:W3CDTF">2024-09-20T20:15:07Z</dcterms:modified>
</cp:coreProperties>
</file>