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402" r:id="rId3"/>
    <p:sldId id="403" r:id="rId4"/>
    <p:sldId id="409" r:id="rId5"/>
    <p:sldId id="408" r:id="rId6"/>
    <p:sldId id="392" r:id="rId7"/>
    <p:sldId id="382" r:id="rId8"/>
    <p:sldId id="398" r:id="rId9"/>
    <p:sldId id="400" r:id="rId10"/>
    <p:sldId id="407" r:id="rId11"/>
    <p:sldId id="399" r:id="rId12"/>
    <p:sldId id="391" r:id="rId13"/>
    <p:sldId id="404" r:id="rId14"/>
    <p:sldId id="405" r:id="rId15"/>
    <p:sldId id="40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2F3242"/>
    <a:srgbClr val="709E32"/>
    <a:srgbClr val="295FFF"/>
    <a:srgbClr val="FF66FF"/>
    <a:srgbClr val="E3FE40"/>
    <a:srgbClr val="FFFF00"/>
    <a:srgbClr val="00B050"/>
    <a:srgbClr val="C55A11"/>
    <a:srgbClr val="16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96" autoAdjust="0"/>
    <p:restoredTop sz="94660"/>
  </p:normalViewPr>
  <p:slideViewPr>
    <p:cSldViewPr snapToGrid="0">
      <p:cViewPr varScale="1">
        <p:scale>
          <a:sx n="85" d="100"/>
          <a:sy n="85" d="100"/>
        </p:scale>
        <p:origin x="-6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25.09.2024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25.09.2024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25.09.2024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4.wdp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15.png"/><Relationship Id="rId5" Type="http://schemas.openxmlformats.org/officeDocument/2006/relationships/image" Target="../media/image21.png"/><Relationship Id="rId10" Type="http://schemas.openxmlformats.org/officeDocument/2006/relationships/image" Target="../media/image14.png"/><Relationship Id="rId4" Type="http://schemas.openxmlformats.org/officeDocument/2006/relationships/image" Target="../media/image20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7082" y="3967117"/>
            <a:ext cx="10613986" cy="173664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0070C0"/>
                </a:solidFill>
              </a:rPr>
              <a:t>Правильно вимовляю дзвінкі приголосні звуки в кінці слів і складів. </a:t>
            </a: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256" y="1166638"/>
            <a:ext cx="3355878" cy="241106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23544" y="1014712"/>
            <a:ext cx="3461956" cy="214526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клас. </a:t>
            </a:r>
            <a:endParaRPr lang="uk-UA" sz="2400" b="1" i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i="1" dirty="0" smtClean="0">
                <a:solidFill>
                  <a:srgbClr val="0070C0"/>
                </a:solidFill>
              </a:rPr>
              <a:t>Розділ </a:t>
            </a:r>
            <a:r>
              <a:rPr lang="uk-UA" sz="2400" b="1" i="1" dirty="0">
                <a:solidFill>
                  <a:srgbClr val="0070C0"/>
                </a:solidFill>
              </a:rPr>
              <a:t>1</a:t>
            </a:r>
            <a:r>
              <a:rPr lang="uk-UA" sz="2400" b="1" dirty="0">
                <a:solidFill>
                  <a:srgbClr val="0070C0"/>
                </a:solidFill>
              </a:rPr>
              <a:t>. </a:t>
            </a:r>
            <a:r>
              <a:rPr lang="uk-UA" sz="2400" b="1" dirty="0" smtClean="0">
                <a:solidFill>
                  <a:srgbClr val="0070C0"/>
                </a:solidFill>
              </a:rPr>
              <a:t>Звуки. Букви. Склади. Наголос.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14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4297" y="494529"/>
            <a:ext cx="9943403" cy="8112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Рухлива </a:t>
            </a:r>
            <a:r>
              <a:rPr lang="uk-UA" sz="4000" b="1" dirty="0" smtClean="0">
                <a:solidFill>
                  <a:schemeClr val="bg1"/>
                </a:solidFill>
              </a:rPr>
              <a:t>вправа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ÐÐ°ÑÑÐ¸Ð½ÐºÐ¸ Ð¿Ð¾ Ð·Ð°Ð¿ÑÐ¾ÑÑ ÑÐ°Ð·Ð¼Ð¸Ð½ÐºÐ° Ð´ÐµÑÐ¸ ÐºÐ»Ð¸Ð¿Ð°ÑÑ">
            <a:extLst>
              <a:ext uri="{FF2B5EF4-FFF2-40B4-BE49-F238E27FC236}">
                <a16:creationId xmlns="" xmlns:a16="http://schemas.microsoft.com/office/drawing/2014/main" id="{BABD8864-9173-452D-96CB-2519F9DCB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98" y="1305768"/>
            <a:ext cx="9943403" cy="528667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41778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5643" y="478030"/>
            <a:ext cx="10313927" cy="8299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Відгадай </a:t>
            </a:r>
            <a:r>
              <a:rPr lang="uk-UA" sz="4000" b="1" dirty="0">
                <a:solidFill>
                  <a:schemeClr val="bg1"/>
                </a:solidFill>
              </a:rPr>
              <a:t>мовні загадки </a:t>
            </a:r>
            <a:r>
              <a:rPr lang="uk-UA" sz="4000" b="1" dirty="0" smtClean="0">
                <a:solidFill>
                  <a:schemeClr val="bg1"/>
                </a:solidFill>
              </a:rPr>
              <a:t>Родзинки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r="76478"/>
          <a:stretch/>
        </p:blipFill>
        <p:spPr>
          <a:xfrm>
            <a:off x="855643" y="1496522"/>
            <a:ext cx="1850626" cy="265014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830222" y="1496522"/>
            <a:ext cx="5654022" cy="156966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З </a:t>
            </a:r>
            <a:r>
              <a:rPr lang="uk-UA" sz="3200" b="1" dirty="0">
                <a:solidFill>
                  <a:srgbClr val="FF0000"/>
                </a:solidFill>
              </a:rPr>
              <a:t>б</a:t>
            </a:r>
            <a:r>
              <a:rPr lang="uk-UA" sz="3200" b="1" dirty="0">
                <a:solidFill>
                  <a:srgbClr val="0070C0"/>
                </a:solidFill>
              </a:rPr>
              <a:t> у лісі виростаю</a:t>
            </a:r>
            <a:r>
              <a:rPr lang="uk-UA" sz="3200" b="1" dirty="0" smtClean="0">
                <a:solidFill>
                  <a:srgbClr val="0070C0"/>
                </a:solidFill>
              </a:rPr>
              <a:t>.</a:t>
            </a:r>
          </a:p>
          <a:p>
            <a:endParaRPr lang="uk-UA" sz="3200" b="1" dirty="0">
              <a:solidFill>
                <a:srgbClr val="0070C0"/>
              </a:solidFill>
            </a:endParaRPr>
          </a:p>
          <a:p>
            <a:r>
              <a:rPr lang="uk-UA" sz="3200" b="1" dirty="0">
                <a:solidFill>
                  <a:srgbClr val="0070C0"/>
                </a:solidFill>
              </a:rPr>
              <a:t>З </a:t>
            </a:r>
            <a:r>
              <a:rPr lang="uk-UA" sz="3200" b="1" dirty="0">
                <a:solidFill>
                  <a:srgbClr val="FF0000"/>
                </a:solidFill>
              </a:rPr>
              <a:t>п</a:t>
            </a:r>
            <a:r>
              <a:rPr lang="uk-UA" sz="3200" b="1" dirty="0">
                <a:solidFill>
                  <a:srgbClr val="0070C0"/>
                </a:solidFill>
              </a:rPr>
              <a:t> – хворобу називаю.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54963" y="2481407"/>
            <a:ext cx="1485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Грип.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ÐÐ°ÑÑÐ¸Ð½ÐºÐ¸ Ð¿Ð¾ Ð·Ð°Ð¿ÑÐ¾ÑÑ ÐºÐ»Ð¸Ð¿Ð°ÑÑ Ð³ÑÐ¸Ð±Ð¾Ð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199" y="2042742"/>
            <a:ext cx="996948" cy="110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309" y="1383054"/>
            <a:ext cx="1580535" cy="121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72291" y="1496522"/>
            <a:ext cx="1485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Гриб.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814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63082" y="3189318"/>
            <a:ext cx="9012544" cy="52615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 </a:t>
            </a:r>
            <a:r>
              <a:rPr lang="uk-UA" sz="2400" b="1" dirty="0">
                <a:solidFill>
                  <a:srgbClr val="0070C0"/>
                </a:solidFill>
              </a:rPr>
              <a:t>Склади речення з кожним </a:t>
            </a:r>
            <a:r>
              <a:rPr lang="uk-UA" sz="2400" b="1" dirty="0" smtClean="0">
                <a:solidFill>
                  <a:srgbClr val="0070C0"/>
                </a:solidFill>
              </a:rPr>
              <a:t>словом-відгадкою. </a:t>
            </a:r>
            <a:r>
              <a:rPr lang="uk-UA" sz="24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400" b="1" dirty="0" smtClean="0">
                <a:solidFill>
                  <a:srgbClr val="0070C0"/>
                </a:solidFill>
              </a:rPr>
              <a:t> одне з них.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" t="8607" r="51954" b="73417"/>
          <a:stretch/>
        </p:blipFill>
        <p:spPr>
          <a:xfrm>
            <a:off x="2813378" y="3883658"/>
            <a:ext cx="8452480" cy="216000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1" t="31014" r="10926" b="56638"/>
          <a:stretch/>
        </p:blipFill>
        <p:spPr>
          <a:xfrm>
            <a:off x="3267192" y="3929374"/>
            <a:ext cx="2152871" cy="84682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8" t="64177" r="37719" b="20914"/>
          <a:stretch/>
        </p:blipFill>
        <p:spPr>
          <a:xfrm>
            <a:off x="2938879" y="4923458"/>
            <a:ext cx="2718354" cy="102238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" t="80840" r="34048" b="2493"/>
          <a:stretch/>
        </p:blipFill>
        <p:spPr>
          <a:xfrm>
            <a:off x="5546743" y="4960064"/>
            <a:ext cx="3028799" cy="1143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" t="47897" r="58544" b="35962"/>
          <a:stretch/>
        </p:blipFill>
        <p:spPr>
          <a:xfrm>
            <a:off x="5420063" y="3980155"/>
            <a:ext cx="1792704" cy="11069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5" t="47897" r="17004" b="35962"/>
          <a:stretch/>
        </p:blipFill>
        <p:spPr>
          <a:xfrm>
            <a:off x="7383811" y="3980156"/>
            <a:ext cx="1555336" cy="110690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" t="36442" r="56807" b="52319"/>
          <a:stretch/>
        </p:blipFill>
        <p:spPr>
          <a:xfrm>
            <a:off x="9727646" y="5222870"/>
            <a:ext cx="1792705" cy="7707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7" t="19325" r="73743" b="71520"/>
          <a:stretch/>
        </p:blipFill>
        <p:spPr>
          <a:xfrm>
            <a:off x="8761110" y="5167914"/>
            <a:ext cx="966536" cy="62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0757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82" y="1351412"/>
            <a:ext cx="2249805" cy="311274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004322" y="477392"/>
            <a:ext cx="10232618" cy="7568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Додаткове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411776" y="1415450"/>
            <a:ext cx="389122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i="1" dirty="0">
                <a:solidFill>
                  <a:srgbClr val="FFFF00"/>
                </a:solidFill>
              </a:rPr>
              <a:t>     Зразок: </a:t>
            </a:r>
            <a:r>
              <a:rPr lang="uk-UA" sz="2800" b="1" i="1" dirty="0">
                <a:solidFill>
                  <a:schemeClr val="bg1"/>
                </a:solidFill>
              </a:rPr>
              <a:t>гриби – гриб.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640400" y="2529331"/>
            <a:ext cx="631540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</a:rPr>
              <a:t>     </a:t>
            </a:r>
            <a:r>
              <a:rPr lang="uk-UA" sz="2800" b="1" dirty="0">
                <a:solidFill>
                  <a:schemeClr val="bg1"/>
                </a:solidFill>
              </a:rPr>
              <a:t>Краби, плоди, друзі, ножі, гарбузи.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" r="52424" b="73588"/>
          <a:stretch/>
        </p:blipFill>
        <p:spPr>
          <a:xfrm>
            <a:off x="2698273" y="3209751"/>
            <a:ext cx="8102799" cy="317319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1" t="15290" r="25944" b="68394"/>
          <a:stretch/>
        </p:blipFill>
        <p:spPr>
          <a:xfrm>
            <a:off x="3104148" y="3356040"/>
            <a:ext cx="1985211" cy="111893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8" t="31606" r="39837" b="52078"/>
          <a:stretch/>
        </p:blipFill>
        <p:spPr>
          <a:xfrm>
            <a:off x="5170309" y="3389300"/>
            <a:ext cx="1985211" cy="111893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2" t="31957" r="82206" b="56194"/>
          <a:stretch/>
        </p:blipFill>
        <p:spPr>
          <a:xfrm>
            <a:off x="5020036" y="3492943"/>
            <a:ext cx="399689" cy="81255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t="51807" r="53978" b="35587"/>
          <a:stretch/>
        </p:blipFill>
        <p:spPr>
          <a:xfrm>
            <a:off x="6844601" y="3654969"/>
            <a:ext cx="1985211" cy="86451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2" t="31957" r="82206" b="56194"/>
          <a:stretch/>
        </p:blipFill>
        <p:spPr>
          <a:xfrm>
            <a:off x="8644612" y="3492943"/>
            <a:ext cx="399689" cy="81255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4" t="68298" r="21713" b="19096"/>
          <a:stretch/>
        </p:blipFill>
        <p:spPr>
          <a:xfrm>
            <a:off x="2907856" y="4629643"/>
            <a:ext cx="1636899" cy="86451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2" t="31957" r="82206" b="56194"/>
          <a:stretch/>
        </p:blipFill>
        <p:spPr>
          <a:xfrm>
            <a:off x="4549056" y="4424545"/>
            <a:ext cx="399689" cy="81255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8" t="84789" r="45070" b="3471"/>
          <a:stretch/>
        </p:blipFill>
        <p:spPr>
          <a:xfrm>
            <a:off x="4808746" y="4629643"/>
            <a:ext cx="1478722" cy="805109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8869462" y="3688817"/>
            <a:ext cx="1532918" cy="872709"/>
            <a:chOff x="9795462" y="3688817"/>
            <a:chExt cx="1532918" cy="872709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2" t="68649" r="77584" b="18745"/>
            <a:stretch/>
          </p:blipFill>
          <p:spPr>
            <a:xfrm>
              <a:off x="9795462" y="3688817"/>
              <a:ext cx="816392" cy="86451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59" t="34853" r="72858" b="57603"/>
            <a:stretch/>
          </p:blipFill>
          <p:spPr>
            <a:xfrm>
              <a:off x="10542355" y="3688817"/>
              <a:ext cx="259657" cy="531680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6" t="21344" r="79113" b="69453"/>
            <a:stretch/>
          </p:blipFill>
          <p:spPr>
            <a:xfrm>
              <a:off x="10579884" y="3773067"/>
              <a:ext cx="528088" cy="675623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88" t="68649" r="61841" b="18745"/>
            <a:stretch/>
          </p:blipFill>
          <p:spPr>
            <a:xfrm>
              <a:off x="11145501" y="3697007"/>
              <a:ext cx="182879" cy="864519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3" t="20135" r="59960" b="69977"/>
          <a:stretch/>
        </p:blipFill>
        <p:spPr>
          <a:xfrm>
            <a:off x="6367394" y="4645280"/>
            <a:ext cx="1592494" cy="67809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" t="35416" r="61867" b="54696"/>
          <a:stretch/>
        </p:blipFill>
        <p:spPr>
          <a:xfrm>
            <a:off x="8101006" y="4590345"/>
            <a:ext cx="1592494" cy="678096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0" t="31970" r="10719" b="51767"/>
          <a:stretch/>
        </p:blipFill>
        <p:spPr>
          <a:xfrm>
            <a:off x="3021096" y="5260676"/>
            <a:ext cx="2110630" cy="111529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2" t="31957" r="82206" b="56194"/>
          <a:stretch/>
        </p:blipFill>
        <p:spPr>
          <a:xfrm>
            <a:off x="7899408" y="4424545"/>
            <a:ext cx="399689" cy="81255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2" t="31957" r="82206" b="56194"/>
          <a:stretch/>
        </p:blipFill>
        <p:spPr>
          <a:xfrm>
            <a:off x="5265398" y="5342906"/>
            <a:ext cx="399689" cy="81255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2" t="47851" r="31057" b="35886"/>
          <a:stretch/>
        </p:blipFill>
        <p:spPr>
          <a:xfrm>
            <a:off x="5809027" y="5259277"/>
            <a:ext cx="2110630" cy="1115292"/>
          </a:xfrm>
          <a:prstGeom prst="rect">
            <a:avLst/>
          </a:prstGeom>
        </p:spPr>
      </p:pic>
      <p:sp>
        <p:nvSpPr>
          <p:cNvPr id="3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814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823702" y="1312088"/>
            <a:ext cx="4459143" cy="108992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Допоможи </a:t>
            </a:r>
            <a:r>
              <a:rPr lang="uk-UA" sz="2000" b="1" dirty="0">
                <a:solidFill>
                  <a:srgbClr val="0070C0"/>
                </a:solidFill>
              </a:rPr>
              <a:t>Читалочці перетворити й записати слова за зразком. Прочитай слова, дотримуючись правила.</a:t>
            </a:r>
          </a:p>
        </p:txBody>
      </p:sp>
    </p:spTree>
    <p:extLst>
      <p:ext uri="{BB962C8B-B14F-4D97-AF65-F5344CB8AC3E}">
        <p14:creationId xmlns:p14="http://schemas.microsoft.com/office/powerpoint/2010/main" val="338508599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2 клас\1 Українська мова\1 Пономарьова\1 Звуки букви\№014 - Дзв пригол звуки в кінці слів і складів\2024-09-20_1604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" t="30674" r="17551" b="-2"/>
          <a:stretch/>
        </p:blipFill>
        <p:spPr bwMode="auto">
          <a:xfrm>
            <a:off x="7440241" y="3296156"/>
            <a:ext cx="3960000" cy="127773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 клас\1 Українська мова\1 Пономарьова\1 Звуки букви\№014 - Дзв пригол звуки в кінці слів і складів\2024-09-20_15574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0" r="1363" b="457"/>
          <a:stretch/>
        </p:blipFill>
        <p:spPr bwMode="auto">
          <a:xfrm>
            <a:off x="732333" y="1977346"/>
            <a:ext cx="6516000" cy="227470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71332" y="494529"/>
            <a:ext cx="10776029" cy="6166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814" y="6057261"/>
            <a:ext cx="858342" cy="8007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5735" y="1169045"/>
            <a:ext cx="10727222" cy="73164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rgbClr val="0070C0"/>
                </a:solidFill>
              </a:rPr>
              <a:t>1. Прочитай текст. Підкресли у виділених словах </a:t>
            </a:r>
            <a:r>
              <a:rPr lang="uk-UA" sz="2000" b="1" dirty="0" smtClean="0">
                <a:solidFill>
                  <a:srgbClr val="0070C0"/>
                </a:solidFill>
              </a:rPr>
              <a:t>дзвінкі </a:t>
            </a:r>
            <a:r>
              <a:rPr lang="uk-UA" sz="2000" b="1" dirty="0" smtClean="0">
                <a:solidFill>
                  <a:srgbClr val="0070C0"/>
                </a:solidFill>
              </a:rPr>
              <a:t>приголосні звуки, які стоять  у кінці складу. Покажи, як треба вимовляти слова із цими звуками.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90435" y="1957154"/>
            <a:ext cx="4039565" cy="12742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2. </a:t>
            </a:r>
            <a:r>
              <a:rPr lang="uk-UA" sz="20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2000" b="1" dirty="0" smtClean="0">
                <a:solidFill>
                  <a:schemeClr val="bg1"/>
                </a:solidFill>
              </a:rPr>
              <a:t> слова за зразком. У словах другої колонки підкресли букви, які позначають дзвінкі приголосні звуки в кінці складу.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72757" y="4323539"/>
            <a:ext cx="4146484" cy="5470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3. Відгадай загадки. З’єднай кожну з відповідним малюнком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44653" y="3709598"/>
            <a:ext cx="1020527" cy="345679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ка</a:t>
            </a:r>
            <a:r>
              <a:rPr lang="uk-UA" sz="2400" b="1" u="sng" dirty="0" smtClean="0">
                <a:solidFill>
                  <a:srgbClr val="FF0000"/>
                </a:solidFill>
              </a:rPr>
              <a:t>з</a:t>
            </a:r>
            <a:r>
              <a:rPr lang="uk-UA" sz="2400" b="1" dirty="0" smtClean="0">
                <a:solidFill>
                  <a:srgbClr val="0070C0"/>
                </a:solidFill>
              </a:rPr>
              <a:t>ка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9813477" y="3951102"/>
            <a:ext cx="1071625" cy="394359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ло</a:t>
            </a:r>
            <a:r>
              <a:rPr lang="uk-UA" sz="2400" b="1" u="sng" dirty="0" smtClean="0">
                <a:solidFill>
                  <a:srgbClr val="FF0000"/>
                </a:solidFill>
              </a:rPr>
              <a:t>ж</a:t>
            </a:r>
            <a:r>
              <a:rPr lang="uk-UA" sz="2400" b="1" dirty="0" smtClean="0">
                <a:solidFill>
                  <a:srgbClr val="0070C0"/>
                </a:solidFill>
              </a:rPr>
              <a:t>ка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237159" y="2419219"/>
            <a:ext cx="2270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111549" y="2308556"/>
            <a:ext cx="206347" cy="7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964235" y="2635683"/>
            <a:ext cx="16819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334218" y="2966358"/>
            <a:ext cx="1299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415013" y="2913659"/>
            <a:ext cx="1299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754765" y="3277651"/>
            <a:ext cx="1299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905364" y="3556756"/>
            <a:ext cx="1299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Заголовок 1"/>
          <p:cNvSpPr txBox="1">
            <a:spLocks/>
          </p:cNvSpPr>
          <p:nvPr/>
        </p:nvSpPr>
        <p:spPr>
          <a:xfrm>
            <a:off x="9778916" y="4139198"/>
            <a:ext cx="1250935" cy="523378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ски</a:t>
            </a:r>
            <a:r>
              <a:rPr lang="uk-UA" sz="2400" b="1" u="sng" dirty="0" smtClean="0">
                <a:solidFill>
                  <a:srgbClr val="FF0000"/>
                </a:solidFill>
              </a:rPr>
              <a:t>б</a:t>
            </a:r>
            <a:r>
              <a:rPr lang="uk-UA" sz="2400" b="1" dirty="0" smtClean="0">
                <a:solidFill>
                  <a:srgbClr val="0070C0"/>
                </a:solidFill>
              </a:rPr>
              <a:t>ка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D:\2 клас\1 Українська мова\1 Пономарьова\1 Звуки букви\№014 - Дзв пригол звуки в кінці слів і складів\2024-09-20_1612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5" t="21414" r="6849" b="4344"/>
          <a:stretch/>
        </p:blipFill>
        <p:spPr bwMode="auto">
          <a:xfrm>
            <a:off x="774414" y="4949255"/>
            <a:ext cx="4614799" cy="106243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 стрелкой 20"/>
          <p:cNvCxnSpPr/>
          <p:nvPr/>
        </p:nvCxnSpPr>
        <p:spPr>
          <a:xfrm>
            <a:off x="4137216" y="5330133"/>
            <a:ext cx="538956" cy="32944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3801193" y="5180684"/>
            <a:ext cx="999645" cy="54330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D:\2 клас\1 Українська мова\1 Пономарьова\1 Звуки букви\№014 - Дзв пригол звуки в кінці слів і складів\2024-09-20_16174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751" y="4770640"/>
            <a:ext cx="4862279" cy="1756128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053866" y="5169813"/>
            <a:ext cx="1657293" cy="27639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dirty="0">
                <a:solidFill>
                  <a:srgbClr val="0070C0"/>
                </a:solidFill>
                <a:ea typeface="+mj-ea"/>
                <a:cs typeface="+mj-cs"/>
              </a:rPr>
              <a:t>в</a:t>
            </a:r>
            <a:r>
              <a:rPr kumimoji="0" lang="uk-UA" sz="2000" b="1" i="0" u="none" strike="noStrike" kern="1200" normalizeH="0" baseline="0" noProof="0" dirty="0" smtClean="0">
                <a:solidFill>
                  <a:srgbClr val="0070C0"/>
                </a:solidFill>
                <a:uLnTx/>
                <a:uFillTx/>
                <a:ea typeface="+mj-ea"/>
                <a:cs typeface="+mj-cs"/>
              </a:rPr>
              <a:t> е д м  і д ь</a:t>
            </a:r>
            <a:endParaRPr lang="uk-UA" sz="2000" b="1" dirty="0" smtClean="0">
              <a:solidFill>
                <a:srgbClr val="0070C0"/>
              </a:solidFill>
              <a:ea typeface="+mj-ea"/>
              <a:cs typeface="+mj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74486" y="4470316"/>
            <a:ext cx="2140115" cy="3512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rgbClr val="0070C0"/>
                </a:solidFill>
              </a:rPr>
              <a:t>4. Розгадай ребус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7786326" y="5384146"/>
            <a:ext cx="1855611" cy="27639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normalizeH="0" baseline="0" noProof="0" dirty="0" smtClean="0">
                <a:solidFill>
                  <a:srgbClr val="0070C0"/>
                </a:solidFill>
                <a:uLnTx/>
                <a:uFillTx/>
                <a:ea typeface="+mj-ea"/>
                <a:cs typeface="+mj-cs"/>
              </a:rPr>
              <a:t>б е  н  з  о в о з</a:t>
            </a:r>
            <a:endParaRPr lang="uk-UA" sz="2000" b="1" dirty="0" smtClean="0">
              <a:solidFill>
                <a:srgbClr val="0070C0"/>
              </a:solidFill>
              <a:ea typeface="+mj-ea"/>
              <a:cs typeface="+mj-cs"/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8497451" y="5612839"/>
            <a:ext cx="912767" cy="30182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normalizeH="0" baseline="0" noProof="0" dirty="0" smtClean="0">
                <a:solidFill>
                  <a:srgbClr val="0070C0"/>
                </a:solidFill>
                <a:uLnTx/>
                <a:uFillTx/>
                <a:ea typeface="+mj-ea"/>
                <a:cs typeface="+mj-cs"/>
              </a:rPr>
              <a:t>г р и б</a:t>
            </a:r>
            <a:endParaRPr lang="uk-UA" sz="2000" b="1" dirty="0" smtClean="0">
              <a:solidFill>
                <a:srgbClr val="0070C0"/>
              </a:solidFill>
              <a:ea typeface="+mj-ea"/>
              <a:cs typeface="+mj-cs"/>
            </a:endParaRP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8381699" y="5806478"/>
            <a:ext cx="1618828" cy="30182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normalizeH="0" baseline="0" noProof="0" dirty="0" smtClean="0">
                <a:solidFill>
                  <a:srgbClr val="0070C0"/>
                </a:solidFill>
                <a:uLnTx/>
                <a:uFillTx/>
                <a:ea typeface="+mj-ea"/>
                <a:cs typeface="+mj-cs"/>
              </a:rPr>
              <a:t>ж  о л  у д ь</a:t>
            </a:r>
            <a:endParaRPr lang="uk-UA" sz="2000" b="1" dirty="0" smtClean="0">
              <a:solidFill>
                <a:srgbClr val="0070C0"/>
              </a:solidFill>
              <a:ea typeface="+mj-ea"/>
              <a:cs typeface="+mj-cs"/>
            </a:endParaRPr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8679407" y="6057261"/>
            <a:ext cx="833434" cy="30182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normalizeH="0" baseline="0" noProof="0" dirty="0" smtClean="0">
                <a:solidFill>
                  <a:srgbClr val="0070C0"/>
                </a:solidFill>
                <a:uLnTx/>
                <a:uFillTx/>
                <a:ea typeface="+mj-ea"/>
                <a:cs typeface="+mj-cs"/>
              </a:rPr>
              <a:t>з у б</a:t>
            </a:r>
            <a:endParaRPr lang="uk-UA" sz="2000" b="1" dirty="0" smtClean="0">
              <a:solidFill>
                <a:srgbClr val="0070C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4126298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2" grpId="0" animBg="1"/>
      <p:bldP spid="2" grpId="0"/>
      <p:bldP spid="15" grpId="0"/>
      <p:bldP spid="36" grpId="0"/>
      <p:bldP spid="4" grpId="0"/>
      <p:bldP spid="19" grpId="0" animBg="1"/>
      <p:bldP spid="44" grpId="0"/>
      <p:bldP spid="45" grpId="0"/>
      <p:bldP spid="4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4789" y="494529"/>
            <a:ext cx="9641711" cy="7246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Вправа </a:t>
            </a:r>
            <a:r>
              <a:rPr lang="uk-UA" sz="4000" b="1" dirty="0" smtClean="0">
                <a:solidFill>
                  <a:schemeClr val="bg1"/>
                </a:solidFill>
              </a:rPr>
              <a:t>«Мікрофон»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 flipH="1">
            <a:off x="555583" y="1400789"/>
            <a:ext cx="2720052" cy="34504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30" t="22565" r="14586"/>
          <a:stretch/>
        </p:blipFill>
        <p:spPr>
          <a:xfrm>
            <a:off x="9040410" y="1562155"/>
            <a:ext cx="2277895" cy="28574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90552" y="1400789"/>
            <a:ext cx="5148334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0070C0"/>
                </a:solidFill>
              </a:rPr>
              <a:t>Пригадай, як вимовляємо дзвінкі приголосні в кінці слова та в кінці складу?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0070C0"/>
                </a:solidFill>
              </a:rPr>
              <a:t>Назви кілька слів </a:t>
            </a:r>
            <a:r>
              <a:rPr lang="uk-UA" sz="2800" b="1" dirty="0">
                <a:solidFill>
                  <a:srgbClr val="0070C0"/>
                </a:solidFill>
              </a:rPr>
              <a:t>із </a:t>
            </a:r>
            <a:r>
              <a:rPr lang="uk-UA" sz="2800" b="1" dirty="0" smtClean="0">
                <a:solidFill>
                  <a:srgbClr val="0070C0"/>
                </a:solidFill>
              </a:rPr>
              <a:t>дзвінкими приголосними </a:t>
            </a:r>
            <a:r>
              <a:rPr lang="uk-UA" sz="2800" b="1" dirty="0">
                <a:solidFill>
                  <a:srgbClr val="0070C0"/>
                </a:solidFill>
              </a:rPr>
              <a:t>в кінці </a:t>
            </a:r>
            <a:r>
              <a:rPr lang="uk-UA" sz="2800" b="1" dirty="0" smtClean="0">
                <a:solidFill>
                  <a:srgbClr val="0070C0"/>
                </a:solidFill>
              </a:rPr>
              <a:t>слова, потім  в кінці складу.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6524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4514" y="581614"/>
            <a:ext cx="9442435" cy="747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Емотикони Емоджи Изрази - Безплатно изображение в Pixabay - Pixab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7802" r="5496" b="7597"/>
          <a:stretch/>
        </p:blipFill>
        <p:spPr bwMode="auto">
          <a:xfrm>
            <a:off x="3629690" y="1413390"/>
            <a:ext cx="7445141" cy="468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0083" y="1730276"/>
            <a:ext cx="2387415" cy="2308324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>
                <a:solidFill>
                  <a:srgbClr val="0070C0"/>
                </a:solidFill>
              </a:rPr>
              <a:t>Розглянь </a:t>
            </a:r>
            <a:r>
              <a:rPr lang="uk-UA" sz="2400" b="1" dirty="0" err="1" smtClean="0">
                <a:solidFill>
                  <a:srgbClr val="0070C0"/>
                </a:solidFill>
              </a:rPr>
              <a:t>смайли</a:t>
            </a:r>
            <a:r>
              <a:rPr lang="uk-UA" sz="2400" b="1" dirty="0" smtClean="0">
                <a:solidFill>
                  <a:srgbClr val="0070C0"/>
                </a:solidFill>
              </a:rPr>
              <a:t> </a:t>
            </a:r>
            <a:r>
              <a:rPr lang="uk-UA" sz="2400" b="1" dirty="0">
                <a:solidFill>
                  <a:srgbClr val="0070C0"/>
                </a:solidFill>
              </a:rPr>
              <a:t>й вибери </a:t>
            </a:r>
            <a:r>
              <a:rPr lang="uk-UA" sz="2400" b="1" dirty="0" smtClean="0">
                <a:solidFill>
                  <a:srgbClr val="0070C0"/>
                </a:solidFill>
              </a:rPr>
              <a:t>той, </a:t>
            </a:r>
          </a:p>
          <a:p>
            <a:pPr algn="ctr" defTabSz="271463"/>
            <a:r>
              <a:rPr lang="uk-UA" sz="2400" b="1" dirty="0" smtClean="0">
                <a:solidFill>
                  <a:srgbClr val="0070C0"/>
                </a:solidFill>
              </a:rPr>
              <a:t>що </a:t>
            </a:r>
            <a:r>
              <a:rPr lang="uk-UA" sz="2400" b="1" dirty="0">
                <a:solidFill>
                  <a:srgbClr val="0070C0"/>
                </a:solidFill>
              </a:rPr>
              <a:t>відображає твій </a:t>
            </a:r>
            <a:r>
              <a:rPr lang="uk-UA" sz="2400" b="1" dirty="0" smtClean="0">
                <a:solidFill>
                  <a:srgbClr val="0070C0"/>
                </a:solidFill>
              </a:rPr>
              <a:t>настрій після уроку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3246" y="3634627"/>
            <a:ext cx="15418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000" b="1" dirty="0" smtClean="0">
                <a:solidFill>
                  <a:schemeClr val="bg1"/>
                </a:solidFill>
              </a:rPr>
              <a:t>З усім впорався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00918" y="3634627"/>
            <a:ext cx="125206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000" b="1" dirty="0" smtClean="0">
                <a:solidFill>
                  <a:schemeClr val="bg1"/>
                </a:solidFill>
              </a:rPr>
              <a:t>Все було легко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57760" y="5540313"/>
            <a:ext cx="179522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000" b="1" dirty="0" smtClean="0">
                <a:solidFill>
                  <a:schemeClr val="bg1"/>
                </a:solidFill>
              </a:rPr>
              <a:t>Я втомився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80648" y="5386425"/>
            <a:ext cx="15418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000" b="1" dirty="0">
                <a:solidFill>
                  <a:schemeClr val="bg1"/>
                </a:solidFill>
              </a:rPr>
              <a:t>У</a:t>
            </a:r>
            <a:r>
              <a:rPr lang="uk-UA" sz="2000" b="1" dirty="0" smtClean="0">
                <a:solidFill>
                  <a:schemeClr val="bg1"/>
                </a:solidFill>
              </a:rPr>
              <a:t>рок розлютив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35871" y="3451723"/>
            <a:ext cx="153336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000" b="1" dirty="0" smtClean="0">
                <a:solidFill>
                  <a:schemeClr val="bg1"/>
                </a:solidFill>
              </a:rPr>
              <a:t>Урок мене здивував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6953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5860" y="451575"/>
            <a:ext cx="9952041" cy="8873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Послухай вірш і налаштуйся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0630FA39-C0A2-47C1-A490-7DEC9CF34013}"/>
              </a:ext>
            </a:extLst>
          </p:cNvPr>
          <p:cNvSpPr/>
          <p:nvPr/>
        </p:nvSpPr>
        <p:spPr>
          <a:xfrm>
            <a:off x="1085860" y="1581139"/>
            <a:ext cx="5412912" cy="30469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Учитель </a:t>
            </a:r>
            <a:r>
              <a:rPr lang="ru-RU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посміхається</a:t>
            </a:r>
            <a:r>
              <a:rPr lang="ru-RU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Урок наш </a:t>
            </a:r>
            <a:r>
              <a:rPr lang="ru-RU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починається</a:t>
            </a:r>
            <a:r>
              <a:rPr lang="ru-RU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Сіли</a:t>
            </a:r>
            <a:r>
              <a:rPr lang="ru-RU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діти</a:t>
            </a:r>
            <a:r>
              <a:rPr lang="ru-RU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всі</a:t>
            </a:r>
            <a:r>
              <a:rPr lang="ru-RU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рівненько</a:t>
            </a:r>
            <a:r>
              <a:rPr lang="ru-RU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Усміхнулися</a:t>
            </a:r>
            <a:r>
              <a:rPr lang="ru-RU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гарненько</a:t>
            </a:r>
            <a:r>
              <a:rPr lang="ru-RU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Настрій</a:t>
            </a:r>
            <a:r>
              <a:rPr lang="ru-RU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на урок взяли,</a:t>
            </a:r>
          </a:p>
          <a:p>
            <a:pPr algn="ctr"/>
            <a:r>
              <a:rPr lang="ru-RU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Працювати</a:t>
            </a:r>
            <a:r>
              <a:rPr lang="ru-RU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почали.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8511" y="1581140"/>
            <a:ext cx="4139390" cy="399105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9207585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4514" y="581614"/>
            <a:ext cx="9442435" cy="8661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Емоційне налаштування </a:t>
            </a:r>
            <a:r>
              <a:rPr lang="uk-UA" sz="3600" b="1" dirty="0">
                <a:solidFill>
                  <a:schemeClr val="bg1"/>
                </a:solidFill>
              </a:rPr>
              <a:t>на </a:t>
            </a:r>
            <a:r>
              <a:rPr lang="uk-UA" sz="3600" b="1" dirty="0" smtClean="0">
                <a:solidFill>
                  <a:schemeClr val="bg1"/>
                </a:solidFill>
              </a:rPr>
              <a:t>урок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Емотикони Емоджи Изрази - Безплатно изображение в Pixabay - Pixab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7802" r="5496" b="7597"/>
          <a:stretch/>
        </p:blipFill>
        <p:spPr bwMode="auto">
          <a:xfrm>
            <a:off x="4250931" y="1447800"/>
            <a:ext cx="7246923" cy="473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8180" y="3604374"/>
            <a:ext cx="3620671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>
                <a:solidFill>
                  <a:srgbClr val="0070C0"/>
                </a:solidFill>
              </a:rPr>
              <a:t>Розглянь </a:t>
            </a:r>
            <a:r>
              <a:rPr lang="uk-UA" sz="2800" b="1" dirty="0" err="1" smtClean="0">
                <a:solidFill>
                  <a:srgbClr val="0070C0"/>
                </a:solidFill>
              </a:rPr>
              <a:t>смайли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uk-UA" sz="2800" b="1" dirty="0">
                <a:solidFill>
                  <a:srgbClr val="0070C0"/>
                </a:solidFill>
              </a:rPr>
              <a:t>й вибери </a:t>
            </a:r>
            <a:r>
              <a:rPr lang="uk-UA" sz="2800" b="1" dirty="0" smtClean="0">
                <a:solidFill>
                  <a:srgbClr val="0070C0"/>
                </a:solidFill>
              </a:rPr>
              <a:t>той, </a:t>
            </a:r>
          </a:p>
          <a:p>
            <a:pPr algn="ctr" defTabSz="271463"/>
            <a:r>
              <a:rPr lang="uk-UA" sz="2800" b="1" dirty="0" smtClean="0">
                <a:solidFill>
                  <a:srgbClr val="0070C0"/>
                </a:solidFill>
              </a:rPr>
              <a:t>що </a:t>
            </a:r>
            <a:r>
              <a:rPr lang="uk-UA" sz="2800" b="1" dirty="0">
                <a:solidFill>
                  <a:srgbClr val="0070C0"/>
                </a:solidFill>
              </a:rPr>
              <a:t>відображає твій </a:t>
            </a:r>
            <a:r>
              <a:rPr lang="uk-UA" sz="2800" b="1" dirty="0" smtClean="0">
                <a:solidFill>
                  <a:srgbClr val="0070C0"/>
                </a:solidFill>
              </a:rPr>
              <a:t>настрій на початку уроку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5002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81998" y="2655542"/>
            <a:ext cx="3805750" cy="1569660"/>
          </a:xfrm>
          <a:prstGeom prst="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Джем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—  </a:t>
            </a: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4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б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. 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зв.; 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ящик </a:t>
            </a: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—  4 </a:t>
            </a:r>
            <a:r>
              <a:rPr lang="ru-RU" sz="32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б</a:t>
            </a:r>
            <a:r>
              <a:rPr lang="ru-RU" sz="32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  4 </a:t>
            </a:r>
            <a:r>
              <a:rPr kumimoji="0" lang="ru-RU" sz="3200" b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зв</a:t>
            </a: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.;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Київ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—    4 </a:t>
            </a:r>
            <a:r>
              <a:rPr lang="ru-RU" sz="320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б</a:t>
            </a:r>
            <a:r>
              <a:rPr lang="ru-RU" sz="3200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 4  </a:t>
            </a:r>
            <a:r>
              <a:rPr kumimoji="0" lang="ru-RU" sz="3200" b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зв</a:t>
            </a: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.   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549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 algn="ctr"/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Гра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«Так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чи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ні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?»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870422" y="1317774"/>
            <a:ext cx="4268177" cy="1200329"/>
          </a:xfrm>
          <a:prstGeom prst="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Чи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 правильно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визначено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кількість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звуків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 і букв у словах?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Якщо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ні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виправи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62316" y="2674269"/>
            <a:ext cx="393056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3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78181" y="3187629"/>
            <a:ext cx="393056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cs typeface="Times New Roman" pitchFamily="18" charset="0"/>
              </a:rPr>
              <a:t>6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40330" y="3618116"/>
            <a:ext cx="393056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  <a:cs typeface="Times New Roman" pitchFamily="18" charset="0"/>
              </a:rPr>
              <a:t>5</a:t>
            </a:r>
            <a:endParaRPr lang="ru-RU" sz="1200" dirty="0">
              <a:solidFill>
                <a:srgbClr val="7030A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3920" y="1375650"/>
            <a:ext cx="1943366" cy="204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896092" y="2651386"/>
            <a:ext cx="4467828" cy="156966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Бур’ян, </a:t>
            </a:r>
            <a:r>
              <a:rPr kumimoji="0" lang="uk-UA" sz="32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бур’як</a:t>
            </a: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, дев’ять, комп’ютер, сім’я, </a:t>
            </a:r>
            <a:r>
              <a:rPr kumimoji="0" lang="uk-UA" sz="32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див’о</a:t>
            </a: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, </a:t>
            </a:r>
            <a:r>
              <a:rPr kumimoji="0" lang="uk-UA" sz="32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знанн’я</a:t>
            </a: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, </a:t>
            </a:r>
            <a:r>
              <a:rPr kumimoji="0" lang="uk-UA" sz="32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гал’явина</a:t>
            </a:r>
            <a:r>
              <a:rPr lang="uk-UA" sz="3200" b="1" dirty="0" smtClean="0">
                <a:solidFill>
                  <a:schemeClr val="bg1"/>
                </a:solidFill>
                <a:ea typeface="Times New Roman" pitchFamily="18" charset="0"/>
              </a:rPr>
              <a:t>, </a:t>
            </a:r>
            <a:endParaRPr kumimoji="0" lang="uk-UA" sz="28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254346" y="1306200"/>
            <a:ext cx="3997891" cy="1200329"/>
          </a:xfrm>
          <a:prstGeom prst="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Чи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 правильно поставлено апостроф у словах?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Якщо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ні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виправи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981465" y="2791266"/>
            <a:ext cx="142680" cy="1655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771570" y="3236591"/>
            <a:ext cx="142680" cy="1655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050605" y="3700907"/>
            <a:ext cx="142680" cy="1655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052805" y="3700907"/>
            <a:ext cx="142680" cy="1655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/>
          <p:cNvSpPr txBox="1">
            <a:spLocks/>
          </p:cNvSpPr>
          <p:nvPr/>
        </p:nvSpPr>
        <p:spPr>
          <a:xfrm>
            <a:off x="949186" y="4292907"/>
            <a:ext cx="5244099" cy="5393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err="1" smtClean="0">
                <a:solidFill>
                  <a:schemeClr val="bg1"/>
                </a:solidFill>
                <a:latin typeface="+mn-lt"/>
              </a:rPr>
              <a:t>Склади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+mn-lt"/>
              </a:rPr>
              <a:t>речення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 за </a:t>
            </a:r>
            <a:r>
              <a:rPr lang="ru-RU" sz="2400" b="1" dirty="0" err="1" smtClean="0">
                <a:solidFill>
                  <a:schemeClr val="bg1"/>
                </a:solidFill>
                <a:latin typeface="+mn-lt"/>
              </a:rPr>
              <a:t>мнемотаблицями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.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6252259" y="4247444"/>
            <a:ext cx="5511186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На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подвір'ї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діти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грали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 в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м'яч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.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5633" t="1998" r="6842" b="10476"/>
          <a:stretch/>
        </p:blipFill>
        <p:spPr bwMode="auto">
          <a:xfrm>
            <a:off x="7769529" y="5076000"/>
            <a:ext cx="1188000" cy="1188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179" y="4946186"/>
            <a:ext cx="2143140" cy="141983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1079" y="5048879"/>
            <a:ext cx="2464611" cy="121444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6" descr="http://www.kidmade.com.ua/content/file/-/023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45690" y="4946186"/>
            <a:ext cx="2214578" cy="1511828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856420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04187" y="599721"/>
            <a:ext cx="8756193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07655" y="1723011"/>
            <a:ext cx="5651687" cy="34392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Сьогодні</a:t>
            </a:r>
            <a:r>
              <a:rPr lang="ru-RU" sz="2800" b="1" dirty="0"/>
              <a:t> на </a:t>
            </a:r>
            <a:r>
              <a:rPr lang="ru-RU" sz="2800" b="1" dirty="0" err="1"/>
              <a:t>уроці</a:t>
            </a:r>
            <a:r>
              <a:rPr lang="ru-RU" sz="2800" b="1" dirty="0"/>
              <a:t> </a:t>
            </a:r>
            <a:r>
              <a:rPr lang="ru-RU" sz="2800" b="1" dirty="0" err="1" smtClean="0"/>
              <a:t>української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мови</a:t>
            </a:r>
            <a:r>
              <a:rPr lang="ru-RU" sz="2800" b="1" dirty="0" smtClean="0"/>
              <a:t> ми </a:t>
            </a:r>
            <a:r>
              <a:rPr lang="uk-UA" sz="2800" b="1" dirty="0" smtClean="0"/>
              <a:t>вчитимемось правильно </a:t>
            </a:r>
            <a:r>
              <a:rPr lang="uk-UA" sz="2800" b="1" dirty="0"/>
              <a:t>вимовляти </a:t>
            </a:r>
            <a:r>
              <a:rPr lang="uk-UA" sz="2800" b="1" dirty="0" smtClean="0"/>
              <a:t>та писати дзвінкі </a:t>
            </a:r>
            <a:r>
              <a:rPr lang="uk-UA" sz="2800" b="1" dirty="0"/>
              <a:t>приголосні звуки 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в </a:t>
            </a:r>
            <a:r>
              <a:rPr lang="uk-UA" sz="2800" b="1" dirty="0"/>
              <a:t>кінці слів і </a:t>
            </a:r>
            <a:r>
              <a:rPr lang="uk-UA" sz="2800" b="1" dirty="0" smtClean="0"/>
              <a:t>складів. </a:t>
            </a:r>
          </a:p>
          <a:p>
            <a:pPr algn="ctr"/>
            <a:r>
              <a:rPr lang="uk-UA" sz="2800" b="1" dirty="0" smtClean="0"/>
              <a:t>Проведемо навчальне списування.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41" y="1655341"/>
            <a:ext cx="3861531" cy="386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82462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261" y="537353"/>
            <a:ext cx="10314055" cy="6941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Щебетунчик </a:t>
            </a:r>
            <a:r>
              <a:rPr lang="uk-UA" sz="4000" b="1" dirty="0">
                <a:solidFill>
                  <a:schemeClr val="bg1"/>
                </a:solidFill>
              </a:rPr>
              <a:t>пропонує звукову </a:t>
            </a:r>
            <a:r>
              <a:rPr lang="uk-UA" sz="4000" b="1" dirty="0" smtClean="0">
                <a:solidFill>
                  <a:schemeClr val="bg1"/>
                </a:solidFill>
              </a:rPr>
              <a:t>розминку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011" r="19742"/>
          <a:stretch/>
        </p:blipFill>
        <p:spPr>
          <a:xfrm>
            <a:off x="971261" y="1308543"/>
            <a:ext cx="1752971" cy="276134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grpSp>
        <p:nvGrpSpPr>
          <p:cNvPr id="24" name="Группа 23"/>
          <p:cNvGrpSpPr/>
          <p:nvPr/>
        </p:nvGrpSpPr>
        <p:grpSpPr>
          <a:xfrm>
            <a:off x="2974702" y="1924791"/>
            <a:ext cx="8333772" cy="1569660"/>
            <a:chOff x="794845" y="2010137"/>
            <a:chExt cx="9717804" cy="1822294"/>
          </a:xfrm>
        </p:grpSpPr>
        <p:sp>
          <p:nvSpPr>
            <p:cNvPr id="21" name="TextBox 20"/>
            <p:cNvSpPr txBox="1"/>
            <p:nvPr/>
          </p:nvSpPr>
          <p:spPr>
            <a:xfrm>
              <a:off x="794845" y="2010137"/>
              <a:ext cx="9717804" cy="182229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[</a:t>
              </a:r>
              <a:r>
                <a:rPr lang="uk-UA" sz="3200" b="1" dirty="0">
                  <a:solidFill>
                    <a:schemeClr val="bg1"/>
                  </a:solidFill>
                </a:rPr>
                <a:t>б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]</a:t>
              </a:r>
              <a:r>
                <a:rPr lang="uk-UA" sz="32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[</a:t>
              </a:r>
              <a:r>
                <a:rPr lang="uk-UA" sz="3200" b="1" dirty="0" smtClean="0">
                  <a:solidFill>
                    <a:schemeClr val="bg1"/>
                  </a:solidFill>
                </a:rPr>
                <a:t>г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]</a:t>
              </a:r>
              <a:r>
                <a:rPr lang="uk-UA" sz="32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[</a:t>
              </a:r>
              <a:r>
                <a:rPr lang="uk-UA" sz="3200" b="1" dirty="0" smtClean="0">
                  <a:solidFill>
                    <a:schemeClr val="bg1"/>
                  </a:solidFill>
                </a:rPr>
                <a:t>ґ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]</a:t>
              </a:r>
              <a:r>
                <a:rPr lang="uk-UA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[</a:t>
              </a:r>
              <a:r>
                <a:rPr lang="uk-UA" sz="3200" b="1" dirty="0" smtClean="0">
                  <a:solidFill>
                    <a:schemeClr val="bg1"/>
                  </a:solidFill>
                </a:rPr>
                <a:t>д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]</a:t>
              </a:r>
              <a:r>
                <a:rPr lang="uk-UA" sz="32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[</a:t>
              </a:r>
              <a:r>
                <a:rPr lang="uk-UA" sz="3200" b="1" dirty="0" smtClean="0">
                  <a:solidFill>
                    <a:schemeClr val="bg1"/>
                  </a:solidFill>
                </a:rPr>
                <a:t>д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’]</a:t>
              </a:r>
              <a:r>
                <a:rPr lang="uk-UA" sz="32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[</a:t>
              </a:r>
              <a:r>
                <a:rPr lang="uk-UA" sz="3200" b="1" dirty="0">
                  <a:solidFill>
                    <a:schemeClr val="bg1"/>
                  </a:solidFill>
                </a:rPr>
                <a:t>Ж</a:t>
              </a:r>
              <a:r>
                <a:rPr lang="en-US" sz="3200" b="1" dirty="0">
                  <a:solidFill>
                    <a:schemeClr val="bg1"/>
                  </a:solidFill>
                </a:rPr>
                <a:t>]</a:t>
              </a:r>
              <a:r>
                <a:rPr lang="uk-UA" sz="3200" b="1" dirty="0">
                  <a:solidFill>
                    <a:schemeClr val="bg1"/>
                  </a:solidFill>
                </a:rPr>
                <a:t> </a:t>
              </a:r>
              <a:r>
                <a:rPr lang="uk-UA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[</a:t>
              </a:r>
              <a:r>
                <a:rPr lang="uk-UA" sz="3200" b="1" dirty="0" smtClean="0">
                  <a:solidFill>
                    <a:schemeClr val="bg1"/>
                  </a:solidFill>
                </a:rPr>
                <a:t>з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]</a:t>
              </a:r>
              <a:r>
                <a:rPr lang="uk-UA" sz="32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[</a:t>
              </a:r>
              <a:r>
                <a:rPr lang="uk-UA" sz="3200" b="1" dirty="0" smtClean="0">
                  <a:solidFill>
                    <a:schemeClr val="bg1"/>
                  </a:solidFill>
                </a:rPr>
                <a:t>з’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]</a:t>
              </a:r>
              <a:r>
                <a:rPr lang="uk-UA" sz="32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3200" b="1" dirty="0">
                  <a:solidFill>
                    <a:schemeClr val="bg1"/>
                  </a:solidFill>
                </a:rPr>
                <a:t>[</a:t>
              </a:r>
              <a:r>
                <a:rPr lang="uk-UA" sz="3200" b="1" dirty="0" err="1">
                  <a:solidFill>
                    <a:schemeClr val="bg1"/>
                  </a:solidFill>
                </a:rPr>
                <a:t>д͡ж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]</a:t>
              </a:r>
              <a:r>
                <a:rPr lang="uk-UA" sz="32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3200" b="1" dirty="0">
                  <a:solidFill>
                    <a:schemeClr val="bg1"/>
                  </a:solidFill>
                </a:rPr>
                <a:t>[</a:t>
              </a:r>
              <a:r>
                <a:rPr lang="uk-UA" sz="3200" b="1" dirty="0" err="1">
                  <a:solidFill>
                    <a:schemeClr val="bg1"/>
                  </a:solidFill>
                </a:rPr>
                <a:t>д͡з</a:t>
              </a:r>
              <a:r>
                <a:rPr lang="en-US" sz="3200" b="1" dirty="0">
                  <a:solidFill>
                    <a:schemeClr val="bg1"/>
                  </a:solidFill>
                </a:rPr>
                <a:t>]</a:t>
              </a:r>
              <a:r>
                <a:rPr lang="uk-UA" sz="3200" b="1" dirty="0">
                  <a:solidFill>
                    <a:schemeClr val="bg1"/>
                  </a:solidFill>
                </a:rPr>
                <a:t> </a:t>
              </a:r>
              <a:r>
                <a:rPr lang="uk-UA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</a:rPr>
                <a:t>[</a:t>
              </a:r>
              <a:r>
                <a:rPr lang="uk-UA" sz="3200" b="1" dirty="0" err="1">
                  <a:solidFill>
                    <a:schemeClr val="bg1"/>
                  </a:solidFill>
                </a:rPr>
                <a:t>д͡з</a:t>
              </a:r>
              <a:r>
                <a:rPr lang="en-US" sz="3200" b="1" dirty="0">
                  <a:solidFill>
                    <a:schemeClr val="bg1"/>
                  </a:solidFill>
                </a:rPr>
                <a:t>’]</a:t>
              </a:r>
              <a:endParaRPr lang="uk-UA" sz="3200" b="1" dirty="0">
                <a:solidFill>
                  <a:schemeClr val="bg1"/>
                </a:solidFill>
              </a:endParaRPr>
            </a:p>
            <a:p>
              <a:endParaRPr lang="uk-UA" sz="3200" b="1" dirty="0" smtClean="0">
                <a:solidFill>
                  <a:schemeClr val="bg1"/>
                </a:solidFill>
              </a:endParaRPr>
            </a:p>
            <a:p>
              <a:r>
                <a:rPr lang="en-US" sz="3200" b="1" dirty="0" smtClean="0">
                  <a:solidFill>
                    <a:schemeClr val="bg1"/>
                  </a:solidFill>
                </a:rPr>
                <a:t>[</a:t>
              </a:r>
              <a:r>
                <a:rPr lang="uk-UA" sz="3200" b="1" dirty="0">
                  <a:solidFill>
                    <a:schemeClr val="bg1"/>
                  </a:solidFill>
                </a:rPr>
                <a:t>п</a:t>
              </a:r>
              <a:r>
                <a:rPr lang="en-US" sz="3200" b="1" dirty="0">
                  <a:solidFill>
                    <a:schemeClr val="bg1"/>
                  </a:solidFill>
                </a:rPr>
                <a:t>]</a:t>
              </a:r>
              <a:r>
                <a:rPr lang="uk-UA" sz="3200" b="1" dirty="0">
                  <a:solidFill>
                    <a:schemeClr val="bg1"/>
                  </a:solidFill>
                </a:rPr>
                <a:t> </a:t>
              </a:r>
              <a:r>
                <a:rPr lang="uk-UA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[</a:t>
              </a:r>
              <a:r>
                <a:rPr lang="uk-UA" sz="3200" b="1" dirty="0" smtClean="0">
                  <a:solidFill>
                    <a:schemeClr val="bg1"/>
                  </a:solidFill>
                </a:rPr>
                <a:t>х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]</a:t>
              </a:r>
              <a:r>
                <a:rPr lang="uk-UA" sz="32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[</a:t>
              </a:r>
              <a:r>
                <a:rPr lang="uk-UA" sz="3200" b="1" dirty="0" smtClean="0">
                  <a:solidFill>
                    <a:schemeClr val="bg1"/>
                  </a:solidFill>
                </a:rPr>
                <a:t>к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]  [</a:t>
              </a:r>
              <a:r>
                <a:rPr lang="uk-UA" sz="3200" b="1" dirty="0" smtClean="0">
                  <a:solidFill>
                    <a:schemeClr val="bg1"/>
                  </a:solidFill>
                </a:rPr>
                <a:t>т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]</a:t>
              </a:r>
              <a:r>
                <a:rPr lang="uk-UA" sz="32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[</a:t>
              </a:r>
              <a:r>
                <a:rPr lang="uk-UA" sz="3200" b="1" dirty="0" smtClean="0">
                  <a:solidFill>
                    <a:schemeClr val="bg1"/>
                  </a:solidFill>
                </a:rPr>
                <a:t>т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’]</a:t>
              </a:r>
              <a:r>
                <a:rPr lang="uk-UA" sz="3200" b="1" dirty="0" smtClean="0">
                  <a:solidFill>
                    <a:schemeClr val="bg1"/>
                  </a:solidFill>
                </a:rPr>
                <a:t>   </a:t>
              </a:r>
              <a:r>
                <a:rPr lang="en-US" sz="3200" b="1" dirty="0">
                  <a:solidFill>
                    <a:schemeClr val="bg1"/>
                  </a:solidFill>
                </a:rPr>
                <a:t>[</a:t>
              </a:r>
              <a:r>
                <a:rPr lang="uk-UA" sz="3200" b="1" dirty="0">
                  <a:solidFill>
                    <a:schemeClr val="bg1"/>
                  </a:solidFill>
                </a:rPr>
                <a:t>ш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]</a:t>
              </a:r>
              <a:r>
                <a:rPr lang="uk-UA" sz="32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[</a:t>
              </a:r>
              <a:r>
                <a:rPr lang="uk-UA" sz="3200" b="1" dirty="0" smtClean="0">
                  <a:solidFill>
                    <a:schemeClr val="bg1"/>
                  </a:solidFill>
                </a:rPr>
                <a:t>с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]</a:t>
              </a:r>
              <a:r>
                <a:rPr lang="uk-UA" sz="32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[</a:t>
              </a:r>
              <a:r>
                <a:rPr lang="uk-UA" sz="3200" b="1" dirty="0" smtClean="0">
                  <a:solidFill>
                    <a:schemeClr val="bg1"/>
                  </a:solidFill>
                </a:rPr>
                <a:t>с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’]</a:t>
              </a:r>
              <a:r>
                <a:rPr lang="uk-UA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uk-UA" sz="3200" b="1" dirty="0" smtClean="0">
                  <a:solidFill>
                    <a:schemeClr val="bg1"/>
                  </a:solidFill>
                </a:rPr>
                <a:t>   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[</a:t>
              </a:r>
              <a:r>
                <a:rPr lang="uk-UA" sz="3200" b="1" dirty="0">
                  <a:solidFill>
                    <a:schemeClr val="bg1"/>
                  </a:solidFill>
                </a:rPr>
                <a:t>ч</a:t>
              </a:r>
              <a:r>
                <a:rPr lang="en-US" sz="3200" b="1" dirty="0">
                  <a:solidFill>
                    <a:schemeClr val="bg1"/>
                  </a:solidFill>
                </a:rPr>
                <a:t>]</a:t>
              </a:r>
              <a:r>
                <a:rPr lang="uk-UA" sz="3200" b="1" dirty="0">
                  <a:solidFill>
                    <a:schemeClr val="bg1"/>
                  </a:solidFill>
                </a:rPr>
                <a:t>  </a:t>
              </a:r>
              <a:r>
                <a:rPr lang="en-US" sz="3200" b="1" dirty="0">
                  <a:solidFill>
                    <a:schemeClr val="bg1"/>
                  </a:solidFill>
                </a:rPr>
                <a:t>  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[</a:t>
              </a:r>
              <a:r>
                <a:rPr lang="uk-UA" sz="3200" b="1" dirty="0">
                  <a:solidFill>
                    <a:schemeClr val="bg1"/>
                  </a:solidFill>
                </a:rPr>
                <a:t>ц</a:t>
              </a:r>
              <a:r>
                <a:rPr lang="en-US" sz="3200" b="1" dirty="0">
                  <a:solidFill>
                    <a:schemeClr val="bg1"/>
                  </a:solidFill>
                </a:rPr>
                <a:t>]</a:t>
              </a:r>
              <a:r>
                <a:rPr lang="uk-UA" sz="3200" b="1" dirty="0">
                  <a:solidFill>
                    <a:schemeClr val="bg1"/>
                  </a:solidFill>
                </a:rPr>
                <a:t>  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uk-UA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</a:rPr>
                <a:t>[</a:t>
              </a:r>
              <a:r>
                <a:rPr lang="uk-UA" sz="3200" b="1" dirty="0">
                  <a:solidFill>
                    <a:schemeClr val="bg1"/>
                  </a:solidFill>
                </a:rPr>
                <a:t>ц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’]</a:t>
              </a:r>
              <a:endParaRPr lang="uk-UA" sz="3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 flipH="1">
              <a:off x="1224870" y="2612144"/>
              <a:ext cx="3092" cy="60283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flipH="1">
              <a:off x="1931676" y="2594475"/>
              <a:ext cx="2345" cy="65361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 flipH="1">
              <a:off x="2637377" y="2611141"/>
              <a:ext cx="3092" cy="60283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flipH="1">
              <a:off x="3388763" y="2614062"/>
              <a:ext cx="3092" cy="60283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flipH="1">
              <a:off x="4168474" y="2608347"/>
              <a:ext cx="3092" cy="60283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flipH="1">
              <a:off x="5160929" y="2611355"/>
              <a:ext cx="3092" cy="60283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flipH="1">
              <a:off x="5970718" y="2636581"/>
              <a:ext cx="3092" cy="60283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 flipH="1">
              <a:off x="6701829" y="2607697"/>
              <a:ext cx="3092" cy="60283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flipH="1">
              <a:off x="7789539" y="2618070"/>
              <a:ext cx="3092" cy="60283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 flipH="1">
              <a:off x="8820880" y="2625582"/>
              <a:ext cx="3092" cy="60283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flipH="1">
              <a:off x="9868077" y="2625251"/>
              <a:ext cx="3092" cy="60283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814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995823" y="1308543"/>
            <a:ext cx="7689629" cy="52211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Вимов </a:t>
            </a:r>
            <a:r>
              <a:rPr lang="uk-UA" sz="2000" b="1" dirty="0">
                <a:solidFill>
                  <a:srgbClr val="0070C0"/>
                </a:solidFill>
              </a:rPr>
              <a:t>чітко кожну пару звуків, з'єднаних стрілочкою.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64062" y="3552635"/>
            <a:ext cx="8021254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FFFF00"/>
                </a:solidFill>
              </a:rPr>
              <a:t>Проведи дослідження!</a:t>
            </a:r>
            <a:endParaRPr lang="ru-RU" sz="2000" b="1" dirty="0">
              <a:solidFill>
                <a:srgbClr val="FFFF00"/>
              </a:solidFill>
            </a:endParaRPr>
          </a:p>
          <a:p>
            <a:pPr marL="266700" indent="-266700">
              <a:buAutoNum type="arabicPeriod"/>
            </a:pPr>
            <a:r>
              <a:rPr lang="uk-UA" sz="2000" b="1" dirty="0">
                <a:solidFill>
                  <a:schemeClr val="bg1"/>
                </a:solidFill>
              </a:rPr>
              <a:t>Порівняй, який звук у кожній парі вимовляється голосніше, а який – тихіше.</a:t>
            </a:r>
          </a:p>
          <a:p>
            <a:pPr marL="266700" indent="-266700">
              <a:buAutoNum type="arabicPeriod"/>
            </a:pPr>
            <a:r>
              <a:rPr lang="uk-UA" sz="2000" b="1" dirty="0">
                <a:solidFill>
                  <a:schemeClr val="bg1"/>
                </a:solidFill>
              </a:rPr>
              <a:t>Визнач, у якому ряду подано дзвінкі приголосні звуки. Вимов їх дзвінко.</a:t>
            </a:r>
          </a:p>
          <a:p>
            <a:pPr marL="266700" indent="-266700">
              <a:buAutoNum type="arabicPeriod"/>
            </a:pPr>
            <a:r>
              <a:rPr lang="uk-UA" sz="2000" b="1" dirty="0">
                <a:solidFill>
                  <a:schemeClr val="bg1"/>
                </a:solidFill>
              </a:rPr>
              <a:t>В якому ряду подано глухі приголосні звуки? Вимов їх приглушено.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64059" y="5501061"/>
            <a:ext cx="802125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     </a:t>
            </a:r>
            <a:r>
              <a:rPr lang="uk-UA" sz="2800" b="1" dirty="0">
                <a:solidFill>
                  <a:srgbClr val="FFFF00"/>
                </a:solidFill>
              </a:rPr>
              <a:t>Дзвінкі</a:t>
            </a:r>
            <a:r>
              <a:rPr lang="uk-UA" sz="2800" b="1" dirty="0"/>
              <a:t> приголосні звуки в кінці слова і складу </a:t>
            </a:r>
            <a:r>
              <a:rPr lang="uk-UA" sz="2800" b="1" dirty="0">
                <a:solidFill>
                  <a:srgbClr val="FFFF00"/>
                </a:solidFill>
              </a:rPr>
              <a:t>вимовляємо дзвінко.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07283" y="4190280"/>
            <a:ext cx="2941031" cy="14465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Прочитай правило, як </a:t>
            </a:r>
            <a:r>
              <a:rPr lang="uk-UA" sz="2000" b="1" dirty="0">
                <a:solidFill>
                  <a:srgbClr val="0070C0"/>
                </a:solidFill>
              </a:rPr>
              <a:t>правильно вимовляти слова з дзвінкими приголосними </a:t>
            </a:r>
            <a:r>
              <a:rPr lang="uk-UA" sz="2000" b="1" dirty="0" smtClean="0">
                <a:solidFill>
                  <a:srgbClr val="0070C0"/>
                </a:solidFill>
              </a:rPr>
              <a:t>звуками.</a:t>
            </a:r>
            <a:endParaRPr lang="uk-UA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81661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0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1" t="18772" r="5037" b="18301"/>
          <a:stretch/>
        </p:blipFill>
        <p:spPr bwMode="auto">
          <a:xfrm>
            <a:off x="3074410" y="2706448"/>
            <a:ext cx="5564044" cy="337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9675" y="494531"/>
            <a:ext cx="10208871" cy="6900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слова, </a:t>
            </a:r>
            <a:r>
              <a:rPr lang="uk-UA" sz="4000" b="1" dirty="0">
                <a:solidFill>
                  <a:schemeClr val="bg1"/>
                </a:solidFill>
              </a:rPr>
              <a:t>дотримуючись правила.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2286" y="1532615"/>
            <a:ext cx="962294" cy="7436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зуб</a:t>
            </a:r>
            <a:endParaRPr lang="ru-RU" sz="36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82425" y="1539578"/>
            <a:ext cx="1383971" cy="7436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берег</a:t>
            </a:r>
            <a:endParaRPr lang="ru-RU" sz="36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81729" y="1532615"/>
            <a:ext cx="1517022" cy="74368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дубки</a:t>
            </a:r>
            <a:endParaRPr lang="ru-RU" sz="36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14084" y="1539578"/>
            <a:ext cx="1535767" cy="74368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садки</a:t>
            </a:r>
            <a:endParaRPr lang="ru-RU" sz="36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751761" y="1532615"/>
            <a:ext cx="1733190" cy="7436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берізка</a:t>
            </a:r>
            <a:endParaRPr lang="ru-RU" sz="36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786861" y="1539578"/>
            <a:ext cx="1433372" cy="743680"/>
          </a:xfrm>
          <a:prstGeom prst="roundRect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ліжко</a:t>
            </a:r>
            <a:endParaRPr lang="ru-RU" sz="3600" b="1" dirty="0"/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814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34527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9736" y="494531"/>
            <a:ext cx="10505029" cy="9060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речення</a:t>
            </a:r>
            <a:r>
              <a:rPr lang="uk-UA" sz="3600" b="1" dirty="0">
                <a:solidFill>
                  <a:schemeClr val="bg1"/>
                </a:solidFill>
              </a:rPr>
              <a:t>, замінивши малюнки словами.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9736" y="1797002"/>
            <a:ext cx="10238811" cy="341632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31813" indent="-531813">
              <a:lnSpc>
                <a:spcPct val="150000"/>
              </a:lnSpc>
              <a:buAutoNum type="arabicPeriod"/>
              <a:tabLst>
                <a:tab pos="531813" algn="l"/>
              </a:tabLst>
            </a:pPr>
            <a:r>
              <a:rPr lang="uk-UA" sz="3600" b="1" dirty="0" smtClean="0">
                <a:solidFill>
                  <a:srgbClr val="0070C0"/>
                </a:solidFill>
              </a:rPr>
              <a:t>В </a:t>
            </a:r>
            <a:r>
              <a:rPr lang="uk-UA" sz="3600" b="1" dirty="0">
                <a:solidFill>
                  <a:srgbClr val="0070C0"/>
                </a:solidFill>
              </a:rPr>
              <a:t>акваріумі плавала золота                .            </a:t>
            </a:r>
            <a:endParaRPr lang="uk-UA" sz="3600" b="1" dirty="0" smtClean="0">
              <a:solidFill>
                <a:srgbClr val="0070C0"/>
              </a:solidFill>
            </a:endParaRPr>
          </a:p>
          <a:p>
            <a:pPr marL="531813" indent="-531813">
              <a:lnSpc>
                <a:spcPct val="150000"/>
              </a:lnSpc>
              <a:buAutoNum type="arabicPeriod"/>
              <a:tabLst>
                <a:tab pos="531813" algn="l"/>
              </a:tabLst>
            </a:pPr>
            <a:r>
              <a:rPr lang="uk-UA" sz="3600" b="1" dirty="0" smtClean="0">
                <a:solidFill>
                  <a:srgbClr val="0070C0"/>
                </a:solidFill>
              </a:rPr>
              <a:t>Оленка </a:t>
            </a:r>
            <a:r>
              <a:rPr lang="uk-UA" sz="3600" b="1" dirty="0">
                <a:solidFill>
                  <a:srgbClr val="0070C0"/>
                </a:solidFill>
              </a:rPr>
              <a:t>подарувала Сергійкові цікаву                 </a:t>
            </a:r>
            <a:r>
              <a:rPr lang="uk-UA" sz="3600" b="1" dirty="0" smtClean="0">
                <a:solidFill>
                  <a:srgbClr val="0070C0"/>
                </a:solidFill>
              </a:rPr>
              <a:t>.</a:t>
            </a:r>
          </a:p>
          <a:p>
            <a:pPr marL="531813" indent="-531813">
              <a:lnSpc>
                <a:spcPct val="150000"/>
              </a:lnSpc>
              <a:buAutoNum type="arabicPeriod"/>
              <a:tabLst>
                <a:tab pos="531813" algn="l"/>
              </a:tabLst>
            </a:pPr>
            <a:r>
              <a:rPr lang="uk-UA" sz="3600" b="1" dirty="0" smtClean="0">
                <a:solidFill>
                  <a:srgbClr val="0070C0"/>
                </a:solidFill>
              </a:rPr>
              <a:t>На </a:t>
            </a:r>
            <a:r>
              <a:rPr lang="uk-UA" sz="3600" b="1" dirty="0">
                <a:solidFill>
                  <a:srgbClr val="0070C0"/>
                </a:solidFill>
              </a:rPr>
              <a:t>узліссі росте великий              .        </a:t>
            </a:r>
            <a:endParaRPr lang="uk-UA" sz="36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tabLst>
                <a:tab pos="531813" algn="l"/>
              </a:tabLst>
            </a:pPr>
            <a:r>
              <a:rPr lang="uk-UA" sz="3600" b="1" dirty="0" smtClean="0">
                <a:solidFill>
                  <a:srgbClr val="0070C0"/>
                </a:solidFill>
              </a:rPr>
              <a:t>4</a:t>
            </a:r>
            <a:r>
              <a:rPr lang="uk-UA" sz="3600" b="1" dirty="0">
                <a:solidFill>
                  <a:srgbClr val="0070C0"/>
                </a:solidFill>
              </a:rPr>
              <a:t>. На озері плаває білий                 .</a:t>
            </a:r>
            <a:endParaRPr lang="uk-UA" sz="7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ÐÐ°ÑÑÐ¸Ð½ÐºÐ¸ Ð¿Ð¾ Ð·Ð°Ð¿ÑÐ¾ÑÑ ÐºÐ»Ð¸Ð¿Ð°ÑÑ Ð·Ð¾Ð»Ð¾ÑÐ°Ñ ÑÑÐ±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767" y="1607855"/>
            <a:ext cx="2105225" cy="118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781" y="2476500"/>
            <a:ext cx="1457852" cy="102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6587697" y="3229355"/>
            <a:ext cx="1506682" cy="1194942"/>
            <a:chOff x="7459607" y="3396439"/>
            <a:chExt cx="1506682" cy="1194942"/>
          </a:xfrm>
        </p:grpSpPr>
        <p:pic>
          <p:nvPicPr>
            <p:cNvPr id="1032" name="Picture 8" descr="ÐÐ°ÑÑÐ¸Ð½ÐºÐ¸ Ð¿Ð¾ Ð·Ð°Ð¿ÑÐ¾ÑÑ Ð´ÑÐ± ÐºÐ»Ð¸Ð¿Ð°ÑÑ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9607" y="3396439"/>
              <a:ext cx="1506682" cy="1194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7699" y="3584779"/>
              <a:ext cx="349827" cy="305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0704" y="3691374"/>
              <a:ext cx="349827" cy="305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2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1102" y="3409487"/>
              <a:ext cx="349827" cy="305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2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2031" y="3450230"/>
              <a:ext cx="349827" cy="305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2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2959" y="3483650"/>
              <a:ext cx="349827" cy="305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9046" y="3703154"/>
              <a:ext cx="349827" cy="305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2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1076" y="3774949"/>
              <a:ext cx="349827" cy="305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8" name="Picture 14" descr="ÐÐ°ÑÑÐ¸Ð½ÐºÐ¸ Ð¿Ð¾ Ð·Ð°Ð¿ÑÐ¾ÑÑ ÐºÐ»Ð¸Ð¿Ð°ÑÑ Ð»ÐµÐ±ÐµÐ´Ñ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43571" y="3976045"/>
            <a:ext cx="1722438" cy="127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079779" y="1871792"/>
            <a:ext cx="1514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C00000"/>
                </a:solidFill>
              </a:rPr>
              <a:t>рибка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69648" y="2737338"/>
            <a:ext cx="1910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C00000"/>
                </a:solidFill>
              </a:rPr>
              <a:t>книжку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16896" y="3594540"/>
            <a:ext cx="1185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C00000"/>
                </a:solidFill>
              </a:rPr>
              <a:t>дуб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91479" y="4340001"/>
            <a:ext cx="1910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C00000"/>
                </a:solidFill>
              </a:rPr>
              <a:t>лебідь</a:t>
            </a:r>
          </a:p>
        </p:txBody>
      </p:sp>
      <p:sp>
        <p:nvSpPr>
          <p:cNvPr id="2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814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64779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7677" y="544009"/>
            <a:ext cx="10175248" cy="7060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Навчальне списування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" t="1057" r="42766" b="65726"/>
          <a:stretch/>
        </p:blipFill>
        <p:spPr>
          <a:xfrm>
            <a:off x="947677" y="1991162"/>
            <a:ext cx="9359907" cy="348575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7" t="30948" r="34482" b="56403"/>
          <a:stretch/>
        </p:blipFill>
        <p:spPr>
          <a:xfrm>
            <a:off x="1185633" y="2075058"/>
            <a:ext cx="712615" cy="69386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t="48212" r="35689" b="35608"/>
          <a:stretch/>
        </p:blipFill>
        <p:spPr>
          <a:xfrm>
            <a:off x="1898248" y="2057545"/>
            <a:ext cx="2351021" cy="99487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" t="64450" r="42538" b="23848"/>
          <a:stretch/>
        </p:blipFill>
        <p:spPr>
          <a:xfrm>
            <a:off x="4272763" y="2075058"/>
            <a:ext cx="2203642" cy="71953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t="85133" r="48017" b="3015"/>
          <a:stretch/>
        </p:blipFill>
        <p:spPr>
          <a:xfrm>
            <a:off x="6476661" y="2323641"/>
            <a:ext cx="2070518" cy="7287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" t="15281" r="55964" b="68479"/>
          <a:stretch/>
        </p:blipFill>
        <p:spPr>
          <a:xfrm>
            <a:off x="8370441" y="2020528"/>
            <a:ext cx="1755210" cy="99847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 t="63659" r="36442" b="20101"/>
          <a:stretch/>
        </p:blipFill>
        <p:spPr>
          <a:xfrm>
            <a:off x="6038628" y="2826977"/>
            <a:ext cx="2331813" cy="99847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5" t="30324" r="50646" b="56718"/>
          <a:stretch/>
        </p:blipFill>
        <p:spPr>
          <a:xfrm>
            <a:off x="1128172" y="2753771"/>
            <a:ext cx="1755210" cy="79670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t="80582" r="52097" b="3178"/>
          <a:stretch/>
        </p:blipFill>
        <p:spPr>
          <a:xfrm>
            <a:off x="8552374" y="2889453"/>
            <a:ext cx="1755210" cy="99847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0" t="48103" r="26005" b="36076"/>
          <a:stretch/>
        </p:blipFill>
        <p:spPr>
          <a:xfrm>
            <a:off x="3199442" y="2861702"/>
            <a:ext cx="2749945" cy="9726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" t="19167" r="45962" b="67842"/>
          <a:stretch/>
        </p:blipFill>
        <p:spPr>
          <a:xfrm>
            <a:off x="1185633" y="3890073"/>
            <a:ext cx="1888125" cy="79877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0" t="15236" r="11875" b="71773"/>
          <a:stretch/>
        </p:blipFill>
        <p:spPr>
          <a:xfrm>
            <a:off x="3199442" y="3655757"/>
            <a:ext cx="1043600" cy="79877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6" t="36089" r="10963" b="52402"/>
          <a:stretch/>
        </p:blipFill>
        <p:spPr>
          <a:xfrm>
            <a:off x="5858321" y="3935635"/>
            <a:ext cx="1568013" cy="70765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" t="36431" r="53988" b="52148"/>
          <a:stretch/>
        </p:blipFill>
        <p:spPr>
          <a:xfrm>
            <a:off x="4260843" y="3946304"/>
            <a:ext cx="1647631" cy="70224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2" t="48054" r="10735" b="35914"/>
          <a:stretch/>
        </p:blipFill>
        <p:spPr>
          <a:xfrm>
            <a:off x="1010361" y="4490812"/>
            <a:ext cx="1331931" cy="98577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" t="48225" r="46365" b="40266"/>
          <a:stretch/>
        </p:blipFill>
        <p:spPr>
          <a:xfrm>
            <a:off x="7743152" y="3689745"/>
            <a:ext cx="1871532" cy="70765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4" t="63576" r="68737" b="24250"/>
          <a:stretch/>
        </p:blipFill>
        <p:spPr>
          <a:xfrm>
            <a:off x="2298000" y="4435463"/>
            <a:ext cx="963468" cy="74853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5" t="68153" r="31326" b="19673"/>
          <a:stretch/>
        </p:blipFill>
        <p:spPr>
          <a:xfrm>
            <a:off x="3491223" y="4737619"/>
            <a:ext cx="1195238" cy="74853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 t="80197" r="52369" b="9126"/>
          <a:stretch/>
        </p:blipFill>
        <p:spPr>
          <a:xfrm>
            <a:off x="4904326" y="4467662"/>
            <a:ext cx="1711895" cy="65648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0" t="80595" r="9346" b="8728"/>
          <a:stretch/>
        </p:blipFill>
        <p:spPr>
          <a:xfrm>
            <a:off x="6893904" y="4498380"/>
            <a:ext cx="1502401" cy="6564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" t="15083" r="55911" b="67206"/>
          <a:stretch/>
        </p:blipFill>
        <p:spPr>
          <a:xfrm>
            <a:off x="8605641" y="4436823"/>
            <a:ext cx="1566183" cy="1088987"/>
          </a:xfrm>
          <a:prstGeom prst="rect">
            <a:avLst/>
          </a:prstGeom>
        </p:spPr>
      </p:pic>
      <p:sp>
        <p:nvSpPr>
          <p:cNvPr id="3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814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37556" y="1296680"/>
            <a:ext cx="9370028" cy="571124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Прочитай змінені </a:t>
            </a:r>
            <a:r>
              <a:rPr lang="uk-UA" sz="2400" b="1" dirty="0">
                <a:solidFill>
                  <a:srgbClr val="0070C0"/>
                </a:solidFill>
              </a:rPr>
              <a:t>речення. </a:t>
            </a:r>
            <a:r>
              <a:rPr lang="uk-UA" sz="24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400" b="1" dirty="0" smtClean="0">
                <a:solidFill>
                  <a:srgbClr val="0070C0"/>
                </a:solidFill>
              </a:rPr>
              <a:t> їх, диктуючи слова по складах.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41" name="Picture 2" descr="ÐÐ°ÑÑÐ¸Ð½ÐºÐ¸ Ð¿Ð¾ Ð·Ð°Ð¿ÑÐ¾ÑÑ ÐºÐ»Ð¸Ð¿Ð°ÑÑ Ð·Ð¾Ð»Ð¾ÑÐ°Ñ ÑÑÐ±ÐºÐ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824" y="1861664"/>
            <a:ext cx="1703801" cy="96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999" y="2923985"/>
            <a:ext cx="1457852" cy="102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Группа 42"/>
          <p:cNvGrpSpPr/>
          <p:nvPr/>
        </p:nvGrpSpPr>
        <p:grpSpPr>
          <a:xfrm>
            <a:off x="10421980" y="4308555"/>
            <a:ext cx="1506682" cy="1418773"/>
            <a:chOff x="7459607" y="3396439"/>
            <a:chExt cx="1506682" cy="1194942"/>
          </a:xfrm>
        </p:grpSpPr>
        <p:pic>
          <p:nvPicPr>
            <p:cNvPr id="44" name="Picture 8" descr="ÐÐ°ÑÑÐ¸Ð½ÐºÐ¸ Ð¿Ð¾ Ð·Ð°Ð¿ÑÐ¾ÑÑ Ð´ÑÐ± ÐºÐ»Ð¸Ð¿Ð°ÑÑ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9607" y="3396439"/>
              <a:ext cx="1506682" cy="1194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2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7699" y="3584779"/>
              <a:ext cx="349827" cy="305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12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0704" y="3691374"/>
              <a:ext cx="349827" cy="305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12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1102" y="3409487"/>
              <a:ext cx="349827" cy="305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2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2031" y="3450230"/>
              <a:ext cx="349827" cy="305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12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2959" y="3483650"/>
              <a:ext cx="349827" cy="305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12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9046" y="3703154"/>
              <a:ext cx="349827" cy="305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2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1076" y="3774949"/>
              <a:ext cx="349827" cy="305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2" name="Picture 14" descr="ÐÐ°ÑÑÐ¸Ð½ÐºÐ¸ Ð¿Ð¾ Ð·Ð°Ð¿ÑÐ¾ÑÑ ÐºÐ»Ð¸Ð¿Ð°ÑÑ Ð»ÐµÐ±ÐµÐ´Ñ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56353" y="5364778"/>
            <a:ext cx="1722438" cy="127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45750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9366</TotalTime>
  <Words>664</Words>
  <Application>Microsoft Office PowerPoint</Application>
  <PresentationFormat>Произвольный</PresentationFormat>
  <Paragraphs>116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Гра «Так чи ні?»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казка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612</cp:revision>
  <dcterms:created xsi:type="dcterms:W3CDTF">2018-01-05T16:38:53Z</dcterms:created>
  <dcterms:modified xsi:type="dcterms:W3CDTF">2024-09-25T10:12:29Z</dcterms:modified>
</cp:coreProperties>
</file>