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413" r:id="rId3"/>
    <p:sldId id="411" r:id="rId4"/>
    <p:sldId id="412" r:id="rId5"/>
    <p:sldId id="407" r:id="rId6"/>
    <p:sldId id="392" r:id="rId7"/>
    <p:sldId id="402" r:id="rId8"/>
    <p:sldId id="400" r:id="rId9"/>
    <p:sldId id="403" r:id="rId10"/>
    <p:sldId id="303" r:id="rId11"/>
    <p:sldId id="406" r:id="rId12"/>
    <p:sldId id="408" r:id="rId13"/>
    <p:sldId id="4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709E32"/>
    <a:srgbClr val="FF66FF"/>
    <a:srgbClr val="FF7C80"/>
    <a:srgbClr val="E3FE40"/>
    <a:srgbClr val="FFFF0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3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717" y="3986262"/>
            <a:ext cx="9916782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Спостерігаю за наголосом у словах.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Роль </a:t>
            </a:r>
            <a:r>
              <a:rPr lang="uk-UA" sz="4800" b="1" dirty="0">
                <a:solidFill>
                  <a:srgbClr val="0070C0"/>
                </a:solidFill>
              </a:rPr>
              <a:t>наголосу в словах. </a:t>
            </a:r>
          </a:p>
        </p:txBody>
      </p: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" t="9083" r="4337" b="12992"/>
          <a:stretch/>
        </p:blipFill>
        <p:spPr bwMode="auto">
          <a:xfrm>
            <a:off x="1171755" y="1014712"/>
            <a:ext cx="2876137" cy="23830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9016" y="1014712"/>
            <a:ext cx="3536484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489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1 Звуки букви\№015 - Спостерігаю за наголосом у словах\2024-09-25_151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7" r="15429" b="2867"/>
          <a:stretch/>
        </p:blipFill>
        <p:spPr bwMode="auto">
          <a:xfrm>
            <a:off x="5432642" y="2210541"/>
            <a:ext cx="6037149" cy="16562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1 Звуки букви\№015 - Спостерігаю за наголосом у словах\2024-09-25_1507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45" r="2463" b="1796"/>
          <a:stretch/>
        </p:blipFill>
        <p:spPr bwMode="auto">
          <a:xfrm>
            <a:off x="695735" y="1957154"/>
            <a:ext cx="4608000" cy="194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5" y="1169045"/>
            <a:ext cx="5363611" cy="6709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1. Покажи стрілочкою звукову схему назви кожної пташки. Зверни увагу на наголос.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60293" y="1149365"/>
            <a:ext cx="5185317" cy="9765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Прочитай речення.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2000" b="1" dirty="0" smtClean="0">
                <a:solidFill>
                  <a:schemeClr val="bg1"/>
                </a:solidFill>
              </a:rPr>
              <a:t>, чи правильно поставлений наголос у виділених словах. Виправ помилки.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1639" y="4015174"/>
            <a:ext cx="4662096" cy="660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Прочитай сполучення слів. Постав наголос у виділених словах.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28" y="4771739"/>
            <a:ext cx="7881806" cy="863251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Довгі</a:t>
            </a:r>
            <a:r>
              <a:rPr lang="uk-UA" sz="2800" b="1" dirty="0" smtClean="0">
                <a:solidFill>
                  <a:schemeClr val="bg1"/>
                </a:solidFill>
              </a:rPr>
              <a:t> коси       </a:t>
            </a:r>
            <a:r>
              <a:rPr lang="uk-UA" sz="2800" dirty="0" smtClean="0">
                <a:solidFill>
                  <a:schemeClr val="bg1"/>
                </a:solidFill>
              </a:rPr>
              <a:t>металевий</a:t>
            </a:r>
            <a:r>
              <a:rPr lang="uk-UA" sz="2800" b="1" dirty="0" smtClean="0">
                <a:solidFill>
                  <a:schemeClr val="bg1"/>
                </a:solidFill>
              </a:rPr>
              <a:t> обід        стріла </a:t>
            </a:r>
            <a:r>
              <a:rPr lang="uk-UA" sz="2800" dirty="0" smtClean="0">
                <a:solidFill>
                  <a:schemeClr val="bg1"/>
                </a:solidFill>
              </a:rPr>
              <a:t>дівчинку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коси </a:t>
            </a:r>
            <a:r>
              <a:rPr lang="uk-UA" sz="2800" dirty="0" smtClean="0">
                <a:solidFill>
                  <a:schemeClr val="bg1"/>
                </a:solidFill>
              </a:rPr>
              <a:t>траву</a:t>
            </a:r>
            <a:r>
              <a:rPr lang="uk-UA" sz="2800" b="1" dirty="0" smtClean="0">
                <a:solidFill>
                  <a:schemeClr val="bg1"/>
                </a:solidFill>
              </a:rPr>
              <a:t>       </a:t>
            </a:r>
            <a:r>
              <a:rPr lang="uk-UA" sz="2800" dirty="0" smtClean="0">
                <a:solidFill>
                  <a:schemeClr val="bg1"/>
                </a:solidFill>
              </a:rPr>
              <a:t>смачний</a:t>
            </a:r>
            <a:r>
              <a:rPr lang="uk-UA" sz="2800" b="1" dirty="0" smtClean="0">
                <a:solidFill>
                  <a:schemeClr val="bg1"/>
                </a:solidFill>
              </a:rPr>
              <a:t> обід             </a:t>
            </a:r>
            <a:r>
              <a:rPr lang="uk-UA" sz="2800" dirty="0" smtClean="0">
                <a:solidFill>
                  <a:schemeClr val="bg1"/>
                </a:solidFill>
              </a:rPr>
              <a:t>гостра</a:t>
            </a:r>
            <a:r>
              <a:rPr lang="uk-UA" sz="2800" b="1" dirty="0" smtClean="0">
                <a:solidFill>
                  <a:schemeClr val="bg1"/>
                </a:solidFill>
              </a:rPr>
              <a:t> стріла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94902" y="3624731"/>
            <a:ext cx="89254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489180" y="2743200"/>
            <a:ext cx="934658" cy="1227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60293" y="4015173"/>
            <a:ext cx="5209498" cy="66057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4. Упізнай слова за наголосом. Покажи стрілочкою місце кожної букви.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902927" y="2521200"/>
            <a:ext cx="278780" cy="43189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908419" y="2594285"/>
            <a:ext cx="515419" cy="71762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3674327" y="2308302"/>
            <a:ext cx="643053" cy="10036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2 клас\1 Українська мова\1 Пономарьова\1 Звуки букви\№015 - Спостерігаю за наголосом у словах\2024-09-25_1512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28795" r="31506" b="2089"/>
          <a:stretch/>
        </p:blipFill>
        <p:spPr bwMode="auto">
          <a:xfrm>
            <a:off x="8852951" y="4786141"/>
            <a:ext cx="2588710" cy="14040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923973" y="3266192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66199" y="2096497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29974" y="2434858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83000" y="2865938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949185" y="2238630"/>
            <a:ext cx="44605" cy="139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53084" y="2719336"/>
            <a:ext cx="44605" cy="139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603390" y="3111315"/>
            <a:ext cx="44605" cy="139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707360" y="3485388"/>
            <a:ext cx="44605" cy="139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753428" y="4590987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29873" y="4975570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03595" y="4615551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30742" y="4918748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58161" y="4944516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43491" y="4547253"/>
            <a:ext cx="354585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a typeface="Cambria"/>
              </a:rPr>
              <a:t>ˊ</a:t>
            </a:r>
            <a:endParaRPr lang="uk-UA" sz="4400" b="1" dirty="0">
              <a:solidFill>
                <a:srgbClr val="0070C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9309112" y="5049686"/>
            <a:ext cx="916556" cy="63850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9309112" y="5687074"/>
            <a:ext cx="838194" cy="3701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9309112" y="5049686"/>
            <a:ext cx="838194" cy="3365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9309112" y="5386198"/>
            <a:ext cx="838194" cy="6286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709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2" grpId="0" animBg="1"/>
      <p:bldP spid="19" grpId="0" animBg="1"/>
      <p:bldP spid="22" grpId="0"/>
      <p:bldP spid="43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165291" y="1433077"/>
            <a:ext cx="2720052" cy="3450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410" y="1562155"/>
            <a:ext cx="2277895" cy="285744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56518" y="3996227"/>
            <a:ext cx="1795345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новий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старий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—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легкий 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м'який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–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1863" y="3924275"/>
            <a:ext cx="158904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нового,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1863" y="4380948"/>
            <a:ext cx="158904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старого,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51863" y="4851243"/>
            <a:ext cx="158904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легкого,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51863" y="5320583"/>
            <a:ext cx="158904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м'якого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4133058" y="4029715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5926803" y="3958277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>
            <a:off x="4186636" y="4447495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>
            <a:off x="6014863" y="4403890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4200611" y="4851243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6022809" y="4892592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>
            <a:off x="6065530" y="5359232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4215455" y="5320583"/>
            <a:ext cx="107157" cy="142876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4283" y="1352059"/>
            <a:ext cx="584323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Пригадай, чи може наголос змінити значення слова?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кілька пар слів зі зміною значення від зміни </a:t>
            </a:r>
            <a:r>
              <a:rPr lang="uk-UA" sz="2800" b="1" dirty="0" smtClean="0">
                <a:solidFill>
                  <a:srgbClr val="0070C0"/>
                </a:solidFill>
              </a:rPr>
              <a:t>наголосу.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Прочитай слова з наголосом </a:t>
            </a:r>
            <a:r>
              <a:rPr lang="uk-UA" sz="2800" b="1" dirty="0" smtClean="0">
                <a:solidFill>
                  <a:srgbClr val="0070C0"/>
                </a:solidFill>
              </a:rPr>
              <a:t>і запам’ятай їх вимову: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111191" y="1663610"/>
            <a:ext cx="2131283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879028" y="1663610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4058"/>
          <a:stretch/>
        </p:blipFill>
        <p:spPr bwMode="auto">
          <a:xfrm>
            <a:off x="3456889" y="1656000"/>
            <a:ext cx="2148892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343514" y="1663609"/>
            <a:ext cx="2046782" cy="27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25550" y="474273"/>
            <a:ext cx="10316923" cy="1120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Вибери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5" cy="1498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06" y="4781717"/>
            <a:ext cx="2735595" cy="1498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34" y="4781716"/>
            <a:ext cx="2735595" cy="149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" y="4781716"/>
            <a:ext cx="2735595" cy="1498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199110" y="5264600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9951" y="5264601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801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11192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 допомога…</a:t>
            </a:r>
          </a:p>
        </p:txBody>
      </p:sp>
    </p:spTree>
    <p:extLst>
      <p:ext uri="{BB962C8B-B14F-4D97-AF65-F5344CB8AC3E}">
        <p14:creationId xmlns:p14="http://schemas.microsoft.com/office/powerpoint/2010/main" val="4076302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418518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dirty="0"/>
              <a:t>Усміхнімось всім довкола:</a:t>
            </a:r>
            <a:endParaRPr lang="ru-RU" sz="3200" dirty="0"/>
          </a:p>
          <a:p>
            <a:pPr algn="ctr" fontAlgn="base"/>
            <a:r>
              <a:rPr lang="uk-UA" sz="3200" dirty="0"/>
              <a:t>Небу, сонцю, квітам, людям.</a:t>
            </a:r>
            <a:endParaRPr lang="ru-RU" sz="3200" dirty="0"/>
          </a:p>
          <a:p>
            <a:pPr algn="ctr" fontAlgn="base"/>
            <a:r>
              <a:rPr lang="uk-UA" sz="3200" dirty="0"/>
              <a:t>І тоді обов’язково</a:t>
            </a:r>
            <a:endParaRPr lang="ru-RU" sz="3200" dirty="0"/>
          </a:p>
          <a:p>
            <a:pPr algn="ctr" fontAlgn="base"/>
            <a:r>
              <a:rPr lang="uk-UA" sz="3200" dirty="0"/>
              <a:t>День для нас привітним буде.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185" y="390849"/>
            <a:ext cx="10972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17281" y="5038907"/>
            <a:ext cx="7045159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ромашки. Настрій </a:t>
            </a:r>
            <a:r>
              <a:rPr lang="uk-UA" sz="2800" b="1" dirty="0" smtClean="0">
                <a:solidFill>
                  <a:srgbClr val="0070C0"/>
                </a:solidFill>
              </a:rPr>
              <a:t>якої </a:t>
            </a:r>
            <a:r>
              <a:rPr lang="uk-UA" sz="2800" b="1" dirty="0" smtClean="0">
                <a:solidFill>
                  <a:srgbClr val="0070C0"/>
                </a:solidFill>
              </a:rPr>
              <a:t>з них  </a:t>
            </a:r>
            <a:r>
              <a:rPr lang="uk-UA" sz="2800" b="1" dirty="0" smtClean="0">
                <a:solidFill>
                  <a:srgbClr val="0070C0"/>
                </a:solidFill>
              </a:rPr>
              <a:t>співпадає з твоїм настроєм? Чому?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512956" y="1995569"/>
            <a:ext cx="1840877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4371" y="4241157"/>
            <a:ext cx="2247071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мрійливий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2591442" y="1461717"/>
            <a:ext cx="2016771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91442" y="3553652"/>
            <a:ext cx="188170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злий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6443" y="4330030"/>
            <a:ext cx="19525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спокійний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7342693" y="1461717"/>
            <a:ext cx="1902274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188669" y="3573016"/>
            <a:ext cx="221032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здивований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9544704" y="1937157"/>
            <a:ext cx="2004282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864522" y="4330030"/>
            <a:ext cx="168446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радісний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4976443" y="2105278"/>
            <a:ext cx="20781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008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028" y="524106"/>
            <a:ext cx="9757317" cy="7471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Бліцопитування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99476" y="1414596"/>
            <a:ext cx="48104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групи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діляться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мовні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9476" y="1930099"/>
            <a:ext cx="357296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Скільки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голосних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звуків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445" y="3582829"/>
            <a:ext cx="462023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дзвінкі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61079" y="2442946"/>
            <a:ext cx="460260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Скільки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букв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позначення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447" y="3038061"/>
            <a:ext cx="486651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бувають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приголосні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98256" y="1414596"/>
            <a:ext cx="323566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Голосні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приголосні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86316" y="1930098"/>
            <a:ext cx="324760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: А О У Е И І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98255" y="2496187"/>
            <a:ext cx="323566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: 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 О У Ю Е Є И І 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91445" y="3029244"/>
            <a:ext cx="410131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тверді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м’які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дзвінкі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глухі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186316" y="3579734"/>
            <a:ext cx="4106445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</a:rPr>
              <a:t>Дзвінкі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</a:rPr>
              <a:t>звуки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голосом і шумом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86316" y="4441689"/>
            <a:ext cx="477533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</a:rPr>
              <a:t>Глухі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</a:rPr>
              <a:t>звуки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шумом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</a:p>
        </p:txBody>
      </p:sp>
      <p:pic>
        <p:nvPicPr>
          <p:cNvPr id="1026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25" y="4641754"/>
            <a:ext cx="2066702" cy="20229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52262" y="4071728"/>
            <a:ext cx="462023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глухі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звуки? </a:t>
            </a:r>
          </a:p>
        </p:txBody>
      </p:sp>
    </p:spTree>
    <p:extLst>
      <p:ext uri="{BB962C8B-B14F-4D97-AF65-F5344CB8AC3E}">
        <p14:creationId xmlns:p14="http://schemas.microsoft.com/office/powerpoint/2010/main" val="17769411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609" y="2697856"/>
            <a:ext cx="2866411" cy="186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101" y="2675854"/>
            <a:ext cx="2526921" cy="186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073" y="546410"/>
            <a:ext cx="10026028" cy="72483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Дзвінкий</a:t>
            </a:r>
            <a:r>
              <a:rPr lang="ru-RU" sz="4000" b="1" dirty="0" smtClean="0">
                <a:solidFill>
                  <a:schemeClr val="bg1"/>
                </a:solidFill>
              </a:rPr>
              <a:t> – </a:t>
            </a:r>
            <a:r>
              <a:rPr lang="ru-RU" sz="4000" b="1" dirty="0" err="1" smtClean="0">
                <a:solidFill>
                  <a:schemeClr val="bg1"/>
                </a:solidFill>
              </a:rPr>
              <a:t>глухий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приголосний</a:t>
            </a:r>
            <a:r>
              <a:rPr lang="ru-RU" sz="4000" b="1" dirty="0" smtClean="0">
                <a:solidFill>
                  <a:schemeClr val="bg1"/>
                </a:solidFill>
              </a:rPr>
              <a:t> звук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406" y="2029523"/>
            <a:ext cx="10040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Горобець, голу</a:t>
            </a:r>
            <a:r>
              <a:rPr lang="uk-UA" sz="3200" b="1" dirty="0">
                <a:solidFill>
                  <a:srgbClr val="FF0000"/>
                </a:solidFill>
              </a:rPr>
              <a:t>б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</a:rPr>
              <a:t>грак, лебі</a:t>
            </a:r>
            <a:r>
              <a:rPr lang="uk-UA" sz="3200" b="1" dirty="0" smtClean="0">
                <a:solidFill>
                  <a:srgbClr val="FF0000"/>
                </a:solidFill>
              </a:rPr>
              <a:t>дь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</a:rPr>
              <a:t>шпак</a:t>
            </a:r>
            <a:r>
              <a:rPr lang="uk-UA" sz="3200" b="1" dirty="0">
                <a:solidFill>
                  <a:schemeClr val="bg1"/>
                </a:solidFill>
              </a:rPr>
              <a:t>, солове</a:t>
            </a:r>
            <a:r>
              <a:rPr lang="uk-UA" sz="3200" b="1" dirty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58" y="4399891"/>
            <a:ext cx="2693995" cy="175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8887" y="2725884"/>
            <a:ext cx="2418508" cy="180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800" y="4412795"/>
            <a:ext cx="2639463" cy="185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0061" y="1323452"/>
            <a:ext cx="10026029" cy="67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0070C0"/>
                </a:solidFill>
              </a:rPr>
              <a:t>Розглянь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світлини</a:t>
            </a:r>
            <a:r>
              <a:rPr lang="ru-RU" sz="2400" b="1" dirty="0" smtClean="0">
                <a:solidFill>
                  <a:srgbClr val="0070C0"/>
                </a:solidFill>
              </a:rPr>
              <a:t> і </a:t>
            </a:r>
            <a:r>
              <a:rPr lang="ru-RU" sz="2400" b="1" dirty="0" err="1" smtClean="0">
                <a:solidFill>
                  <a:srgbClr val="0070C0"/>
                </a:solidFill>
              </a:rPr>
              <a:t>назви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птахів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Які</a:t>
            </a:r>
            <a:r>
              <a:rPr lang="ru-RU" sz="2400" b="1" dirty="0" smtClean="0">
                <a:solidFill>
                  <a:srgbClr val="0070C0"/>
                </a:solidFill>
              </a:rPr>
              <a:t> з них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перелітні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r>
              <a:rPr lang="ru-RU" sz="2400" b="1" dirty="0" err="1" smtClean="0">
                <a:solidFill>
                  <a:srgbClr val="0070C0"/>
                </a:solidFill>
              </a:rPr>
              <a:t>Який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птах </a:t>
            </a:r>
            <a:r>
              <a:rPr lang="ru-RU" sz="2400" b="1" dirty="0" err="1" smtClean="0">
                <a:solidFill>
                  <a:srgbClr val="0070C0"/>
                </a:solidFill>
              </a:rPr>
              <a:t>водоплавний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Назви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яких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птахів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закінчуються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дзвінкий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приголоний</a:t>
            </a:r>
            <a:r>
              <a:rPr lang="ru-RU" sz="2400" b="1" dirty="0" smtClean="0">
                <a:solidFill>
                  <a:srgbClr val="0070C0"/>
                </a:solidFill>
              </a:rPr>
              <a:t> звук? </a:t>
            </a:r>
            <a:r>
              <a:rPr lang="ru-RU" sz="2400" b="1" dirty="0" err="1" smtClean="0">
                <a:solidFill>
                  <a:srgbClr val="0070C0"/>
                </a:solidFill>
              </a:rPr>
              <a:t>глухий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приголосний</a:t>
            </a:r>
            <a:r>
              <a:rPr lang="ru-RU" sz="2400" b="1" dirty="0" smtClean="0">
                <a:solidFill>
                  <a:srgbClr val="0070C0"/>
                </a:solidFill>
              </a:rPr>
              <a:t> звук?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994" y="4398257"/>
            <a:ext cx="2889888" cy="187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19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5" y="1723011"/>
            <a:ext cx="565168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правильно </a:t>
            </a:r>
            <a:r>
              <a:rPr lang="uk-UA" sz="2800" b="1" dirty="0"/>
              <a:t>ставити наголос у словах, правильно їх </a:t>
            </a:r>
            <a:r>
              <a:rPr lang="uk-UA" sz="2800" b="1" dirty="0" smtClean="0"/>
              <a:t>вимовляти.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складати речення </a:t>
            </a:r>
            <a:r>
              <a:rPr lang="uk-UA" sz="2800" b="1" dirty="0">
                <a:solidFill>
                  <a:schemeClr val="bg1"/>
                </a:solidFill>
              </a:rPr>
              <a:t>за малюнками. 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906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376" y="461055"/>
            <a:ext cx="10727473" cy="732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розповідь Ґаджика. Дотримуйся наголосу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081" y="2224960"/>
            <a:ext cx="2529667" cy="29695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0323" r="4557" b="9821"/>
          <a:stretch/>
        </p:blipFill>
        <p:spPr>
          <a:xfrm>
            <a:off x="2916000" y="1728000"/>
            <a:ext cx="8712000" cy="3999328"/>
          </a:xfrm>
          <a:prstGeom prst="round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94675" y="2182331"/>
            <a:ext cx="6554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     Брати збиралися в далеку дорогу. Вирішили не брати нічого зайвого. Але одну дорогу річ узяли. Це мобільний телефон.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 rot="966972" flipV="1">
            <a:off x="5253787" y="222947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966972" flipV="1">
            <a:off x="5468881" y="2860917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966972" flipV="1">
            <a:off x="9873181" y="291697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966972" flipV="1">
            <a:off x="4985028" y="4128939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rot="966972" flipV="1">
            <a:off x="5787996" y="228214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 rot="966972" flipV="1">
            <a:off x="5021974" y="2907821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 rot="966972" flipV="1">
            <a:off x="9427067" y="288222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966972" flipV="1">
            <a:off x="5468882" y="4072877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86783" y="1236125"/>
            <a:ext cx="7438524" cy="4667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Яких </a:t>
            </a:r>
            <a:r>
              <a:rPr lang="uk-UA" sz="2000" b="1" dirty="0">
                <a:solidFill>
                  <a:srgbClr val="0070C0"/>
                </a:solidFill>
              </a:rPr>
              <a:t>помилок припустився Ґаджик? Виправ помилки.</a:t>
            </a:r>
          </a:p>
        </p:txBody>
      </p:sp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494530"/>
            <a:ext cx="10375427" cy="1123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пари слів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920" r="52644" b="88932"/>
          <a:stretch/>
        </p:blipFill>
        <p:spPr>
          <a:xfrm>
            <a:off x="3138561" y="1800000"/>
            <a:ext cx="8496000" cy="118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3461" r="49912" b="20276"/>
          <a:stretch/>
        </p:blipFill>
        <p:spPr>
          <a:xfrm>
            <a:off x="3095902" y="1841882"/>
            <a:ext cx="2110630" cy="11152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2" t="67103" r="29995" b="24604"/>
          <a:stretch/>
        </p:blipFill>
        <p:spPr>
          <a:xfrm>
            <a:off x="5206532" y="2165620"/>
            <a:ext cx="478303" cy="5687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79722" r="53391" b="4015"/>
          <a:stretch/>
        </p:blipFill>
        <p:spPr>
          <a:xfrm>
            <a:off x="5370056" y="1844083"/>
            <a:ext cx="2031146" cy="11152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20162" r="56506" b="68455"/>
          <a:stretch/>
        </p:blipFill>
        <p:spPr>
          <a:xfrm>
            <a:off x="7169180" y="2158625"/>
            <a:ext cx="1877556" cy="7805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2" t="67103" r="29995" b="24604"/>
          <a:stretch/>
        </p:blipFill>
        <p:spPr>
          <a:xfrm>
            <a:off x="9073415" y="2138033"/>
            <a:ext cx="478303" cy="5687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20162" r="52920" b="68455"/>
          <a:stretch/>
        </p:blipFill>
        <p:spPr>
          <a:xfrm>
            <a:off x="9312566" y="2187895"/>
            <a:ext cx="2051504" cy="780587"/>
          </a:xfrm>
          <a:prstGeom prst="rect">
            <a:avLst/>
          </a:prstGeom>
        </p:spPr>
      </p:pic>
      <p:sp>
        <p:nvSpPr>
          <p:cNvPr id="43" name="Прямоугольный треугольник 42"/>
          <p:cNvSpPr/>
          <p:nvPr/>
        </p:nvSpPr>
        <p:spPr>
          <a:xfrm rot="966972" flipV="1">
            <a:off x="4999505" y="213390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ый треугольник 43"/>
          <p:cNvSpPr/>
          <p:nvPr/>
        </p:nvSpPr>
        <p:spPr>
          <a:xfrm rot="966972" flipV="1">
            <a:off x="6402710" y="2107079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966972" flipV="1">
            <a:off x="8416114" y="211407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6" name="Прямоугольный треугольник 45"/>
          <p:cNvSpPr/>
          <p:nvPr/>
        </p:nvSpPr>
        <p:spPr>
          <a:xfrm rot="966972" flipV="1">
            <a:off x="11074728" y="210742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3287" y="1693657"/>
            <a:ext cx="2418819" cy="8318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</a:t>
            </a:r>
            <a:r>
              <a:rPr lang="uk-UA" sz="2400" b="1" dirty="0" smtClean="0">
                <a:solidFill>
                  <a:srgbClr val="0070C0"/>
                </a:solidFill>
              </a:rPr>
              <a:t>наголоси в словах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5235" y="2548918"/>
            <a:ext cx="2406870" cy="296958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181188" y="3098924"/>
            <a:ext cx="84533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357188" indent="-357188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Прочитай записані слова. Поясни, чим вони відрізняються.</a:t>
            </a:r>
          </a:p>
          <a:p>
            <a:pPr marL="357188" indent="-357188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Зроби висновок, чи може від наголосу залежати значення слова. Перевір себе за правилом.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2083" y="4889647"/>
            <a:ext cx="53541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Наголос</a:t>
            </a:r>
            <a:r>
              <a:rPr lang="uk-UA" sz="3600" b="1" dirty="0"/>
              <a:t> може змінити </a:t>
            </a:r>
            <a:r>
              <a:rPr lang="uk-UA" sz="3600" b="1" dirty="0">
                <a:solidFill>
                  <a:srgbClr val="FFFF00"/>
                </a:solidFill>
              </a:rPr>
              <a:t>значення</a:t>
            </a:r>
            <a:r>
              <a:rPr lang="uk-UA" sz="3600" b="1" dirty="0"/>
              <a:t> слова.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98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031" r="44007" b="65752"/>
          <a:stretch/>
        </p:blipFill>
        <p:spPr>
          <a:xfrm>
            <a:off x="2362023" y="3286204"/>
            <a:ext cx="9235245" cy="33286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66550" y="539043"/>
            <a:ext cx="10481018" cy="1000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Читалочці вибрати з довідки потрібні слова.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190" y="1611229"/>
            <a:ext cx="111398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/>
              <a:t>Учні зробили яскраві … … …  … . </a:t>
            </a:r>
            <a:r>
              <a:rPr lang="uk-UA" sz="2800" b="1" dirty="0">
                <a:solidFill>
                  <a:schemeClr val="bg1"/>
                </a:solidFill>
              </a:rPr>
              <a:t>2. </a:t>
            </a:r>
            <a:r>
              <a:rPr lang="uk-UA" sz="2800" b="1" dirty="0"/>
              <a:t>Дівчинка почала голосно </a:t>
            </a:r>
            <a:r>
              <a:rPr lang="uk-UA" sz="2800" b="1" dirty="0" smtClean="0"/>
              <a:t>… </a:t>
            </a:r>
            <a:r>
              <a:rPr lang="uk-UA" sz="2800" b="1" dirty="0"/>
              <a:t>… … </a:t>
            </a:r>
            <a:r>
              <a:rPr lang="uk-UA" sz="2800" b="1" dirty="0" smtClean="0"/>
              <a:t>….  </a:t>
            </a:r>
            <a:r>
              <a:rPr lang="uk-UA" sz="2800" b="1" dirty="0">
                <a:solidFill>
                  <a:schemeClr val="bg1"/>
                </a:solidFill>
              </a:rPr>
              <a:t>3. </a:t>
            </a:r>
            <a:r>
              <a:rPr lang="uk-UA" sz="2800" b="1" dirty="0"/>
              <a:t>Ніс – це … … …  нюху. </a:t>
            </a:r>
            <a:r>
              <a:rPr lang="uk-UA" sz="2800" b="1" dirty="0">
                <a:solidFill>
                  <a:schemeClr val="bg1"/>
                </a:solidFill>
              </a:rPr>
              <a:t>4. </a:t>
            </a:r>
            <a:r>
              <a:rPr lang="uk-UA" sz="2800" b="1" dirty="0"/>
              <a:t>… … … … - музичний інструмент.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71044" y="2544453"/>
            <a:ext cx="48600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</a:rPr>
              <a:t>Довідка: </a:t>
            </a:r>
            <a:r>
              <a:rPr lang="uk-UA" sz="2800" b="1" i="1" dirty="0">
                <a:solidFill>
                  <a:schemeClr val="bg1"/>
                </a:solidFill>
              </a:rPr>
              <a:t>плакати, орган.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277412" y="1565062"/>
            <a:ext cx="143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плакати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397425" y="1565062"/>
            <a:ext cx="143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плакати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43403" y="1965797"/>
            <a:ext cx="1174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орган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84589" y="1965797"/>
            <a:ext cx="1174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Орган</a:t>
            </a:r>
          </a:p>
        </p:txBody>
      </p:sp>
      <p:sp>
        <p:nvSpPr>
          <p:cNvPr id="46" name="Прямоугольный треугольник 45"/>
          <p:cNvSpPr/>
          <p:nvPr/>
        </p:nvSpPr>
        <p:spPr>
          <a:xfrm rot="966972" flipV="1">
            <a:off x="5420006" y="2036735"/>
            <a:ext cx="47125" cy="10309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Прямоугольный треугольник 46"/>
          <p:cNvSpPr/>
          <p:nvPr/>
        </p:nvSpPr>
        <p:spPr>
          <a:xfrm rot="966972" flipV="1">
            <a:off x="10843703" y="1663969"/>
            <a:ext cx="47125" cy="10309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8" name="Прямоугольный треугольник 47"/>
          <p:cNvSpPr/>
          <p:nvPr/>
        </p:nvSpPr>
        <p:spPr>
          <a:xfrm rot="966972" flipV="1">
            <a:off x="2519561" y="2036736"/>
            <a:ext cx="47125" cy="10309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9" name="Прямоугольный треугольник 48"/>
          <p:cNvSpPr/>
          <p:nvPr/>
        </p:nvSpPr>
        <p:spPr>
          <a:xfrm rot="966972" flipV="1">
            <a:off x="5348381" y="1628552"/>
            <a:ext cx="47125" cy="10309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3" t="14138" r="18136" b="72704"/>
          <a:stretch/>
        </p:blipFill>
        <p:spPr>
          <a:xfrm>
            <a:off x="2861725" y="3233280"/>
            <a:ext cx="1071265" cy="7725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1507" r="45281" b="51476"/>
          <a:stretch/>
        </p:blipFill>
        <p:spPr>
          <a:xfrm>
            <a:off x="4017741" y="3305246"/>
            <a:ext cx="2055832" cy="9991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48339" r="49102" b="34809"/>
          <a:stretch/>
        </p:blipFill>
        <p:spPr>
          <a:xfrm>
            <a:off x="6214985" y="3353106"/>
            <a:ext cx="1742623" cy="98940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67287" r="41471" b="24456"/>
          <a:stretch/>
        </p:blipFill>
        <p:spPr>
          <a:xfrm>
            <a:off x="8192784" y="3521057"/>
            <a:ext cx="2090343" cy="484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20619" r="48647" b="72890"/>
          <a:stretch/>
        </p:blipFill>
        <p:spPr>
          <a:xfrm>
            <a:off x="4785310" y="4403855"/>
            <a:ext cx="1864413" cy="3811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36934" r="50538" b="57097"/>
          <a:stretch/>
        </p:blipFill>
        <p:spPr>
          <a:xfrm>
            <a:off x="6649723" y="4437127"/>
            <a:ext cx="1713827" cy="35049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67287" r="41471" b="24456"/>
          <a:stretch/>
        </p:blipFill>
        <p:spPr>
          <a:xfrm>
            <a:off x="8696174" y="4299084"/>
            <a:ext cx="2090343" cy="484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63790" r="38793" b="24211"/>
          <a:stretch/>
        </p:blipFill>
        <p:spPr>
          <a:xfrm>
            <a:off x="2479783" y="4085487"/>
            <a:ext cx="2266136" cy="704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0" t="30645" r="10900" b="56723"/>
          <a:stretch/>
        </p:blipFill>
        <p:spPr>
          <a:xfrm>
            <a:off x="2542395" y="4850033"/>
            <a:ext cx="1030062" cy="7416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48189" r="82397" b="39179"/>
          <a:stretch/>
        </p:blipFill>
        <p:spPr>
          <a:xfrm>
            <a:off x="3520010" y="4983193"/>
            <a:ext cx="358632" cy="74164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48189" r="56850" b="39179"/>
          <a:stretch/>
        </p:blipFill>
        <p:spPr>
          <a:xfrm>
            <a:off x="3796557" y="4911077"/>
            <a:ext cx="700444" cy="74164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4" t="52049" r="15588" b="36128"/>
          <a:stretch/>
        </p:blipFill>
        <p:spPr>
          <a:xfrm>
            <a:off x="4497001" y="5164795"/>
            <a:ext cx="1363001" cy="69418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68189" r="59748" b="19988"/>
          <a:stretch/>
        </p:blipFill>
        <p:spPr>
          <a:xfrm>
            <a:off x="5914592" y="5108734"/>
            <a:ext cx="1478652" cy="75308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4" t="63629" r="14031" b="19961"/>
          <a:stretch/>
        </p:blipFill>
        <p:spPr>
          <a:xfrm>
            <a:off x="7393244" y="4894516"/>
            <a:ext cx="1479118" cy="96351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84506" r="38757" b="3333"/>
          <a:stretch/>
        </p:blipFill>
        <p:spPr>
          <a:xfrm>
            <a:off x="9162076" y="5154865"/>
            <a:ext cx="1358985" cy="7140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8" t="84506" r="18755" b="3333"/>
          <a:stretch/>
        </p:blipFill>
        <p:spPr>
          <a:xfrm>
            <a:off x="10523716" y="5146163"/>
            <a:ext cx="832753" cy="7140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48189" r="82397" b="39179"/>
          <a:stretch/>
        </p:blipFill>
        <p:spPr>
          <a:xfrm>
            <a:off x="8819057" y="4894516"/>
            <a:ext cx="418898" cy="866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5373" r="22089" b="52522"/>
          <a:stretch/>
        </p:blipFill>
        <p:spPr>
          <a:xfrm>
            <a:off x="2506547" y="5883433"/>
            <a:ext cx="2925377" cy="710744"/>
          </a:xfrm>
          <a:prstGeom prst="rect">
            <a:avLst/>
          </a:prstGeom>
        </p:spPr>
      </p:pic>
      <p:sp>
        <p:nvSpPr>
          <p:cNvPr id="66" name="Прямоугольный треугольник 65"/>
          <p:cNvSpPr/>
          <p:nvPr/>
        </p:nvSpPr>
        <p:spPr>
          <a:xfrm rot="966972" flipV="1">
            <a:off x="9531193" y="3413449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7" name="Прямоугольный треугольник 66"/>
          <p:cNvSpPr/>
          <p:nvPr/>
        </p:nvSpPr>
        <p:spPr>
          <a:xfrm rot="966972" flipV="1">
            <a:off x="9457303" y="428506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Прямоугольный треугольник 67"/>
          <p:cNvSpPr/>
          <p:nvPr/>
        </p:nvSpPr>
        <p:spPr>
          <a:xfrm rot="966972" flipV="1">
            <a:off x="4798693" y="508442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Прямоугольный треугольник 68"/>
          <p:cNvSpPr/>
          <p:nvPr/>
        </p:nvSpPr>
        <p:spPr>
          <a:xfrm rot="966972" flipV="1">
            <a:off x="8501791" y="5047259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95707" y="2603585"/>
            <a:ext cx="4901251" cy="6296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одну пару речень. </a:t>
            </a:r>
            <a:r>
              <a:rPr lang="uk-UA" sz="2400" b="1" dirty="0">
                <a:solidFill>
                  <a:srgbClr val="0070C0"/>
                </a:solidFill>
              </a:rPr>
              <a:t>Постав наголос у вставлених словах.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079" y="3330304"/>
            <a:ext cx="1791324" cy="24784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554575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66" grpId="0" animBg="1"/>
      <p:bldP spid="67" grpId="0" animBg="1"/>
      <p:bldP spid="68" grpId="0" animBg="1"/>
      <p:bldP spid="69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1 Звуки букви\№015 - Спостерігаю за наголосом у словах\2024-09-25_00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03" y="1306329"/>
            <a:ext cx="4852164" cy="172908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3503" y="2246162"/>
            <a:ext cx="4852164" cy="7892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слова-відгадки.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Познач </a:t>
            </a:r>
            <a:r>
              <a:rPr lang="uk-UA" sz="2400" b="1" dirty="0">
                <a:solidFill>
                  <a:srgbClr val="0070C0"/>
                </a:solidFill>
              </a:rPr>
              <a:t>наголос у кожному слові.</a:t>
            </a:r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08" y="1250573"/>
            <a:ext cx="2348697" cy="1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9250" l="175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39" y="1428605"/>
            <a:ext cx="1085324" cy="11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1145" r="68556" b="89895"/>
          <a:stretch/>
        </p:blipFill>
        <p:spPr>
          <a:xfrm>
            <a:off x="5959608" y="1302999"/>
            <a:ext cx="3226984" cy="864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47414" r="51631" b="39859"/>
          <a:stretch/>
        </p:blipFill>
        <p:spPr>
          <a:xfrm>
            <a:off x="6155337" y="1359178"/>
            <a:ext cx="1535679" cy="6455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8020" r="52326" b="19253"/>
          <a:stretch/>
        </p:blipFill>
        <p:spPr>
          <a:xfrm>
            <a:off x="7740864" y="1590069"/>
            <a:ext cx="1445728" cy="625439"/>
          </a:xfrm>
          <a:prstGeom prst="rect">
            <a:avLst/>
          </a:prstGeom>
        </p:spPr>
      </p:pic>
      <p:sp>
        <p:nvSpPr>
          <p:cNvPr id="23" name="Прямоугольный треугольник 22"/>
          <p:cNvSpPr/>
          <p:nvPr/>
        </p:nvSpPr>
        <p:spPr>
          <a:xfrm rot="966972" flipV="1">
            <a:off x="6714422" y="1554226"/>
            <a:ext cx="45719" cy="6181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966972" flipV="1">
            <a:off x="8847802" y="1534397"/>
            <a:ext cx="45719" cy="7557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87453" r="53726" b="4015"/>
          <a:stretch/>
        </p:blipFill>
        <p:spPr>
          <a:xfrm>
            <a:off x="7691016" y="1797197"/>
            <a:ext cx="116360" cy="448965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9006" y="494530"/>
            <a:ext cx="10108696" cy="7098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 Родзинки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/>
          <a:srcRect r="76478"/>
          <a:stretch/>
        </p:blipFill>
        <p:spPr>
          <a:xfrm>
            <a:off x="644442" y="1428605"/>
            <a:ext cx="1850626" cy="26501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2679387" y="3165014"/>
            <a:ext cx="9119254" cy="5771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Дай </a:t>
            </a:r>
            <a:r>
              <a:rPr lang="uk-UA" sz="2400" b="1" dirty="0">
                <a:solidFill>
                  <a:schemeClr val="bg1"/>
                </a:solidFill>
              </a:rPr>
              <a:t>відповіді на запитання Щебетунчика і </a:t>
            </a:r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(за бажанням)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4311" y="3817142"/>
            <a:ext cx="48258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1. Що побачили діти на горі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73100" y="3829464"/>
            <a:ext cx="42495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2. Що </a:t>
            </a:r>
            <a:r>
              <a:rPr lang="uk-UA" sz="2800" b="1" dirty="0" err="1">
                <a:solidFill>
                  <a:srgbClr val="FFFF00"/>
                </a:solidFill>
              </a:rPr>
              <a:t>вісило</a:t>
            </a:r>
            <a:r>
              <a:rPr lang="uk-UA" sz="2800" b="1" dirty="0">
                <a:solidFill>
                  <a:srgbClr val="FFFF00"/>
                </a:solidFill>
              </a:rPr>
              <a:t> на дверях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/>
          <a:srcRect r="48063"/>
          <a:stretch/>
        </p:blipFill>
        <p:spPr>
          <a:xfrm>
            <a:off x="438539" y="1428605"/>
            <a:ext cx="2065871" cy="21134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/>
          <a:srcRect l="51756"/>
          <a:stretch/>
        </p:blipFill>
        <p:spPr>
          <a:xfrm>
            <a:off x="412595" y="3321849"/>
            <a:ext cx="2089702" cy="23014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256" r="50963" b="81742"/>
          <a:stretch/>
        </p:blipFill>
        <p:spPr>
          <a:xfrm>
            <a:off x="2737531" y="4482476"/>
            <a:ext cx="8293596" cy="17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5715" r="68346" b="67618"/>
          <a:stretch/>
        </p:blipFill>
        <p:spPr>
          <a:xfrm>
            <a:off x="2802425" y="4549295"/>
            <a:ext cx="1066168" cy="9871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15289" r="35587" b="68044"/>
          <a:stretch/>
        </p:blipFill>
        <p:spPr>
          <a:xfrm>
            <a:off x="3967299" y="4501025"/>
            <a:ext cx="987013" cy="9871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4" t="68854" r="15123" b="20302"/>
          <a:stretch/>
        </p:blipFill>
        <p:spPr>
          <a:xfrm>
            <a:off x="5113955" y="4794713"/>
            <a:ext cx="1192620" cy="6423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80413" r="40866" b="6357"/>
          <a:stretch/>
        </p:blipFill>
        <p:spPr>
          <a:xfrm>
            <a:off x="6362497" y="4532080"/>
            <a:ext cx="2138066" cy="7836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8020" r="52326" b="19253"/>
          <a:stretch/>
        </p:blipFill>
        <p:spPr>
          <a:xfrm>
            <a:off x="8718485" y="4739693"/>
            <a:ext cx="1813645" cy="753857"/>
          </a:xfrm>
          <a:prstGeom prst="rect">
            <a:avLst/>
          </a:prstGeom>
        </p:spPr>
      </p:pic>
      <p:sp>
        <p:nvSpPr>
          <p:cNvPr id="39" name="Прямоугольный треугольник 38"/>
          <p:cNvSpPr/>
          <p:nvPr/>
        </p:nvSpPr>
        <p:spPr>
          <a:xfrm rot="966972" flipV="1">
            <a:off x="9411953" y="470940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15522" r="50746" b="68145"/>
          <a:stretch/>
        </p:blipFill>
        <p:spPr>
          <a:xfrm>
            <a:off x="4005745" y="5326837"/>
            <a:ext cx="1834723" cy="9879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5289" r="68346" b="68044"/>
          <a:stretch/>
        </p:blipFill>
        <p:spPr>
          <a:xfrm>
            <a:off x="2737531" y="5290393"/>
            <a:ext cx="1088737" cy="10080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31522" r="53467" b="55990"/>
          <a:stretch/>
        </p:blipFill>
        <p:spPr>
          <a:xfrm>
            <a:off x="6125351" y="5313142"/>
            <a:ext cx="1647781" cy="75535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8020" r="52326" b="19253"/>
          <a:stretch/>
        </p:blipFill>
        <p:spPr>
          <a:xfrm>
            <a:off x="7912192" y="5551542"/>
            <a:ext cx="1852036" cy="769815"/>
          </a:xfrm>
          <a:prstGeom prst="rect">
            <a:avLst/>
          </a:prstGeom>
        </p:spPr>
      </p:pic>
      <p:sp>
        <p:nvSpPr>
          <p:cNvPr id="44" name="Прямоугольный треугольник 43"/>
          <p:cNvSpPr/>
          <p:nvPr/>
        </p:nvSpPr>
        <p:spPr>
          <a:xfrm rot="966972" flipV="1">
            <a:off x="9347637" y="5463843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3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9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10157</TotalTime>
  <Words>594</Words>
  <Application>Microsoft Office PowerPoint</Application>
  <PresentationFormat>Произвольный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Емоційне налаштування</vt:lpstr>
      <vt:lpstr>Бліцопитування</vt:lpstr>
      <vt:lpstr>Дзвінкий – глухий приголосний звук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Довгі коси       металевий обід        стріла дівчинку коси траву       смачний обід             гостра стріла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655</cp:revision>
  <dcterms:created xsi:type="dcterms:W3CDTF">2018-01-05T16:38:53Z</dcterms:created>
  <dcterms:modified xsi:type="dcterms:W3CDTF">2024-09-28T07:48:11Z</dcterms:modified>
</cp:coreProperties>
</file>