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420" r:id="rId3"/>
    <p:sldId id="421" r:id="rId4"/>
    <p:sldId id="422" r:id="rId5"/>
    <p:sldId id="392" r:id="rId6"/>
    <p:sldId id="406" r:id="rId7"/>
    <p:sldId id="402" r:id="rId8"/>
    <p:sldId id="408" r:id="rId9"/>
    <p:sldId id="409" r:id="rId10"/>
    <p:sldId id="417" r:id="rId11"/>
    <p:sldId id="414" r:id="rId12"/>
    <p:sldId id="400" r:id="rId13"/>
    <p:sldId id="418" r:id="rId14"/>
    <p:sldId id="41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FF00"/>
    <a:srgbClr val="709E32"/>
    <a:srgbClr val="FF66FF"/>
    <a:srgbClr val="FF7C80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9727" y="4080324"/>
            <a:ext cx="9801239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Правильно наголошую слова. Робота зі словником. 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27" y="1103737"/>
            <a:ext cx="3276171" cy="256441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24482" y="1014712"/>
            <a:ext cx="3536484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16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8" y="494530"/>
            <a:ext cx="9943403" cy="81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135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r="76478"/>
          <a:stretch/>
        </p:blipFill>
        <p:spPr>
          <a:xfrm>
            <a:off x="322023" y="1658279"/>
            <a:ext cx="1922124" cy="275253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05026" y="518421"/>
            <a:ext cx="9719120" cy="10167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Родзинка </a:t>
            </a:r>
            <a:r>
              <a:rPr lang="uk-UA" sz="3600" b="1" dirty="0">
                <a:solidFill>
                  <a:schemeClr val="bg1"/>
                </a:solidFill>
              </a:rPr>
              <a:t>хоче дати тобі дві поради.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скласти їх із поданих слів.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1286" r="50899" b="83953"/>
          <a:stretch/>
        </p:blipFill>
        <p:spPr>
          <a:xfrm>
            <a:off x="2415472" y="3780000"/>
            <a:ext cx="8420806" cy="172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" name="Прямоугольник 40"/>
          <p:cNvSpPr/>
          <p:nvPr/>
        </p:nvSpPr>
        <p:spPr>
          <a:xfrm>
            <a:off x="2415472" y="3022206"/>
            <a:ext cx="43885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Не </a:t>
            </a:r>
            <a:r>
              <a:rPr lang="uk-UA" sz="2800" b="1" dirty="0">
                <a:solidFill>
                  <a:schemeClr val="bg1"/>
                </a:solidFill>
              </a:rPr>
              <a:t>бійся робити помилки.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76756" y="3009865"/>
            <a:ext cx="39473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chemeClr val="bg1"/>
                </a:solidFill>
              </a:rPr>
              <a:t>помилках вчаться.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47319" r="27092" b="40608"/>
          <a:stretch/>
        </p:blipFill>
        <p:spPr>
          <a:xfrm>
            <a:off x="2613828" y="3780000"/>
            <a:ext cx="2996770" cy="792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64463" r="49578" b="20234"/>
          <a:stretch/>
        </p:blipFill>
        <p:spPr>
          <a:xfrm>
            <a:off x="5431277" y="3832765"/>
            <a:ext cx="2259983" cy="10494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36369" r="39563" b="56258"/>
          <a:stretch/>
        </p:blipFill>
        <p:spPr>
          <a:xfrm>
            <a:off x="7807388" y="4135462"/>
            <a:ext cx="2361552" cy="4663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1" t="64013" r="16876" b="24896"/>
          <a:stretch/>
        </p:blipFill>
        <p:spPr>
          <a:xfrm>
            <a:off x="2484000" y="4752000"/>
            <a:ext cx="1152000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83300" r="33749" b="7523"/>
          <a:stretch/>
        </p:blipFill>
        <p:spPr>
          <a:xfrm>
            <a:off x="3904461" y="4951140"/>
            <a:ext cx="2656808" cy="595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t="16221" r="40912" b="73178"/>
          <a:stretch/>
        </p:blipFill>
        <p:spPr>
          <a:xfrm>
            <a:off x="6696000" y="4788000"/>
            <a:ext cx="2340000" cy="684000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9689" y="1658279"/>
            <a:ext cx="8564457" cy="55161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поради в зошит. </a:t>
            </a:r>
            <a:r>
              <a:rPr lang="uk-UA" sz="2000" b="1" dirty="0" smtClean="0">
                <a:solidFill>
                  <a:srgbClr val="0070C0"/>
                </a:solidFill>
              </a:rPr>
              <a:t>Розкажи</a:t>
            </a:r>
            <a:r>
              <a:rPr lang="uk-UA" sz="2000" b="1" dirty="0">
                <a:solidFill>
                  <a:srgbClr val="0070C0"/>
                </a:solidFill>
              </a:rPr>
              <a:t>, як розумієш значення записаних порад.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5471" y="2380387"/>
            <a:ext cx="433274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робити не помилки </a:t>
            </a:r>
            <a:r>
              <a:rPr lang="uk-UA" sz="2800" b="1" dirty="0" smtClean="0">
                <a:solidFill>
                  <a:srgbClr val="FFFF00"/>
                </a:solidFill>
              </a:rPr>
              <a:t>бійся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76755" y="2380387"/>
            <a:ext cx="394738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помилках на </a:t>
            </a:r>
            <a:r>
              <a:rPr lang="uk-UA" sz="2800" b="1" dirty="0" err="1" smtClean="0">
                <a:solidFill>
                  <a:srgbClr val="FFFF00"/>
                </a:solidFill>
              </a:rPr>
              <a:t>вчаться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349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22780" y="2671362"/>
            <a:ext cx="3553220" cy="8107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>
                <a:solidFill>
                  <a:srgbClr val="0070C0"/>
                </a:solidFill>
              </a:rPr>
              <a:t>речення з кожним словом-відгадкою і запиши.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189" r="47560" b="73897"/>
          <a:stretch/>
        </p:blipFill>
        <p:spPr>
          <a:xfrm>
            <a:off x="1944000" y="3605485"/>
            <a:ext cx="8532000" cy="253585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" name="Прямоугольник 40"/>
          <p:cNvSpPr/>
          <p:nvPr/>
        </p:nvSpPr>
        <p:spPr>
          <a:xfrm>
            <a:off x="1222887" y="2940687"/>
            <a:ext cx="19481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Помилка 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30550" r="30534" b="55482"/>
          <a:stretch/>
        </p:blipFill>
        <p:spPr>
          <a:xfrm>
            <a:off x="2408245" y="3583151"/>
            <a:ext cx="2497552" cy="7887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52296" r="41897" b="40462"/>
          <a:stretch/>
        </p:blipFill>
        <p:spPr>
          <a:xfrm>
            <a:off x="5171582" y="3894410"/>
            <a:ext cx="2052000" cy="432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78803" r="33227" b="3004"/>
          <a:stretch/>
        </p:blipFill>
        <p:spPr>
          <a:xfrm>
            <a:off x="3171075" y="4342337"/>
            <a:ext cx="2638024" cy="108503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62719" r="63641" b="23313"/>
          <a:stretch/>
        </p:blipFill>
        <p:spPr>
          <a:xfrm>
            <a:off x="2023766" y="4342337"/>
            <a:ext cx="1296000" cy="833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20989" r="42007" b="68752"/>
          <a:stretch/>
        </p:blipFill>
        <p:spPr>
          <a:xfrm>
            <a:off x="5809099" y="4752000"/>
            <a:ext cx="2145761" cy="612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2" t="15644" r="22703" b="70176"/>
          <a:stretch/>
        </p:blipFill>
        <p:spPr>
          <a:xfrm>
            <a:off x="7954860" y="4462014"/>
            <a:ext cx="448085" cy="84568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52902" r="39886" b="41063"/>
          <a:stretch/>
        </p:blipFill>
        <p:spPr>
          <a:xfrm>
            <a:off x="8280000" y="4716000"/>
            <a:ext cx="2196000" cy="360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31517" r="26793" b="52403"/>
          <a:stretch/>
        </p:blipFill>
        <p:spPr>
          <a:xfrm>
            <a:off x="2196980" y="5220605"/>
            <a:ext cx="2665509" cy="93829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20787" r="42749" b="72730"/>
          <a:stretch/>
        </p:blipFill>
        <p:spPr>
          <a:xfrm>
            <a:off x="5594507" y="5534010"/>
            <a:ext cx="2082834" cy="38663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3" t="46634" r="39878" b="39398"/>
          <a:stretch/>
        </p:blipFill>
        <p:spPr>
          <a:xfrm>
            <a:off x="7677341" y="5058000"/>
            <a:ext cx="217714" cy="95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9" t="19943" r="39960" b="70745"/>
          <a:stretch/>
        </p:blipFill>
        <p:spPr>
          <a:xfrm>
            <a:off x="4917270" y="5482519"/>
            <a:ext cx="340798" cy="555374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D:\2 клас\1 Українська мова\1 Пономарьова\1 Звуки букви\№016 - Правильно наголошую слова\2024-09-26_16165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6" y="1941007"/>
            <a:ext cx="5745162" cy="98836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52286" y="421753"/>
            <a:ext cx="10290593" cy="709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52286" y="1172434"/>
            <a:ext cx="7895526" cy="70922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000" b="1" dirty="0">
                <a:solidFill>
                  <a:srgbClr val="0070C0"/>
                </a:solidFill>
              </a:rPr>
              <a:t>Щебетунчикові розгадати ребуси. Запиши слова-відгадки. </a:t>
            </a:r>
            <a:r>
              <a:rPr lang="uk-UA" sz="2000" b="1" dirty="0" smtClean="0">
                <a:solidFill>
                  <a:srgbClr val="0070C0"/>
                </a:solidFill>
              </a:rPr>
              <a:t>Постав </a:t>
            </a:r>
            <a:r>
              <a:rPr lang="uk-UA" sz="2000" b="1" dirty="0">
                <a:solidFill>
                  <a:srgbClr val="0070C0"/>
                </a:solidFill>
              </a:rPr>
              <a:t>наголос. Побудуй звукову схему останнього слова.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35647" y="2940687"/>
            <a:ext cx="15173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читання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6871" y="3463907"/>
            <a:ext cx="1977352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= :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575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482221" y="1562155"/>
            <a:ext cx="2503481" cy="3175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250" y="1562155"/>
            <a:ext cx="517416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Поміркуй, як перевірити правильне написання і наголошення слів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Чи є у тебе орфографічний словник?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Прочитай слова з </a:t>
            </a:r>
            <a:r>
              <a:rPr lang="uk-UA" sz="2800" b="1" dirty="0" smtClean="0">
                <a:solidFill>
                  <a:srgbClr val="0070C0"/>
                </a:solidFill>
              </a:rPr>
              <a:t>наголосом: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89250" y="4431082"/>
            <a:ext cx="5174167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Читання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запитання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помилка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помилки</a:t>
            </a:r>
            <a:r>
              <a:rPr lang="ru-RU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Орфографічний словни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042" r="19056" b="4197"/>
          <a:stretch/>
        </p:blipFill>
        <p:spPr bwMode="auto">
          <a:xfrm>
            <a:off x="8647991" y="1324993"/>
            <a:ext cx="2603589" cy="38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296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20658" y="1642707"/>
            <a:ext cx="2131283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879028" y="1663610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456889" y="1621804"/>
            <a:ext cx="2148892" cy="28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7" y="1594581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25551" y="474274"/>
            <a:ext cx="10203366" cy="973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Вибери </a:t>
            </a:r>
            <a:r>
              <a:rPr lang="uk-UA" sz="32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200" b="1" dirty="0">
                <a:solidFill>
                  <a:schemeClr val="bg1"/>
                </a:solidFill>
              </a:rPr>
              <a:t>LEGO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5" cy="1498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06" y="4781717"/>
            <a:ext cx="2735595" cy="1498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34" y="4781716"/>
            <a:ext cx="2735595" cy="1498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" y="4781716"/>
            <a:ext cx="2735595" cy="14987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199110" y="5264600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9951" y="5264601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801" y="5264604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11192" y="5264604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потрібна допомога…</a:t>
            </a:r>
          </a:p>
        </p:txBody>
      </p:sp>
    </p:spTree>
    <p:extLst>
      <p:ext uri="{BB962C8B-B14F-4D97-AF65-F5344CB8AC3E}">
        <p14:creationId xmlns:p14="http://schemas.microsoft.com/office/powerpoint/2010/main" val="21399460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3458" y="1773174"/>
            <a:ext cx="6418518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dirty="0"/>
              <a:t>Усміхнімось всім довкола:</a:t>
            </a:r>
            <a:endParaRPr lang="ru-RU" sz="3200" dirty="0"/>
          </a:p>
          <a:p>
            <a:pPr algn="ctr" fontAlgn="base"/>
            <a:r>
              <a:rPr lang="uk-UA" sz="3200" dirty="0"/>
              <a:t>Небу, сонцю, квітам, людям.</a:t>
            </a:r>
            <a:endParaRPr lang="ru-RU" sz="3200" dirty="0"/>
          </a:p>
          <a:p>
            <a:pPr algn="ctr" fontAlgn="base"/>
            <a:r>
              <a:rPr lang="uk-UA" sz="3200" dirty="0"/>
              <a:t>І тоді обов’язково</a:t>
            </a:r>
            <a:endParaRPr lang="ru-RU" sz="3200" dirty="0"/>
          </a:p>
          <a:p>
            <a:pPr algn="ctr" fontAlgn="base"/>
            <a:r>
              <a:rPr lang="uk-UA" sz="3200" dirty="0"/>
              <a:t>День для нас привітним буде.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6185" y="502362"/>
            <a:ext cx="1097280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17281" y="5038907"/>
            <a:ext cx="7045159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ромашки. </a:t>
            </a:r>
            <a:r>
              <a:rPr lang="uk-UA" sz="2800" b="1" dirty="0" smtClean="0">
                <a:solidFill>
                  <a:srgbClr val="0070C0"/>
                </a:solidFill>
              </a:rPr>
              <a:t>Н</a:t>
            </a:r>
            <a:r>
              <a:rPr lang="uk-UA" sz="2800" b="1" dirty="0" smtClean="0">
                <a:solidFill>
                  <a:srgbClr val="0070C0"/>
                </a:solidFill>
              </a:rPr>
              <a:t>астрій </a:t>
            </a:r>
            <a:r>
              <a:rPr lang="uk-UA" sz="2800" b="1" dirty="0" smtClean="0">
                <a:solidFill>
                  <a:srgbClr val="0070C0"/>
                </a:solidFill>
              </a:rPr>
              <a:t>якої </a:t>
            </a:r>
            <a:r>
              <a:rPr lang="uk-UA" sz="2800" b="1" dirty="0" smtClean="0">
                <a:solidFill>
                  <a:srgbClr val="0070C0"/>
                </a:solidFill>
              </a:rPr>
              <a:t>з них </a:t>
            </a:r>
            <a:r>
              <a:rPr lang="uk-UA" sz="2800" b="1" dirty="0" smtClean="0">
                <a:solidFill>
                  <a:srgbClr val="0070C0"/>
                </a:solidFill>
              </a:rPr>
              <a:t>співпадає з твоїм настроєм? Чому?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Ромашка замрія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" b="11445"/>
          <a:stretch/>
        </p:blipFill>
        <p:spPr bwMode="auto">
          <a:xfrm>
            <a:off x="512956" y="1995569"/>
            <a:ext cx="1840877" cy="21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44371" y="4241157"/>
            <a:ext cx="2247071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мрійливий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до тестів\Ромашка зл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16631"/>
          <a:stretch/>
        </p:blipFill>
        <p:spPr bwMode="auto">
          <a:xfrm>
            <a:off x="2591442" y="1461717"/>
            <a:ext cx="2016771" cy="18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91442" y="3553652"/>
            <a:ext cx="1881700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злий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76443" y="4330030"/>
            <a:ext cx="19525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спокійний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D:\Картинки до тестів\Ромашка под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12757"/>
          <a:stretch/>
        </p:blipFill>
        <p:spPr bwMode="auto">
          <a:xfrm>
            <a:off x="7342693" y="1461717"/>
            <a:ext cx="1902274" cy="20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188669" y="3573016"/>
            <a:ext cx="2210323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здивований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D:\Картинки до тестів\Ромашка посміш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41"/>
          <a:stretch/>
        </p:blipFill>
        <p:spPr bwMode="auto">
          <a:xfrm>
            <a:off x="9544704" y="1937157"/>
            <a:ext cx="2004282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864522" y="4330030"/>
            <a:ext cx="1684463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радісний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31" name="Picture 7" descr="D:\Картинки до тестів\Ромашка спокійн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12450"/>
          <a:stretch/>
        </p:blipFill>
        <p:spPr bwMode="auto">
          <a:xfrm>
            <a:off x="4976443" y="2105278"/>
            <a:ext cx="20781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325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028" y="524106"/>
            <a:ext cx="9757317" cy="74713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Бліцопитування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99476" y="1414596"/>
            <a:ext cx="481048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групи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діляться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мовні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звуки?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99476" y="1930099"/>
            <a:ext cx="357296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Скільки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голосних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звуків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?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445" y="3582829"/>
            <a:ext cx="462023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дзвінкі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звуки?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61079" y="2442946"/>
            <a:ext cx="460260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Скільки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букв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позначення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447" y="3038061"/>
            <a:ext cx="4866513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Якими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бувають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приголосні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звуки?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98256" y="1414596"/>
            <a:ext cx="323566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Голосні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приголосні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86316" y="1930098"/>
            <a:ext cx="324760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: А О У Е И І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98255" y="2496187"/>
            <a:ext cx="323566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: 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Я О У Ю Е Є И І Ї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91445" y="3029244"/>
            <a:ext cx="410131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тверді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й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м’які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дзвінкі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й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глухі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186316" y="3579734"/>
            <a:ext cx="4106445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</a:rPr>
              <a:t>Дзвінкі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</a:rPr>
              <a:t>звуки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голосом і шумом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86316" y="4441689"/>
            <a:ext cx="4775333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a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a typeface="Times New Roman" pitchFamily="18" charset="0"/>
              </a:rPr>
              <a:t>Глухі</a:t>
            </a: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</a:rPr>
              <a:t>звуки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шумом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</a:p>
        </p:txBody>
      </p:sp>
      <p:pic>
        <p:nvPicPr>
          <p:cNvPr id="1026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125" y="4641754"/>
            <a:ext cx="2066702" cy="20229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52262" y="4071728"/>
            <a:ext cx="462023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вимовляємо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глухі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звуки? </a:t>
            </a:r>
          </a:p>
        </p:txBody>
      </p:sp>
    </p:spTree>
    <p:extLst>
      <p:ext uri="{BB962C8B-B14F-4D97-AF65-F5344CB8AC3E}">
        <p14:creationId xmlns:p14="http://schemas.microsoft.com/office/powerpoint/2010/main" val="16394053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655" y="1723011"/>
            <a:ext cx="5651687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uk-UA" sz="2800" b="1" dirty="0" smtClean="0"/>
              <a:t>вчитимемось правильно </a:t>
            </a:r>
            <a:r>
              <a:rPr lang="uk-UA" sz="2800" b="1" dirty="0"/>
              <a:t>ставити наголос у словах, правильно їх </a:t>
            </a:r>
            <a:r>
              <a:rPr lang="uk-UA" sz="2800" b="1" dirty="0" smtClean="0"/>
              <a:t>вимовляти.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Будемо складати речення з поданих слів.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869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9366" y="550465"/>
            <a:ext cx="10169912" cy="732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4916" y="1355555"/>
            <a:ext cx="1721805" cy="19716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1295" r="50095" b="83329"/>
          <a:stretch/>
        </p:blipFill>
        <p:spPr>
          <a:xfrm>
            <a:off x="3129436" y="2034939"/>
            <a:ext cx="7668049" cy="13494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72" r="37425" b="38824"/>
          <a:stretch/>
        </p:blipFill>
        <p:spPr>
          <a:xfrm>
            <a:off x="3291242" y="2018301"/>
            <a:ext cx="2275067" cy="70971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64628" r="36286" b="19493"/>
          <a:stretch/>
        </p:blipFill>
        <p:spPr>
          <a:xfrm>
            <a:off x="5525927" y="2080564"/>
            <a:ext cx="2068053" cy="78046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84666" r="28438" b="2866"/>
          <a:stretch/>
        </p:blipFill>
        <p:spPr>
          <a:xfrm>
            <a:off x="7510643" y="2265126"/>
            <a:ext cx="2480849" cy="641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19897" r="39341" b="72730"/>
          <a:stretch/>
        </p:blipFill>
        <p:spPr>
          <a:xfrm>
            <a:off x="3444057" y="2957772"/>
            <a:ext cx="1919442" cy="37905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36369" r="39563" b="56258"/>
          <a:stretch/>
        </p:blipFill>
        <p:spPr>
          <a:xfrm>
            <a:off x="5525510" y="2957772"/>
            <a:ext cx="1919442" cy="379051"/>
          </a:xfrm>
          <a:prstGeom prst="rect">
            <a:avLst/>
          </a:prstGeom>
        </p:spPr>
      </p:pic>
      <p:sp>
        <p:nvSpPr>
          <p:cNvPr id="41" name="Прямоугольный треугольник 40"/>
          <p:cNvSpPr/>
          <p:nvPr/>
        </p:nvSpPr>
        <p:spPr>
          <a:xfrm rot="966972" flipV="1">
            <a:off x="4600886" y="2214595"/>
            <a:ext cx="45719" cy="7234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rot="966972" flipV="1">
            <a:off x="4482378" y="2880498"/>
            <a:ext cx="45719" cy="7234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rot="966972" flipV="1">
            <a:off x="9074906" y="2232628"/>
            <a:ext cx="45719" cy="7234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Прямоугольный треугольник 43"/>
          <p:cNvSpPr/>
          <p:nvPr/>
        </p:nvSpPr>
        <p:spPr>
          <a:xfrm rot="966972" flipV="1">
            <a:off x="6757499" y="2187853"/>
            <a:ext cx="45719" cy="7234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5" name="Прямоугольный треугольник 44"/>
          <p:cNvSpPr/>
          <p:nvPr/>
        </p:nvSpPr>
        <p:spPr>
          <a:xfrm rot="966972" flipV="1">
            <a:off x="3862644" y="2852426"/>
            <a:ext cx="45719" cy="7234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6" name="Прямоугольный треугольник 45"/>
          <p:cNvSpPr/>
          <p:nvPr/>
        </p:nvSpPr>
        <p:spPr>
          <a:xfrm rot="966972" flipV="1">
            <a:off x="7225246" y="2881280"/>
            <a:ext cx="45719" cy="72349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29436" y="1355555"/>
            <a:ext cx="8099842" cy="54015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слова. </a:t>
            </a:r>
            <a:r>
              <a:rPr lang="uk-UA" sz="2000" b="1" dirty="0" err="1" smtClean="0">
                <a:solidFill>
                  <a:srgbClr val="0070C0"/>
                </a:solidFill>
              </a:rPr>
              <a:t>Спиши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подані слова. Постав </a:t>
            </a:r>
            <a:r>
              <a:rPr lang="uk-UA" sz="2000" b="1" dirty="0" smtClean="0">
                <a:solidFill>
                  <a:srgbClr val="0070C0"/>
                </a:solidFill>
              </a:rPr>
              <a:t>наголос за словником.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2 клас\1 Українська мова\1 Пономарьова\1 Звуки букви\№016 - Правильно наголошую слова\2024-09-25_21084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5" y="3508955"/>
            <a:ext cx="3982949" cy="184095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7801" y="3508955"/>
            <a:ext cx="632147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Проведи дослідження!</a:t>
            </a:r>
            <a:endParaRPr lang="ru-RU" sz="2000" b="1" dirty="0">
              <a:solidFill>
                <a:srgbClr val="FFFF00"/>
              </a:solidFill>
            </a:endParaRP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Скільки знаків наголосу стоїть над словом </a:t>
            </a:r>
            <a:r>
              <a:rPr lang="uk-UA" sz="2000" b="1" dirty="0">
                <a:solidFill>
                  <a:srgbClr val="FFFF00"/>
                </a:solidFill>
              </a:rPr>
              <a:t>помилка</a:t>
            </a:r>
            <a:r>
              <a:rPr lang="uk-UA" sz="2000" b="1" dirty="0">
                <a:solidFill>
                  <a:schemeClr val="bg1"/>
                </a:solidFill>
              </a:rPr>
              <a:t>?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Вимов це слово двома способами.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Скільки знаків наголосу над словом </a:t>
            </a:r>
            <a:r>
              <a:rPr lang="uk-UA" sz="2000" b="1" dirty="0">
                <a:solidFill>
                  <a:srgbClr val="FFFF00"/>
                </a:solidFill>
              </a:rPr>
              <a:t>помилки</a:t>
            </a:r>
            <a:r>
              <a:rPr lang="uk-UA" sz="2000" b="1" dirty="0">
                <a:solidFill>
                  <a:schemeClr val="bg1"/>
                </a:solidFill>
              </a:rPr>
              <a:t>?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Покажи, як треба його вимовляти.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Зроби висновок про наголос у цих словах.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        </a:t>
            </a:r>
            <a:r>
              <a:rPr lang="uk-UA" sz="20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себе за правилом.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93570" y="3508955"/>
            <a:ext cx="632147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Слово</a:t>
            </a:r>
            <a:r>
              <a:rPr lang="uk-UA" sz="3200" b="1" dirty="0">
                <a:solidFill>
                  <a:srgbClr val="FFFF00"/>
                </a:solidFill>
              </a:rPr>
              <a:t> помилка </a:t>
            </a:r>
            <a:r>
              <a:rPr lang="uk-UA" sz="3200" b="1" dirty="0"/>
              <a:t>можна наголошувати так: </a:t>
            </a:r>
            <a:r>
              <a:rPr lang="uk-UA" sz="3200" b="1" dirty="0">
                <a:solidFill>
                  <a:srgbClr val="FFFF00"/>
                </a:solidFill>
              </a:rPr>
              <a:t>помилка </a:t>
            </a:r>
            <a:r>
              <a:rPr lang="uk-UA" sz="3200" b="1" dirty="0"/>
              <a:t>і</a:t>
            </a:r>
            <a:r>
              <a:rPr lang="uk-UA" sz="3200" b="1" dirty="0">
                <a:solidFill>
                  <a:srgbClr val="FFFF00"/>
                </a:solidFill>
              </a:rPr>
              <a:t> помилка. </a:t>
            </a:r>
            <a:r>
              <a:rPr lang="uk-UA" sz="3200" b="1" dirty="0"/>
              <a:t>А слово </a:t>
            </a:r>
            <a:r>
              <a:rPr lang="uk-UA" sz="3200" b="1" dirty="0">
                <a:solidFill>
                  <a:srgbClr val="FFFF00"/>
                </a:solidFill>
              </a:rPr>
              <a:t>помилки </a:t>
            </a:r>
            <a:r>
              <a:rPr lang="uk-UA" sz="3200" b="1" dirty="0"/>
              <a:t>має один наголос</a:t>
            </a:r>
            <a:r>
              <a:rPr lang="uk-UA" sz="3200" b="1" dirty="0" smtClean="0"/>
              <a:t>.</a:t>
            </a:r>
          </a:p>
          <a:p>
            <a:pPr algn="ctr"/>
            <a:endParaRPr lang="uk-UA" sz="1600" b="1" dirty="0"/>
          </a:p>
        </p:txBody>
      </p:sp>
      <p:sp>
        <p:nvSpPr>
          <p:cNvPr id="50" name="Прямоугольный треугольник 49"/>
          <p:cNvSpPr/>
          <p:nvPr/>
        </p:nvSpPr>
        <p:spPr>
          <a:xfrm rot="966972" flipV="1">
            <a:off x="9245383" y="4084072"/>
            <a:ext cx="47125" cy="10309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1" name="Прямоугольный треугольник 50"/>
          <p:cNvSpPr/>
          <p:nvPr/>
        </p:nvSpPr>
        <p:spPr>
          <a:xfrm rot="966972" flipV="1">
            <a:off x="6120759" y="4555510"/>
            <a:ext cx="47125" cy="10309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2" name="Прямоугольный треугольник 51"/>
          <p:cNvSpPr/>
          <p:nvPr/>
        </p:nvSpPr>
        <p:spPr>
          <a:xfrm rot="966972" flipV="1">
            <a:off x="9967930" y="4524731"/>
            <a:ext cx="47125" cy="103092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166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10323" r="4557" b="9821"/>
          <a:stretch/>
        </p:blipFill>
        <p:spPr>
          <a:xfrm>
            <a:off x="3858322" y="1874103"/>
            <a:ext cx="7551576" cy="3466624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236" y="516811"/>
            <a:ext cx="11086571" cy="776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Ґаджикові вставити пропущені в тексті </a:t>
            </a:r>
            <a:r>
              <a:rPr lang="uk-UA" sz="3200" b="1" dirty="0" smtClean="0">
                <a:solidFill>
                  <a:schemeClr val="bg1"/>
                </a:solidFill>
              </a:rPr>
              <a:t>слова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2300" y="2176254"/>
            <a:ext cx="5782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      На </a:t>
            </a:r>
            <a:r>
              <a:rPr lang="uk-UA" sz="3600" b="1" dirty="0" err="1">
                <a:solidFill>
                  <a:srgbClr val="0070C0"/>
                </a:solidFill>
              </a:rPr>
              <a:t>уроках</a:t>
            </a:r>
            <a:r>
              <a:rPr lang="uk-UA" sz="3600" b="1" dirty="0">
                <a:solidFill>
                  <a:srgbClr val="0070C0"/>
                </a:solidFill>
              </a:rPr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…………… ми </a:t>
            </a:r>
            <a:r>
              <a:rPr lang="uk-UA" sz="3600" b="1" dirty="0">
                <a:solidFill>
                  <a:srgbClr val="0070C0"/>
                </a:solidFill>
              </a:rPr>
              <a:t>читаємо різні твори. Також відповідаємо на  ………………. до них. І любимо </a:t>
            </a:r>
            <a:r>
              <a:rPr lang="uk-UA" sz="3600" b="1" dirty="0" err="1">
                <a:solidFill>
                  <a:srgbClr val="0070C0"/>
                </a:solidFill>
              </a:rPr>
              <a:t>виконува</a:t>
            </a:r>
            <a:r>
              <a:rPr lang="uk-UA" sz="3600" b="1" dirty="0">
                <a:solidFill>
                  <a:srgbClr val="0070C0"/>
                </a:solidFill>
              </a:rPr>
              <a:t>-ти цікаві </a:t>
            </a:r>
            <a:r>
              <a:rPr lang="uk-UA" sz="3600" b="1" dirty="0" smtClean="0">
                <a:solidFill>
                  <a:srgbClr val="0070C0"/>
                </a:solidFill>
              </a:rPr>
              <a:t>……………… </a:t>
            </a:r>
            <a:r>
              <a:rPr lang="uk-UA" sz="3600" b="1" dirty="0">
                <a:solidFill>
                  <a:srgbClr val="0070C0"/>
                </a:solidFill>
              </a:rPr>
              <a:t>.   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5310" y="2070366"/>
            <a:ext cx="205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читання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91610" y="3178584"/>
            <a:ext cx="227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запитання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6531" y="4240412"/>
            <a:ext cx="222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завдання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06096" y="1338780"/>
            <a:ext cx="4986925" cy="49013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Знайди </a:t>
            </a:r>
            <a:r>
              <a:rPr lang="uk-UA" sz="2400" b="1" dirty="0">
                <a:solidFill>
                  <a:srgbClr val="0070C0"/>
                </a:solidFill>
              </a:rPr>
              <a:t>їх у </a:t>
            </a:r>
            <a:r>
              <a:rPr lang="uk-UA" sz="2400" b="1" dirty="0" smtClean="0">
                <a:solidFill>
                  <a:srgbClr val="0070C0"/>
                </a:solidFill>
              </a:rPr>
              <a:t>словнику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D:\2 клас\1 Українська мова\1 Пономарьова\1 Звуки букви\№016 - Правильно наголошую слова\2024-09-25_210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0" y="3501748"/>
            <a:ext cx="3738941" cy="172817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4916" y="1355555"/>
            <a:ext cx="1721805" cy="19716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747486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9" y="494529"/>
            <a:ext cx="10303727" cy="609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речення. </a:t>
            </a:r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4000" b="1" dirty="0" smtClean="0">
                <a:solidFill>
                  <a:schemeClr val="bg1"/>
                </a:solidFill>
              </a:rPr>
              <a:t> перше речення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1" r="46541" b="67382"/>
          <a:stretch/>
        </p:blipFill>
        <p:spPr>
          <a:xfrm>
            <a:off x="1223902" y="1880152"/>
            <a:ext cx="9720000" cy="38178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46681" r="67611" b="35414"/>
          <a:stretch/>
        </p:blipFill>
        <p:spPr>
          <a:xfrm>
            <a:off x="1647635" y="1950867"/>
            <a:ext cx="1240972" cy="12279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9" t="52740" r="19127" b="35414"/>
          <a:stretch/>
        </p:blipFill>
        <p:spPr>
          <a:xfrm>
            <a:off x="2874044" y="2378930"/>
            <a:ext cx="2142309" cy="8123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68360" r="43359" b="23903"/>
          <a:stretch/>
        </p:blipFill>
        <p:spPr>
          <a:xfrm>
            <a:off x="5041957" y="2329912"/>
            <a:ext cx="2325643" cy="5305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 t="68360" r="11795" b="23903"/>
          <a:stretch/>
        </p:blipFill>
        <p:spPr>
          <a:xfrm>
            <a:off x="7393204" y="2351715"/>
            <a:ext cx="1139303" cy="5305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84741" r="43474" b="7522"/>
          <a:stretch/>
        </p:blipFill>
        <p:spPr>
          <a:xfrm>
            <a:off x="8532507" y="2362570"/>
            <a:ext cx="2320075" cy="530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 r="59115" b="68592"/>
          <a:stretch/>
        </p:blipFill>
        <p:spPr>
          <a:xfrm>
            <a:off x="1059657" y="3190993"/>
            <a:ext cx="1982786" cy="8621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8" t="16736" r="19518" b="68024"/>
          <a:stretch/>
        </p:blipFill>
        <p:spPr>
          <a:xfrm>
            <a:off x="2942623" y="3051150"/>
            <a:ext cx="1764000" cy="10450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64932" r="22403" b="20061"/>
          <a:stretch/>
        </p:blipFill>
        <p:spPr>
          <a:xfrm>
            <a:off x="5171018" y="3029370"/>
            <a:ext cx="3361489" cy="102904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9" t="35739" r="16032" b="56199"/>
          <a:stretch/>
        </p:blipFill>
        <p:spPr>
          <a:xfrm>
            <a:off x="8772509" y="3236258"/>
            <a:ext cx="1001386" cy="5528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53219" r="74891" b="35288"/>
          <a:stretch/>
        </p:blipFill>
        <p:spPr>
          <a:xfrm>
            <a:off x="4670325" y="4246825"/>
            <a:ext cx="1001386" cy="7880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3" t="52678" r="41064" b="40353"/>
          <a:stretch/>
        </p:blipFill>
        <p:spPr>
          <a:xfrm>
            <a:off x="5649078" y="4219679"/>
            <a:ext cx="1294990" cy="47786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t="84666" r="31651" b="2866"/>
          <a:stretch/>
        </p:blipFill>
        <p:spPr>
          <a:xfrm>
            <a:off x="1420048" y="4179837"/>
            <a:ext cx="3153338" cy="85504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79392" r="77103" b="9435"/>
          <a:stretch/>
        </p:blipFill>
        <p:spPr>
          <a:xfrm>
            <a:off x="7533191" y="3822499"/>
            <a:ext cx="782909" cy="7661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9" t="80293" r="28787" b="8534"/>
          <a:stretch/>
        </p:blipFill>
        <p:spPr>
          <a:xfrm>
            <a:off x="8197473" y="3874916"/>
            <a:ext cx="2026331" cy="766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6214" r="25277" b="68471"/>
          <a:stretch/>
        </p:blipFill>
        <p:spPr>
          <a:xfrm>
            <a:off x="1408874" y="4828813"/>
            <a:ext cx="3175686" cy="10503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32070" r="55986" b="52615"/>
          <a:stretch/>
        </p:blipFill>
        <p:spPr>
          <a:xfrm>
            <a:off x="4550366" y="4822677"/>
            <a:ext cx="1822314" cy="105032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64628" r="40494" b="19493"/>
          <a:stretch/>
        </p:blipFill>
        <p:spPr>
          <a:xfrm>
            <a:off x="6372680" y="4814497"/>
            <a:ext cx="2681417" cy="108898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1" t="52678" r="41064" b="37560"/>
          <a:stretch/>
        </p:blipFill>
        <p:spPr>
          <a:xfrm>
            <a:off x="9159366" y="5063967"/>
            <a:ext cx="227673" cy="669350"/>
          </a:xfrm>
          <a:prstGeom prst="rect">
            <a:avLst/>
          </a:prstGeom>
        </p:spPr>
      </p:pic>
      <p:sp>
        <p:nvSpPr>
          <p:cNvPr id="53" name="Прямоугольный треугольник 52"/>
          <p:cNvSpPr/>
          <p:nvPr/>
        </p:nvSpPr>
        <p:spPr>
          <a:xfrm rot="966972" flipV="1">
            <a:off x="6309956" y="222230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4" name="Прямоугольный треугольник 53"/>
          <p:cNvSpPr/>
          <p:nvPr/>
        </p:nvSpPr>
        <p:spPr>
          <a:xfrm rot="966972" flipV="1">
            <a:off x="3513648" y="4100694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5" name="Прямоугольный треугольник 54"/>
          <p:cNvSpPr/>
          <p:nvPr/>
        </p:nvSpPr>
        <p:spPr>
          <a:xfrm rot="966972" flipV="1">
            <a:off x="7976237" y="4925315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62183" y="1227281"/>
            <a:ext cx="6398680" cy="50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 </a:t>
            </a:r>
            <a:r>
              <a:rPr lang="uk-UA" sz="2400" b="1" dirty="0">
                <a:solidFill>
                  <a:srgbClr val="0070C0"/>
                </a:solidFill>
              </a:rPr>
              <a:t>наголос у вставлених </a:t>
            </a:r>
            <a:r>
              <a:rPr lang="uk-UA" sz="2400" b="1" dirty="0" smtClean="0">
                <a:solidFill>
                  <a:srgbClr val="0070C0"/>
                </a:solidFill>
              </a:rPr>
              <a:t>словах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5" t="55386" r="66167" b="39890"/>
          <a:stretch/>
        </p:blipFill>
        <p:spPr>
          <a:xfrm>
            <a:off x="4706623" y="3496149"/>
            <a:ext cx="14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598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0878" y="494530"/>
            <a:ext cx="9735015" cy="9885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вислови, які підібрала Читалочка. 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/>
          <a:srcRect l="10147" t="21123" r="27502"/>
          <a:stretch/>
        </p:blipFill>
        <p:spPr>
          <a:xfrm>
            <a:off x="1268500" y="1707503"/>
            <a:ext cx="7908133" cy="40832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17344" y="2398130"/>
            <a:ext cx="6159289" cy="31700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46088" indent="-446088">
              <a:buAutoNum type="arabicPeriod"/>
            </a:pPr>
            <a:r>
              <a:rPr lang="uk-UA" sz="4000" b="1" dirty="0" smtClean="0">
                <a:solidFill>
                  <a:srgbClr val="0070C0"/>
                </a:solidFill>
              </a:rPr>
              <a:t>Не </a:t>
            </a:r>
            <a:r>
              <a:rPr lang="uk-UA" sz="4000" b="1" dirty="0">
                <a:solidFill>
                  <a:srgbClr val="0070C0"/>
                </a:solidFill>
              </a:rPr>
              <a:t>помиляється той, хто нічого не робить. </a:t>
            </a:r>
            <a:endParaRPr lang="uk-UA" sz="4000" b="1" dirty="0" smtClean="0">
              <a:solidFill>
                <a:srgbClr val="0070C0"/>
              </a:solidFill>
            </a:endParaRPr>
          </a:p>
          <a:p>
            <a:pPr marL="446088" indent="-446088">
              <a:buAutoNum type="arabicPeriod"/>
            </a:pPr>
            <a:r>
              <a:rPr lang="uk-UA" sz="4000" b="1" dirty="0" smtClean="0">
                <a:solidFill>
                  <a:srgbClr val="0070C0"/>
                </a:solidFill>
              </a:rPr>
              <a:t>Хто </a:t>
            </a:r>
            <a:r>
              <a:rPr lang="uk-UA" sz="4000" b="1" dirty="0">
                <a:solidFill>
                  <a:srgbClr val="0070C0"/>
                </a:solidFill>
              </a:rPr>
              <a:t>сам знайшов свою помилку, той удруге її не зробить.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7259" y="1685200"/>
            <a:ext cx="4069374" cy="51881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Поясни, як ти їх розумієш. </a:t>
            </a:r>
          </a:p>
        </p:txBody>
      </p:sp>
    </p:spTree>
    <p:extLst>
      <p:ext uri="{BB962C8B-B14F-4D97-AF65-F5344CB8AC3E}">
        <p14:creationId xmlns:p14="http://schemas.microsoft.com/office/powerpoint/2010/main" val="33199107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1224" r="51269" b="65252"/>
          <a:stretch/>
        </p:blipFill>
        <p:spPr>
          <a:xfrm>
            <a:off x="2541201" y="1620000"/>
            <a:ext cx="8748000" cy="3924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3" t="14072" r="10794" b="73230"/>
          <a:stretch/>
        </p:blipFill>
        <p:spPr>
          <a:xfrm>
            <a:off x="2937430" y="1561928"/>
            <a:ext cx="1161142" cy="870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1" t="49626" r="30846" b="37676"/>
          <a:stretch/>
        </p:blipFill>
        <p:spPr>
          <a:xfrm>
            <a:off x="9591587" y="1774277"/>
            <a:ext cx="1161142" cy="870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51108" r="63768" b="36194"/>
          <a:stretch/>
        </p:blipFill>
        <p:spPr>
          <a:xfrm>
            <a:off x="8075485" y="1866615"/>
            <a:ext cx="1400259" cy="8708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33966" r="13150" b="53336"/>
          <a:stretch/>
        </p:blipFill>
        <p:spPr>
          <a:xfrm>
            <a:off x="4247514" y="1788341"/>
            <a:ext cx="3848263" cy="8708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66133" r="58381" b="21169"/>
          <a:stretch/>
        </p:blipFill>
        <p:spPr>
          <a:xfrm>
            <a:off x="2660269" y="2709961"/>
            <a:ext cx="1654630" cy="870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79633" r="49973" b="2545"/>
          <a:stretch/>
        </p:blipFill>
        <p:spPr>
          <a:xfrm>
            <a:off x="5442657" y="2537373"/>
            <a:ext cx="2221972" cy="1222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7" t="68084" r="32030" b="23239"/>
          <a:stretch/>
        </p:blipFill>
        <p:spPr>
          <a:xfrm>
            <a:off x="4547873" y="2850972"/>
            <a:ext cx="827956" cy="595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9" t="79846" r="9894" b="7288"/>
          <a:stretch/>
        </p:blipFill>
        <p:spPr>
          <a:xfrm>
            <a:off x="7814186" y="2537372"/>
            <a:ext cx="1509529" cy="882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19650" r="63696" b="71884"/>
          <a:stretch/>
        </p:blipFill>
        <p:spPr>
          <a:xfrm>
            <a:off x="9410801" y="2835822"/>
            <a:ext cx="1465943" cy="5805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84203" r="65491" b="7331"/>
          <a:stretch/>
        </p:blipFill>
        <p:spPr>
          <a:xfrm>
            <a:off x="9300183" y="3748503"/>
            <a:ext cx="1465943" cy="5805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8" t="84204" r="22504" b="3427"/>
          <a:stretch/>
        </p:blipFill>
        <p:spPr>
          <a:xfrm>
            <a:off x="2660269" y="4653822"/>
            <a:ext cx="1867064" cy="8482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67906" r="39304" b="19402"/>
          <a:stretch/>
        </p:blipFill>
        <p:spPr>
          <a:xfrm>
            <a:off x="6807634" y="3747676"/>
            <a:ext cx="2576286" cy="8703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48031" r="62499" b="41830"/>
          <a:stretch/>
        </p:blipFill>
        <p:spPr>
          <a:xfrm>
            <a:off x="5207080" y="3476626"/>
            <a:ext cx="1465943" cy="69529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31925" r="42584" b="51355"/>
          <a:stretch/>
        </p:blipFill>
        <p:spPr>
          <a:xfrm>
            <a:off x="2582752" y="3486767"/>
            <a:ext cx="2518871" cy="1146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19357" r="53882" b="70696"/>
          <a:stretch/>
        </p:blipFill>
        <p:spPr>
          <a:xfrm>
            <a:off x="4553295" y="4649565"/>
            <a:ext cx="2075542" cy="6821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1893" r="43854" b="52284"/>
          <a:stretch/>
        </p:blipFill>
        <p:spPr>
          <a:xfrm>
            <a:off x="6553643" y="4392227"/>
            <a:ext cx="2489243" cy="1085135"/>
          </a:xfrm>
          <a:prstGeom prst="rect">
            <a:avLst/>
          </a:prstGeom>
        </p:spPr>
      </p:pic>
      <p:sp>
        <p:nvSpPr>
          <p:cNvPr id="2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9005" y="594891"/>
            <a:ext cx="10330196" cy="732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Запиши</a:t>
            </a:r>
            <a:r>
              <a:rPr lang="uk-UA" sz="3600" b="1" dirty="0">
                <a:solidFill>
                  <a:schemeClr val="bg1"/>
                </a:solidFill>
              </a:rPr>
              <a:t> той вислів, який тобі більше сподобався.</a:t>
            </a:r>
          </a:p>
        </p:txBody>
      </p:sp>
    </p:spTree>
    <p:extLst>
      <p:ext uri="{BB962C8B-B14F-4D97-AF65-F5344CB8AC3E}">
        <p14:creationId xmlns:p14="http://schemas.microsoft.com/office/powerpoint/2010/main" val="9164867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11242</TotalTime>
  <Words>524</Words>
  <Application>Microsoft Office PowerPoint</Application>
  <PresentationFormat>Произвольный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Емоційне налаштування</vt:lpstr>
      <vt:lpstr>Бліцопитування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677</cp:revision>
  <dcterms:created xsi:type="dcterms:W3CDTF">2018-01-05T16:38:53Z</dcterms:created>
  <dcterms:modified xsi:type="dcterms:W3CDTF">2024-09-28T08:58:42Z</dcterms:modified>
</cp:coreProperties>
</file>