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415" r:id="rId3"/>
    <p:sldId id="416" r:id="rId4"/>
    <p:sldId id="410" r:id="rId5"/>
    <p:sldId id="411" r:id="rId6"/>
    <p:sldId id="41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FFFF00"/>
    <a:srgbClr val="709E32"/>
    <a:srgbClr val="FF66FF"/>
    <a:srgbClr val="FF7C80"/>
    <a:srgbClr val="E3FE4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3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5415" y="4080324"/>
            <a:ext cx="9043639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err="1" smtClean="0">
                <a:solidFill>
                  <a:srgbClr val="0070C0"/>
                </a:solidFill>
              </a:rPr>
              <a:t>Діагностувальна</a:t>
            </a:r>
            <a:r>
              <a:rPr lang="uk-UA" sz="4800" b="1" dirty="0" smtClean="0">
                <a:solidFill>
                  <a:srgbClr val="0070C0"/>
                </a:solidFill>
              </a:rPr>
              <a:t> робота </a:t>
            </a:r>
          </a:p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Списування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1249" y="1394832"/>
            <a:ext cx="2787805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17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D:\Картинки до тестів\Учні\Учень з ручкою за парт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58" y="898789"/>
            <a:ext cx="2572512" cy="265176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43458" y="1773174"/>
            <a:ext cx="6418518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dirty="0"/>
              <a:t>Усміхнімось всім довкола:</a:t>
            </a:r>
            <a:endParaRPr lang="ru-RU" sz="3200" dirty="0"/>
          </a:p>
          <a:p>
            <a:pPr algn="ctr" fontAlgn="base"/>
            <a:r>
              <a:rPr lang="uk-UA" sz="3200" dirty="0"/>
              <a:t>Небу, сонцю, квітам, людям.</a:t>
            </a:r>
            <a:endParaRPr lang="ru-RU" sz="3200" dirty="0"/>
          </a:p>
          <a:p>
            <a:pPr algn="ctr" fontAlgn="base"/>
            <a:r>
              <a:rPr lang="uk-UA" sz="3200" dirty="0"/>
              <a:t>І тоді обов’язково</a:t>
            </a:r>
            <a:endParaRPr lang="ru-RU" sz="3200" dirty="0"/>
          </a:p>
          <a:p>
            <a:pPr algn="ctr" fontAlgn="base"/>
            <a:r>
              <a:rPr lang="uk-UA" sz="3200" dirty="0"/>
              <a:t>День для нас привітним буде.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6185" y="535815"/>
            <a:ext cx="1097280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17281" y="5038907"/>
            <a:ext cx="7045159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Розглянь ромашки. Настрій </a:t>
            </a:r>
            <a:r>
              <a:rPr lang="uk-UA" sz="2800" b="1" dirty="0" smtClean="0">
                <a:solidFill>
                  <a:srgbClr val="0070C0"/>
                </a:solidFill>
              </a:rPr>
              <a:t>якої </a:t>
            </a:r>
            <a:r>
              <a:rPr lang="uk-UA" sz="2800" b="1" dirty="0" smtClean="0">
                <a:solidFill>
                  <a:srgbClr val="0070C0"/>
                </a:solidFill>
              </a:rPr>
              <a:t>з них </a:t>
            </a:r>
            <a:r>
              <a:rPr lang="uk-UA" sz="2800" b="1" dirty="0" smtClean="0">
                <a:solidFill>
                  <a:srgbClr val="0070C0"/>
                </a:solidFill>
              </a:rPr>
              <a:t>співпадає з твоїм настроєм? Чому?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Ромашка замрія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" b="11445"/>
          <a:stretch/>
        </p:blipFill>
        <p:spPr bwMode="auto">
          <a:xfrm>
            <a:off x="512956" y="1995569"/>
            <a:ext cx="1840877" cy="21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44371" y="4241157"/>
            <a:ext cx="2247071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мрійливий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Картинки до тестів\Ромашка зл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16631"/>
          <a:stretch/>
        </p:blipFill>
        <p:spPr bwMode="auto">
          <a:xfrm>
            <a:off x="2591442" y="1461717"/>
            <a:ext cx="2016771" cy="18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591442" y="3553652"/>
            <a:ext cx="1881700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злий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76443" y="4330030"/>
            <a:ext cx="1952548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спокійний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D:\Картинки до тестів\Ромашка поди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" b="12757"/>
          <a:stretch/>
        </p:blipFill>
        <p:spPr bwMode="auto">
          <a:xfrm>
            <a:off x="7342693" y="1461717"/>
            <a:ext cx="1902274" cy="20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188669" y="3573016"/>
            <a:ext cx="2210323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здивований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D:\Картинки до тестів\Ромашка посміш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41"/>
          <a:stretch/>
        </p:blipFill>
        <p:spPr bwMode="auto">
          <a:xfrm>
            <a:off x="9544704" y="1937157"/>
            <a:ext cx="2004282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864522" y="4330030"/>
            <a:ext cx="1684463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радісний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31" name="Picture 7" descr="D:\Картинки до тестів\Ромашка спокійн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 b="12450"/>
          <a:stretch/>
        </p:blipFill>
        <p:spPr bwMode="auto">
          <a:xfrm>
            <a:off x="4976443" y="2105278"/>
            <a:ext cx="207816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014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19166" y="1715739"/>
            <a:ext cx="5641213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Сьогодні</a:t>
            </a:r>
            <a:r>
              <a:rPr lang="ru-RU" sz="2400" b="1" dirty="0"/>
              <a:t> на </a:t>
            </a:r>
            <a:r>
              <a:rPr lang="ru-RU" sz="2400" b="1" dirty="0" err="1"/>
              <a:t>уроці</a:t>
            </a:r>
            <a:r>
              <a:rPr lang="ru-RU" sz="2400" b="1" dirty="0"/>
              <a:t> </a:t>
            </a:r>
            <a:r>
              <a:rPr lang="ru-RU" sz="2400" b="1" dirty="0" err="1" smtClean="0"/>
              <a:t>української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мови</a:t>
            </a:r>
            <a:r>
              <a:rPr lang="ru-RU" sz="2400" b="1" dirty="0" smtClean="0"/>
              <a:t> ми </a:t>
            </a:r>
            <a:r>
              <a:rPr lang="uk-UA" sz="2400" b="1" dirty="0" smtClean="0"/>
              <a:t>пишемо </a:t>
            </a:r>
            <a:r>
              <a:rPr lang="uk-UA" sz="2400" b="1" dirty="0" err="1" smtClean="0"/>
              <a:t>діагностувальну</a:t>
            </a:r>
            <a:r>
              <a:rPr lang="uk-UA" sz="2400" b="1" dirty="0" smtClean="0"/>
              <a:t> роботу «Списування</a:t>
            </a:r>
            <a:r>
              <a:rPr lang="uk-UA" sz="2400" b="1" dirty="0" smtClean="0"/>
              <a:t>»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  <a:r>
              <a:rPr lang="uk-UA" sz="2400" b="1" dirty="0" smtClean="0">
                <a:solidFill>
                  <a:schemeClr val="bg1"/>
                </a:solidFill>
              </a:rPr>
              <a:t>Цей вид роботи перевіряє твою орфографічну пильність, навички каліграфічного письма, вміння перевіряти правильність написаного.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488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9746" y="538557"/>
            <a:ext cx="8282879" cy="709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вірш Галини </a:t>
            </a:r>
            <a:r>
              <a:rPr lang="uk-UA" sz="4000" b="1" dirty="0" err="1" smtClean="0">
                <a:solidFill>
                  <a:schemeClr val="bg1"/>
                </a:solidFill>
              </a:rPr>
              <a:t>Малик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79658" y="1883133"/>
            <a:ext cx="4785773" cy="36933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70C0"/>
                </a:solidFill>
              </a:rPr>
              <a:t>Геть усе, усе на світі</a:t>
            </a:r>
          </a:p>
          <a:p>
            <a:r>
              <a:rPr lang="uk-UA" sz="2800" dirty="0">
                <a:solidFill>
                  <a:srgbClr val="0070C0"/>
                </a:solidFill>
              </a:rPr>
              <a:t>переплутав хлопчик Вітя.</a:t>
            </a:r>
          </a:p>
          <a:p>
            <a:r>
              <a:rPr lang="uk-UA" sz="2800" dirty="0">
                <a:solidFill>
                  <a:srgbClr val="0070C0"/>
                </a:solidFill>
              </a:rPr>
              <a:t>Каже</a:t>
            </a:r>
            <a:r>
              <a:rPr lang="uk-UA" sz="2800" dirty="0" smtClean="0">
                <a:solidFill>
                  <a:srgbClr val="0070C0"/>
                </a:solidFill>
              </a:rPr>
              <a:t>: – Діти </a:t>
            </a:r>
            <a:r>
              <a:rPr lang="uk-UA" sz="2800" dirty="0">
                <a:solidFill>
                  <a:srgbClr val="0070C0"/>
                </a:solidFill>
              </a:rPr>
              <a:t>вчаться в полі, </a:t>
            </a:r>
          </a:p>
          <a:p>
            <a:r>
              <a:rPr lang="uk-UA" sz="2800" dirty="0">
                <a:solidFill>
                  <a:srgbClr val="0070C0"/>
                </a:solidFill>
              </a:rPr>
              <a:t>а комбайн працює в школі.</a:t>
            </a:r>
          </a:p>
          <a:p>
            <a:endParaRPr lang="uk-UA" sz="1000" dirty="0">
              <a:solidFill>
                <a:srgbClr val="0070C0"/>
              </a:solidFill>
            </a:endParaRPr>
          </a:p>
          <a:p>
            <a:r>
              <a:rPr lang="uk-UA" sz="2800" dirty="0">
                <a:solidFill>
                  <a:srgbClr val="0070C0"/>
                </a:solidFill>
              </a:rPr>
              <a:t>Всіх людей стрижуть в лікарні,</a:t>
            </a:r>
          </a:p>
          <a:p>
            <a:r>
              <a:rPr lang="uk-UA" sz="2800" dirty="0">
                <a:solidFill>
                  <a:srgbClr val="0070C0"/>
                </a:solidFill>
              </a:rPr>
              <a:t>а лікують в перукарні.</a:t>
            </a:r>
          </a:p>
          <a:p>
            <a:r>
              <a:rPr lang="uk-UA" sz="2800" dirty="0">
                <a:solidFill>
                  <a:srgbClr val="0070C0"/>
                </a:solidFill>
              </a:rPr>
              <a:t>Ми книжки берем в аптеці, ліки в бібліотеці. 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5431" y="1881605"/>
            <a:ext cx="4643349" cy="36933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70C0"/>
                </a:solidFill>
              </a:rPr>
              <a:t>От такий Вітьок дивак! </a:t>
            </a:r>
          </a:p>
          <a:p>
            <a:r>
              <a:rPr lang="uk-UA" sz="2800" dirty="0">
                <a:solidFill>
                  <a:srgbClr val="0070C0"/>
                </a:solidFill>
              </a:rPr>
              <a:t>Ти ж бо знаєш – це не так!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Діти звісно вчаться в </a:t>
            </a:r>
            <a:r>
              <a:rPr lang="uk-UA" sz="2800" b="1" dirty="0" smtClean="0">
                <a:solidFill>
                  <a:srgbClr val="0070C0"/>
                </a:solidFill>
              </a:rPr>
              <a:t>…………,</a:t>
            </a:r>
            <a:endParaRPr lang="uk-UA" sz="2800" b="1" dirty="0">
              <a:solidFill>
                <a:srgbClr val="0070C0"/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а комбайн працює в ……… .</a:t>
            </a:r>
          </a:p>
          <a:p>
            <a:endParaRPr lang="uk-UA" sz="1000" b="1" dirty="0">
              <a:solidFill>
                <a:srgbClr val="0070C0"/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Ми лікуємось в …………… ,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а стрижемось в ……………….. .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Ліки беремо в ………….. ,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а книжки в ……………….. 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71554" y="2623979"/>
            <a:ext cx="122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школі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71554" y="3084622"/>
            <a:ext cx="86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полі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6989" y="3628272"/>
            <a:ext cx="135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лікарні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66682" y="4061471"/>
            <a:ext cx="1768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перукарні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4234" y="4476858"/>
            <a:ext cx="122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аптеці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74484" y="4928647"/>
            <a:ext cx="179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бібліотеці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340389"/>
            <a:ext cx="2168146" cy="354949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8" name="Прямоугольный треугольник 17"/>
          <p:cNvSpPr/>
          <p:nvPr/>
        </p:nvSpPr>
        <p:spPr>
          <a:xfrm rot="966972" flipV="1">
            <a:off x="11025615" y="2684081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966972" flipV="1">
            <a:off x="10779471" y="3120816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966972" flipV="1">
            <a:off x="10313148" y="3642653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966972" flipV="1">
            <a:off x="10678253" y="4136942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966972" flipV="1">
            <a:off x="10140713" y="4535508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rot="966972" flipV="1">
            <a:off x="10179679" y="4986318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09747" y="1323893"/>
            <a:ext cx="8282878" cy="5019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000" b="1" dirty="0">
                <a:solidFill>
                  <a:srgbClr val="0070C0"/>
                </a:solidFill>
              </a:rPr>
              <a:t>хлопчикові Віті виправити помилки – устав пропущені слова.</a:t>
            </a:r>
          </a:p>
        </p:txBody>
      </p:sp>
    </p:spTree>
    <p:extLst>
      <p:ext uri="{BB962C8B-B14F-4D97-AF65-F5344CB8AC3E}">
        <p14:creationId xmlns:p14="http://schemas.microsoft.com/office/powerpoint/2010/main" val="17893110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2286" y="494530"/>
            <a:ext cx="10100988" cy="709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Спиши виділені рядки </a:t>
            </a:r>
            <a:r>
              <a:rPr lang="uk-UA" sz="4000" b="1" dirty="0" smtClean="0">
                <a:solidFill>
                  <a:schemeClr val="bg1"/>
                </a:solidFill>
              </a:rPr>
              <a:t>вірша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1289" r="47521" b="52515"/>
          <a:stretch/>
        </p:blipFill>
        <p:spPr>
          <a:xfrm>
            <a:off x="987775" y="1292626"/>
            <a:ext cx="8134598" cy="461070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6" t="30351" r="11184" b="55789"/>
          <a:stretch/>
        </p:blipFill>
        <p:spPr>
          <a:xfrm>
            <a:off x="1166457" y="1182791"/>
            <a:ext cx="1728061" cy="8695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t="48071" r="54847" b="35621"/>
          <a:stretch/>
        </p:blipFill>
        <p:spPr>
          <a:xfrm>
            <a:off x="2728321" y="1285028"/>
            <a:ext cx="1772087" cy="10230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84729" r="53359" b="7367"/>
          <a:stretch/>
        </p:blipFill>
        <p:spPr>
          <a:xfrm>
            <a:off x="7193136" y="1548658"/>
            <a:ext cx="1728061" cy="495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" t="64387" r="46234" b="23332"/>
          <a:stretch/>
        </p:blipFill>
        <p:spPr>
          <a:xfrm>
            <a:off x="4561085" y="1293378"/>
            <a:ext cx="2000146" cy="7704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2" t="62808" r="23836" b="23332"/>
          <a:stretch/>
        </p:blipFill>
        <p:spPr>
          <a:xfrm>
            <a:off x="6533147" y="1203754"/>
            <a:ext cx="682420" cy="8695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84992" r="34008" b="6841"/>
          <a:stretch/>
        </p:blipFill>
        <p:spPr>
          <a:xfrm>
            <a:off x="1196223" y="2355369"/>
            <a:ext cx="561345" cy="512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15614" r="42271" b="72631"/>
          <a:stretch/>
        </p:blipFill>
        <p:spPr>
          <a:xfrm>
            <a:off x="1842278" y="2063853"/>
            <a:ext cx="2116405" cy="7089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" t="36413" r="51249" b="56490"/>
          <a:stretch/>
        </p:blipFill>
        <p:spPr>
          <a:xfrm>
            <a:off x="4180585" y="2355369"/>
            <a:ext cx="1872000" cy="4371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50528" r="62883" b="37717"/>
          <a:stretch/>
        </p:blipFill>
        <p:spPr>
          <a:xfrm>
            <a:off x="6915306" y="2200231"/>
            <a:ext cx="1341931" cy="7374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80179" r="43511" b="8066"/>
          <a:stretch/>
        </p:blipFill>
        <p:spPr>
          <a:xfrm>
            <a:off x="5755570" y="2852494"/>
            <a:ext cx="2083737" cy="6980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68424" r="39647" b="19821"/>
          <a:stretch/>
        </p:blipFill>
        <p:spPr>
          <a:xfrm>
            <a:off x="2553572" y="3117246"/>
            <a:ext cx="2213683" cy="6816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4" t="47612" r="27783" b="40173"/>
          <a:stretch/>
        </p:blipFill>
        <p:spPr>
          <a:xfrm>
            <a:off x="1225515" y="2900536"/>
            <a:ext cx="1027031" cy="6361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2" t="62808" r="23836" b="23332"/>
          <a:stretch/>
        </p:blipFill>
        <p:spPr>
          <a:xfrm>
            <a:off x="6191937" y="1986659"/>
            <a:ext cx="682420" cy="8695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2" t="62808" r="23836" b="23332"/>
          <a:stretch/>
        </p:blipFill>
        <p:spPr>
          <a:xfrm>
            <a:off x="4954938" y="2744516"/>
            <a:ext cx="682420" cy="8695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84992" r="34008" b="6841"/>
          <a:stretch/>
        </p:blipFill>
        <p:spPr>
          <a:xfrm>
            <a:off x="1155060" y="3921413"/>
            <a:ext cx="526713" cy="480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19463" r="21975" b="67730"/>
          <a:stretch/>
        </p:blipFill>
        <p:spPr>
          <a:xfrm>
            <a:off x="1770824" y="3863895"/>
            <a:ext cx="2922735" cy="7539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47125" r="60760" b="40068"/>
          <a:stretch/>
        </p:blipFill>
        <p:spPr>
          <a:xfrm>
            <a:off x="1225515" y="4378898"/>
            <a:ext cx="1328057" cy="7325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67821" r="28913" b="23446"/>
          <a:stretch/>
        </p:blipFill>
        <p:spPr>
          <a:xfrm>
            <a:off x="5429526" y="4617517"/>
            <a:ext cx="1839588" cy="5147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5" t="47722" r="12496" b="36423"/>
          <a:stretch/>
        </p:blipFill>
        <p:spPr>
          <a:xfrm>
            <a:off x="2739204" y="4402162"/>
            <a:ext cx="1700897" cy="9399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941" r="47684" b="7611"/>
          <a:stretch/>
        </p:blipFill>
        <p:spPr>
          <a:xfrm>
            <a:off x="1909495" y="5412393"/>
            <a:ext cx="1948828" cy="5040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5" t="36130" r="17994" b="52323"/>
          <a:stretch/>
        </p:blipFill>
        <p:spPr>
          <a:xfrm>
            <a:off x="5492855" y="3897323"/>
            <a:ext cx="2375831" cy="67973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2" t="62808" r="23836" b="23332"/>
          <a:stretch/>
        </p:blipFill>
        <p:spPr>
          <a:xfrm>
            <a:off x="4833422" y="3549656"/>
            <a:ext cx="640317" cy="8158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2" t="62808" r="23836" b="23332"/>
          <a:stretch/>
        </p:blipFill>
        <p:spPr>
          <a:xfrm>
            <a:off x="4561086" y="4334294"/>
            <a:ext cx="634744" cy="80878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84992" r="34008" b="6841"/>
          <a:stretch/>
        </p:blipFill>
        <p:spPr>
          <a:xfrm>
            <a:off x="1272109" y="5450474"/>
            <a:ext cx="561345" cy="51235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6" t="82747" r="29950" b="8805"/>
          <a:stretch/>
        </p:blipFill>
        <p:spPr>
          <a:xfrm>
            <a:off x="3858850" y="5373363"/>
            <a:ext cx="376387" cy="5299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2" t="62808" r="23836" b="23332"/>
          <a:stretch/>
        </p:blipFill>
        <p:spPr>
          <a:xfrm>
            <a:off x="4372654" y="5095406"/>
            <a:ext cx="682420" cy="869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5536" r="33219" b="71130"/>
          <a:stretch/>
        </p:blipFill>
        <p:spPr>
          <a:xfrm>
            <a:off x="5088214" y="5174930"/>
            <a:ext cx="2498058" cy="80466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9" t="36130" r="17994" b="52323"/>
          <a:stretch/>
        </p:blipFill>
        <p:spPr>
          <a:xfrm>
            <a:off x="7586271" y="5412393"/>
            <a:ext cx="191448" cy="791874"/>
          </a:xfrm>
          <a:prstGeom prst="rect">
            <a:avLst/>
          </a:prstGeom>
        </p:spPr>
      </p:pic>
      <p:pic>
        <p:nvPicPr>
          <p:cNvPr id="2050" name="Picture 2" descr="D:\Картинки до тестів\Учні\Хлоп пише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43" y="1244828"/>
            <a:ext cx="2355196" cy="24272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588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9220658" y="1642707"/>
            <a:ext cx="2131283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879028" y="1663610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3456889" y="1621804"/>
            <a:ext cx="2148892" cy="28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292027" y="1594581"/>
            <a:ext cx="2098269" cy="28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25551" y="474274"/>
            <a:ext cx="10203366" cy="973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Вибери </a:t>
            </a:r>
            <a:r>
              <a:rPr lang="uk-UA" sz="32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3200" b="1" dirty="0">
                <a:solidFill>
                  <a:schemeClr val="bg1"/>
                </a:solidFill>
              </a:rPr>
              <a:t>LEGO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4781717"/>
            <a:ext cx="2735595" cy="1498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06" y="4781717"/>
            <a:ext cx="2735595" cy="1498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34" y="4781716"/>
            <a:ext cx="2735595" cy="1498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1" y="4781716"/>
            <a:ext cx="2735595" cy="14987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6199110" y="5264600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9951" y="5264601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1801" y="5264604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111192" y="5264604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потрібна допомога…</a:t>
            </a:r>
          </a:p>
        </p:txBody>
      </p:sp>
    </p:spTree>
    <p:extLst>
      <p:ext uri="{BB962C8B-B14F-4D97-AF65-F5344CB8AC3E}">
        <p14:creationId xmlns:p14="http://schemas.microsoft.com/office/powerpoint/2010/main" val="21399460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11219</TotalTime>
  <Words>234</Words>
  <Application>Microsoft Office PowerPoint</Application>
  <PresentationFormat>Произвольный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675</cp:revision>
  <dcterms:created xsi:type="dcterms:W3CDTF">2018-01-05T16:38:53Z</dcterms:created>
  <dcterms:modified xsi:type="dcterms:W3CDTF">2024-09-28T09:25:17Z</dcterms:modified>
</cp:coreProperties>
</file>