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719" r:id="rId2"/>
    <p:sldId id="720" r:id="rId3"/>
    <p:sldId id="721" r:id="rId4"/>
    <p:sldId id="724" r:id="rId5"/>
    <p:sldId id="709" r:id="rId6"/>
    <p:sldId id="710" r:id="rId7"/>
    <p:sldId id="722" r:id="rId8"/>
    <p:sldId id="704" r:id="rId9"/>
    <p:sldId id="715" r:id="rId10"/>
    <p:sldId id="622" r:id="rId11"/>
    <p:sldId id="676" r:id="rId12"/>
    <p:sldId id="699" r:id="rId13"/>
    <p:sldId id="723" r:id="rId1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F3242"/>
    <a:srgbClr val="F5FC9A"/>
    <a:srgbClr val="ECF949"/>
    <a:srgbClr val="295FFF"/>
    <a:srgbClr val="00B050"/>
    <a:srgbClr val="FFCCFF"/>
    <a:srgbClr val="FF66FF"/>
    <a:srgbClr val="F68EE2"/>
    <a:srgbClr val="1694E9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00" autoAdjust="0"/>
    <p:restoredTop sz="94660"/>
  </p:normalViewPr>
  <p:slideViewPr>
    <p:cSldViewPr snapToGrid="0">
      <p:cViewPr varScale="1">
        <p:scale>
          <a:sx n="85" d="100"/>
          <a:sy n="85" d="100"/>
        </p:scale>
        <p:origin x="-414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4"/>
    </p:cViewPr>
  </p:sorterViewPr>
  <p:notesViewPr>
    <p:cSldViewPr snapToGrid="0">
      <p:cViewPr varScale="1">
        <p:scale>
          <a:sx n="69" d="100"/>
          <a:sy n="69" d="100"/>
        </p:scale>
        <p:origin x="3264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2BE04B-0FEE-474E-98E3-E5C059B0E3D6}" type="datetimeFigureOut">
              <a:rPr lang="ru-RU" smtClean="0"/>
              <a:t>30.09.2024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08AAFC-F45B-4763-9C1F-8029DFCE03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9451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08AAFC-F45B-4763-9C1F-8029DFCE03FE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90854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08AAFC-F45B-4763-9C1F-8029DFCE03FE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41381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08AAFC-F45B-4763-9C1F-8029DFCE03FE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49118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08AAFC-F45B-4763-9C1F-8029DFCE03FE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49118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26D62-0A69-489C-AD8A-DBBB454FE69F}" type="datetime1">
              <a:rPr lang="uk-UA" smtClean="0"/>
              <a:t>30.09.2024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5242421"/>
      </p:ext>
    </p:extLst>
  </p:cSld>
  <p:clrMapOvr>
    <a:masterClrMapping/>
  </p:clrMapOvr>
  <p:transition spd="med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41F5A-B942-463D-BFFB-A6C0BF2A95D9}" type="datetime1">
              <a:rPr lang="uk-UA" smtClean="0"/>
              <a:t>30.09.2024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6421197"/>
      </p:ext>
    </p:extLst>
  </p:cSld>
  <p:clrMapOvr>
    <a:masterClrMapping/>
  </p:clrMapOvr>
  <p:transition spd="med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F5CA3-AACC-4614-BF69-00E689DA5E5C}" type="datetime1">
              <a:rPr lang="uk-UA" smtClean="0"/>
              <a:t>30.09.2024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8756189"/>
      </p:ext>
    </p:extLst>
  </p:cSld>
  <p:clrMapOvr>
    <a:masterClrMapping/>
  </p:clrMapOvr>
  <p:transition spd="med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57AFC-C01B-4F35-8E90-7CDC7BDC9F41}" type="datetime1">
              <a:rPr lang="uk-UA" smtClean="0"/>
              <a:t>30.09.2024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9445653"/>
      </p:ext>
    </p:extLst>
  </p:cSld>
  <p:clrMapOvr>
    <a:masterClrMapping/>
  </p:clrMapOvr>
  <p:transition spd="med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57DF8-A1C4-4191-9BCE-6255C9741248}" type="datetime1">
              <a:rPr lang="uk-UA" smtClean="0"/>
              <a:t>30.09.2024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0646997"/>
      </p:ext>
    </p:extLst>
  </p:cSld>
  <p:clrMapOvr>
    <a:masterClrMapping/>
  </p:clrMapOvr>
  <p:transition spd="med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B527B-8C9A-436C-98CD-9931061FA41E}" type="datetime1">
              <a:rPr lang="uk-UA" smtClean="0"/>
              <a:t>30.09.2024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3066299"/>
      </p:ext>
    </p:extLst>
  </p:cSld>
  <p:clrMapOvr>
    <a:masterClrMapping/>
  </p:clrMapOvr>
  <p:transition spd="med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2E25-D864-431C-9803-DC1DF816B3B2}" type="datetime1">
              <a:rPr lang="uk-UA" smtClean="0"/>
              <a:t>30.09.2024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9923005"/>
      </p:ext>
    </p:extLst>
  </p:cSld>
  <p:clrMapOvr>
    <a:masterClrMapping/>
  </p:clrMapOvr>
  <p:transition spd="med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1627C-B8CA-44C8-AA80-F38F7E2DC942}" type="datetime1">
              <a:rPr lang="uk-UA" smtClean="0"/>
              <a:t>30.09.2024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1058557"/>
      </p:ext>
    </p:extLst>
  </p:cSld>
  <p:clrMapOvr>
    <a:masterClrMapping/>
  </p:clrMapOvr>
  <p:transition spd="med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8820F-613B-4084-A210-F6071CA8AA12}" type="datetime1">
              <a:rPr lang="uk-UA" smtClean="0"/>
              <a:t>30.09.2024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9499683"/>
      </p:ext>
    </p:extLst>
  </p:cSld>
  <p:clrMapOvr>
    <a:masterClrMapping/>
  </p:clrMapOvr>
  <p:transition spd="med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3D5AF-C886-45A1-B5DC-5A526CB61C15}" type="datetime1">
              <a:rPr lang="uk-UA" smtClean="0"/>
              <a:t>30.09.2024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2121819"/>
      </p:ext>
    </p:extLst>
  </p:cSld>
  <p:clrMapOvr>
    <a:masterClrMapping/>
  </p:clrMapOvr>
  <p:transition spd="med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D2A21-8E22-4A57-9D96-C14531AB525D}" type="datetime1">
              <a:rPr lang="uk-UA" smtClean="0"/>
              <a:t>30.09.2024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1652846"/>
      </p:ext>
    </p:extLst>
  </p:cSld>
  <p:clrMapOvr>
    <a:masterClrMapping/>
  </p:clrMapOvr>
  <p:transition spd="med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FBF2D6-4F70-474E-8189-F1C29A9FD449}" type="datetime1">
              <a:rPr lang="uk-UA" smtClean="0"/>
              <a:t>30.09.2024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610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>
    <p:push dir="u"/>
  </p:transition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microsoft.com/office/2007/relationships/hdphoto" Target="../media/hdphoto6.wdp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5" Type="http://schemas.microsoft.com/office/2007/relationships/hdphoto" Target="../media/hdphoto8.wdp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microsoft.com/office/2007/relationships/hdphoto" Target="../media/hdphoto9.wdp"/><Relationship Id="rId7" Type="http://schemas.openxmlformats.org/officeDocument/2006/relationships/image" Target="../media/image38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0.wdp"/><Relationship Id="rId5" Type="http://schemas.openxmlformats.org/officeDocument/2006/relationships/image" Target="../media/image37.png"/><Relationship Id="rId10" Type="http://schemas.openxmlformats.org/officeDocument/2006/relationships/image" Target="../media/image40.png"/><Relationship Id="rId4" Type="http://schemas.openxmlformats.org/officeDocument/2006/relationships/image" Target="../media/image36.jpeg"/><Relationship Id="rId9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microsoft.com/office/2007/relationships/hdphoto" Target="../media/hdphoto4.wdp"/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12" Type="http://schemas.openxmlformats.org/officeDocument/2006/relationships/image" Target="../media/image20.png"/><Relationship Id="rId17" Type="http://schemas.openxmlformats.org/officeDocument/2006/relationships/image" Target="../media/image24.jpe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19.png"/><Relationship Id="rId5" Type="http://schemas.openxmlformats.org/officeDocument/2006/relationships/image" Target="../media/image14.png"/><Relationship Id="rId15" Type="http://schemas.openxmlformats.org/officeDocument/2006/relationships/image" Target="../media/image22.jpeg"/><Relationship Id="rId10" Type="http://schemas.microsoft.com/office/2007/relationships/hdphoto" Target="../media/hdphoto3.wdp"/><Relationship Id="rId4" Type="http://schemas.microsoft.com/office/2007/relationships/hdphoto" Target="../media/hdphoto2.wdp"/><Relationship Id="rId9" Type="http://schemas.openxmlformats.org/officeDocument/2006/relationships/image" Target="../media/image18.png"/><Relationship Id="rId1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0.png"/><Relationship Id="rId3" Type="http://schemas.openxmlformats.org/officeDocument/2006/relationships/image" Target="../media/image25.jpeg"/><Relationship Id="rId7" Type="http://schemas.openxmlformats.org/officeDocument/2006/relationships/image" Target="../media/image15.png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microsoft.com/office/2007/relationships/hdphoto" Target="../media/hdphoto5.wdp"/><Relationship Id="rId5" Type="http://schemas.microsoft.com/office/2007/relationships/hdphoto" Target="../media/hdphoto2.wdp"/><Relationship Id="rId10" Type="http://schemas.openxmlformats.org/officeDocument/2006/relationships/image" Target="../media/image26.png"/><Relationship Id="rId4" Type="http://schemas.openxmlformats.org/officeDocument/2006/relationships/image" Target="../media/image13.png"/><Relationship Id="rId9" Type="http://schemas.openxmlformats.org/officeDocument/2006/relationships/image" Target="../media/image17.png"/><Relationship Id="rId14" Type="http://schemas.microsoft.com/office/2007/relationships/hdphoto" Target="../media/hdphoto4.wdp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018314" y="3560728"/>
            <a:ext cx="6255428" cy="2349579"/>
          </a:xfrm>
          <a:prstGeom prst="round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4400" b="1" dirty="0">
                <a:solidFill>
                  <a:srgbClr val="0070C0"/>
                </a:solidFill>
              </a:rPr>
              <a:t>Розвиток зв'язного мовлення. </a:t>
            </a:r>
            <a:endParaRPr lang="uk-UA" sz="4400" b="1" dirty="0" smtClean="0">
              <a:solidFill>
                <a:srgbClr val="0070C0"/>
              </a:solidFill>
            </a:endParaRPr>
          </a:p>
          <a:p>
            <a:pPr algn="ctr"/>
            <a:r>
              <a:rPr lang="uk-UA" sz="4400" b="1" dirty="0" smtClean="0">
                <a:solidFill>
                  <a:srgbClr val="0070C0"/>
                </a:solidFill>
              </a:rPr>
              <a:t>Малюю осіннє листя</a:t>
            </a:r>
            <a:endParaRPr lang="uk-UA" sz="4400" b="1" dirty="0">
              <a:solidFill>
                <a:srgbClr val="0070C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951808" y="1014713"/>
            <a:ext cx="2944792" cy="1328023"/>
          </a:xfrm>
          <a:prstGeom prst="round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rgbClr val="0070C0"/>
                </a:solidFill>
              </a:rPr>
              <a:t>Українська мова</a:t>
            </a:r>
          </a:p>
          <a:p>
            <a:pPr algn="ctr"/>
            <a:r>
              <a:rPr lang="uk-UA" sz="2400" b="1" i="1" dirty="0" smtClean="0">
                <a:solidFill>
                  <a:srgbClr val="0070C0"/>
                </a:solidFill>
              </a:rPr>
              <a:t>2 клас</a:t>
            </a:r>
            <a:endParaRPr lang="uk-UA" sz="2400" b="1" dirty="0" smtClean="0">
              <a:solidFill>
                <a:srgbClr val="0070C0"/>
              </a:solidFill>
            </a:endParaRPr>
          </a:p>
          <a:p>
            <a:pPr algn="ctr"/>
            <a:r>
              <a:rPr lang="uk-UA" sz="2400" b="1" dirty="0" smtClean="0">
                <a:solidFill>
                  <a:srgbClr val="0070C0"/>
                </a:solidFill>
              </a:rPr>
              <a:t>Урок </a:t>
            </a:r>
            <a:r>
              <a:rPr lang="en-US" sz="2400" b="1" dirty="0" smtClean="0">
                <a:solidFill>
                  <a:srgbClr val="0070C0"/>
                </a:solidFill>
              </a:rPr>
              <a:t>1</a:t>
            </a:r>
            <a:r>
              <a:rPr lang="uk-UA" sz="2400" b="1" dirty="0" smtClean="0">
                <a:solidFill>
                  <a:srgbClr val="0070C0"/>
                </a:solidFill>
              </a:rPr>
              <a:t>8</a:t>
            </a:r>
            <a:endParaRPr lang="ru-RU" sz="2400" b="1" dirty="0">
              <a:solidFill>
                <a:srgbClr val="0070C0"/>
              </a:solidFill>
            </a:endParaRPr>
          </a:p>
        </p:txBody>
      </p:sp>
      <p:pic>
        <p:nvPicPr>
          <p:cNvPr id="12" name="Picture 2" descr="http://tdvsesvit.com.ua/images/product_images/popup_images/4429_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520" y="672629"/>
            <a:ext cx="3544222" cy="5276758"/>
          </a:xfrm>
          <a:prstGeom prst="roundRect">
            <a:avLst/>
          </a:prstGeom>
          <a:noFill/>
          <a:ln w="381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2807111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1667107" y="1874011"/>
            <a:ext cx="4382429" cy="3539430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446088" indent="-446088">
              <a:buAutoNum type="arabicPeriod"/>
            </a:pPr>
            <a:r>
              <a:rPr lang="uk-UA" sz="2800" b="1" dirty="0">
                <a:solidFill>
                  <a:srgbClr val="0070C0"/>
                </a:solidFill>
              </a:rPr>
              <a:t>До якого дерева ти підійшов (підійшла)?</a:t>
            </a:r>
          </a:p>
          <a:p>
            <a:pPr marL="446088" indent="-446088">
              <a:buAutoNum type="arabicPeriod"/>
            </a:pPr>
            <a:r>
              <a:rPr lang="uk-UA" sz="2800" b="1" dirty="0">
                <a:solidFill>
                  <a:srgbClr val="0070C0"/>
                </a:solidFill>
              </a:rPr>
              <a:t>Чи здивувало тебе його листя?</a:t>
            </a:r>
          </a:p>
          <a:p>
            <a:pPr marL="446088" indent="-446088">
              <a:buAutoNum type="arabicPeriod"/>
            </a:pPr>
            <a:r>
              <a:rPr lang="uk-UA" sz="2800" b="1" dirty="0">
                <a:solidFill>
                  <a:srgbClr val="0070C0"/>
                </a:solidFill>
              </a:rPr>
              <a:t>Якого кольору воно було?</a:t>
            </a:r>
          </a:p>
          <a:p>
            <a:pPr marL="446088" indent="-446088">
              <a:buAutoNum type="arabicPeriod"/>
            </a:pPr>
            <a:r>
              <a:rPr lang="uk-UA" sz="2800" b="1" dirty="0">
                <a:solidFill>
                  <a:srgbClr val="0070C0"/>
                </a:solidFill>
              </a:rPr>
              <a:t>На що схожі листочки цього дерева?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2"/>
          <a:srcRect l="7656" t="13726" r="71900" b="34618"/>
          <a:stretch/>
        </p:blipFill>
        <p:spPr>
          <a:xfrm>
            <a:off x="327406" y="1350036"/>
            <a:ext cx="1275037" cy="1958931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669073" y="405926"/>
            <a:ext cx="10760927" cy="83984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Уяви</a:t>
            </a:r>
            <a:r>
              <a:rPr lang="uk-UA" sz="3600" b="1" dirty="0">
                <a:solidFill>
                  <a:schemeClr val="bg1"/>
                </a:solidFill>
              </a:rPr>
              <a:t>, що ти збираєш осіннє листя. Розкажи про це. </a:t>
            </a:r>
          </a:p>
        </p:txBody>
      </p:sp>
      <p:sp>
        <p:nvSpPr>
          <p:cNvPr id="10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926238"/>
            <a:ext cx="972274" cy="93207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b="1" dirty="0" smtClean="0">
                <a:solidFill>
                  <a:schemeClr val="bg1"/>
                </a:solidFill>
              </a:rPr>
              <a:t>Сторінка</a:t>
            </a:r>
            <a:endParaRPr lang="uk-UA" sz="16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11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1667107" y="1316583"/>
            <a:ext cx="4382429" cy="516118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rgbClr val="0070C0"/>
                </a:solidFill>
              </a:rPr>
              <a:t> </a:t>
            </a:r>
            <a:r>
              <a:rPr lang="uk-UA" sz="2000" b="1" dirty="0">
                <a:solidFill>
                  <a:srgbClr val="0070C0"/>
                </a:solidFill>
              </a:rPr>
              <a:t>Скористайся запитаннями </a:t>
            </a:r>
            <a:r>
              <a:rPr lang="uk-UA" sz="2000" b="1" dirty="0" smtClean="0">
                <a:solidFill>
                  <a:srgbClr val="0070C0"/>
                </a:solidFill>
              </a:rPr>
              <a:t>Родзинки</a:t>
            </a:r>
            <a:endParaRPr lang="uk-UA" sz="2000" b="1" dirty="0">
              <a:solidFill>
                <a:srgbClr val="0070C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284269" y="1958476"/>
            <a:ext cx="5223790" cy="403187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>
                <a:solidFill>
                  <a:schemeClr val="bg1"/>
                </a:solidFill>
              </a:rPr>
              <a:t>Листя </a:t>
            </a:r>
            <a:r>
              <a:rPr lang="uk-UA" sz="3200" b="1" dirty="0" err="1">
                <a:solidFill>
                  <a:schemeClr val="bg1"/>
                </a:solidFill>
              </a:rPr>
              <a:t>дуба</a:t>
            </a:r>
            <a:r>
              <a:rPr lang="uk-UA" sz="3200" b="1" dirty="0">
                <a:solidFill>
                  <a:schemeClr val="bg1"/>
                </a:solidFill>
              </a:rPr>
              <a:t>      </a:t>
            </a:r>
          </a:p>
          <a:p>
            <a:r>
              <a:rPr lang="uk-UA" sz="3200" b="1" dirty="0">
                <a:solidFill>
                  <a:schemeClr val="bg1"/>
                </a:solidFill>
              </a:rPr>
              <a:t>   </a:t>
            </a:r>
            <a:r>
              <a:rPr lang="uk-UA" sz="3200" b="1" dirty="0" smtClean="0">
                <a:solidFill>
                  <a:schemeClr val="bg1"/>
                </a:solidFill>
              </a:rPr>
              <a:t>У </a:t>
            </a:r>
            <a:r>
              <a:rPr lang="uk-UA" sz="3200" b="1" dirty="0">
                <a:solidFill>
                  <a:schemeClr val="bg1"/>
                </a:solidFill>
              </a:rPr>
              <a:t>парку я збирав осіннє листя.  Підійшов до справжнього красеня – міцного </a:t>
            </a:r>
            <a:r>
              <a:rPr lang="uk-UA" sz="3200" b="1" dirty="0" err="1">
                <a:solidFill>
                  <a:schemeClr val="bg1"/>
                </a:solidFill>
              </a:rPr>
              <a:t>дуба</a:t>
            </a:r>
            <a:r>
              <a:rPr lang="uk-UA" sz="3200" b="1" dirty="0">
                <a:solidFill>
                  <a:schemeClr val="bg1"/>
                </a:solidFill>
              </a:rPr>
              <a:t>. Мене здивувало його листя. Воно було схоже на маленьке дерево.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602443" y="5575324"/>
            <a:ext cx="4447093" cy="701827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000" b="1" dirty="0" err="1" smtClean="0">
                <a:solidFill>
                  <a:srgbClr val="0070C0"/>
                </a:solidFill>
              </a:rPr>
              <a:t>Запиши</a:t>
            </a:r>
            <a:r>
              <a:rPr lang="uk-UA" sz="2000" b="1" dirty="0" smtClean="0">
                <a:solidFill>
                  <a:srgbClr val="0070C0"/>
                </a:solidFill>
              </a:rPr>
              <a:t> </a:t>
            </a:r>
            <a:r>
              <a:rPr lang="uk-UA" sz="2000" b="1" dirty="0">
                <a:solidFill>
                  <a:srgbClr val="0070C0"/>
                </a:solidFill>
              </a:rPr>
              <a:t>свою розповідь. </a:t>
            </a:r>
            <a:endParaRPr lang="uk-UA" sz="2000" b="1" dirty="0" smtClean="0">
              <a:solidFill>
                <a:srgbClr val="0070C0"/>
              </a:solidFill>
            </a:endParaRPr>
          </a:p>
          <a:p>
            <a:pPr algn="ctr"/>
            <a:r>
              <a:rPr lang="uk-UA" sz="2000" b="1" dirty="0" smtClean="0">
                <a:solidFill>
                  <a:srgbClr val="0070C0"/>
                </a:solidFill>
              </a:rPr>
              <a:t>Розпочни </a:t>
            </a:r>
            <a:r>
              <a:rPr lang="uk-UA" sz="2000" b="1" dirty="0">
                <a:solidFill>
                  <a:srgbClr val="0070C0"/>
                </a:solidFill>
              </a:rPr>
              <a:t>із заголовка. 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6284269" y="1292224"/>
            <a:ext cx="5145731" cy="491972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rgbClr val="0070C0"/>
                </a:solidFill>
              </a:rPr>
              <a:t>Прочитай розповідь Щебетунчика як зразок</a:t>
            </a:r>
            <a:endParaRPr lang="uk-UA" sz="2000" b="1" dirty="0">
              <a:solidFill>
                <a:srgbClr val="0070C0"/>
              </a:solidFill>
            </a:endParaRPr>
          </a:p>
        </p:txBody>
      </p:sp>
      <p:pic>
        <p:nvPicPr>
          <p:cNvPr id="16" name="Picture 4" descr="Наклейка «Осеннее дерево»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56" y="3643726"/>
            <a:ext cx="1678419" cy="1664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9327672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Каля Маля Всё о рисунках. Учимся рисовать: Как нарисовать дуб?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805"/>
          <a:stretch/>
        </p:blipFill>
        <p:spPr bwMode="auto">
          <a:xfrm>
            <a:off x="724829" y="1338146"/>
            <a:ext cx="4776111" cy="4253555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724829" y="457200"/>
            <a:ext cx="10649415" cy="78456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Намалюй </a:t>
            </a:r>
            <a:r>
              <a:rPr lang="uk-UA" sz="3600" b="1" dirty="0">
                <a:solidFill>
                  <a:schemeClr val="bg1"/>
                </a:solidFill>
              </a:rPr>
              <a:t>олівцями ілюстрацію до своєї </a:t>
            </a:r>
            <a:r>
              <a:rPr lang="uk-UA" sz="3600" b="1" dirty="0" smtClean="0">
                <a:solidFill>
                  <a:schemeClr val="bg1"/>
                </a:solidFill>
              </a:rPr>
              <a:t>розповіді</a:t>
            </a:r>
            <a:endParaRPr lang="uk-UA" sz="3600" b="1" dirty="0">
              <a:solidFill>
                <a:schemeClr val="bg1"/>
              </a:solidFill>
            </a:endParaRPr>
          </a:p>
        </p:txBody>
      </p:sp>
      <p:pic>
        <p:nvPicPr>
          <p:cNvPr id="17412" name="Picture 4" descr="Картинки деревьев для детей детского сада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252" r="1461"/>
          <a:stretch/>
        </p:blipFill>
        <p:spPr bwMode="auto">
          <a:xfrm>
            <a:off x="6466542" y="1338146"/>
            <a:ext cx="4851580" cy="4253555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926238"/>
            <a:ext cx="972274" cy="93207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b="1" dirty="0" smtClean="0">
                <a:solidFill>
                  <a:schemeClr val="bg1"/>
                </a:solidFill>
              </a:rPr>
              <a:t>Сторінка</a:t>
            </a:r>
            <a:endParaRPr lang="uk-UA" sz="16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12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419815" y="5663548"/>
            <a:ext cx="7281746" cy="585521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rgbClr val="0070C0"/>
                </a:solidFill>
              </a:rPr>
              <a:t>Придумай </a:t>
            </a:r>
            <a:r>
              <a:rPr lang="uk-UA" sz="2400" b="1" dirty="0">
                <a:solidFill>
                  <a:srgbClr val="0070C0"/>
                </a:solidFill>
              </a:rPr>
              <a:t>назву малюнкові і запиши її під ним. </a:t>
            </a:r>
          </a:p>
        </p:txBody>
      </p:sp>
    </p:spTree>
    <p:extLst>
      <p:ext uri="{BB962C8B-B14F-4D97-AF65-F5344CB8AC3E}">
        <p14:creationId xmlns:p14="http://schemas.microsoft.com/office/powerpoint/2010/main" val="874914996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2" descr="Простой осенний лес осенью толстый справочный материал, простой ...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149" y="3467451"/>
            <a:ext cx="7656045" cy="318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836339" y="548811"/>
            <a:ext cx="10437543" cy="70571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Розгадай ребуси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43" name="Скругленный прямоугольник 42"/>
          <p:cNvSpPr/>
          <p:nvPr/>
        </p:nvSpPr>
        <p:spPr>
          <a:xfrm>
            <a:off x="2206424" y="2729219"/>
            <a:ext cx="1853892" cy="600927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bg1"/>
                </a:solidFill>
              </a:rPr>
              <a:t> </a:t>
            </a:r>
            <a:r>
              <a:rPr lang="uk-UA" sz="3200" b="1" dirty="0" smtClean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bg1"/>
                </a:solidFill>
              </a:rPr>
              <a:t>КАЛИНА</a:t>
            </a:r>
            <a:endParaRPr lang="uk-UA" sz="3200" b="1" dirty="0">
              <a:ln>
                <a:solidFill>
                  <a:schemeClr val="accent6">
                    <a:lumMod val="75000"/>
                  </a:schemeClr>
                </a:solidFill>
              </a:ln>
              <a:solidFill>
                <a:schemeClr val="bg1"/>
              </a:solidFill>
            </a:endParaRPr>
          </a:p>
        </p:txBody>
      </p:sp>
      <p:pic>
        <p:nvPicPr>
          <p:cNvPr id="2050" name="Picture 2" descr="D:\2 клас\1 Українська мова\1 Пономарьова\1 Звуки букви\№018 - Розвиток мовлення. Малюю осіннє листя\2024-09-26_193307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705"/>
          <a:stretch/>
        </p:blipFill>
        <p:spPr bwMode="auto">
          <a:xfrm>
            <a:off x="836341" y="1397981"/>
            <a:ext cx="6403525" cy="1190836"/>
          </a:xfrm>
          <a:prstGeom prst="rect">
            <a:avLst/>
          </a:prstGeom>
          <a:noFill/>
          <a:ln w="381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7515921" y="1399715"/>
            <a:ext cx="3722245" cy="1164818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err="1" smtClean="0">
                <a:solidFill>
                  <a:srgbClr val="0070C0"/>
                </a:solidFill>
              </a:rPr>
              <a:t>Запиши</a:t>
            </a:r>
            <a:r>
              <a:rPr lang="uk-UA" sz="2400" b="1" dirty="0" smtClean="0">
                <a:solidFill>
                  <a:srgbClr val="0070C0"/>
                </a:solidFill>
              </a:rPr>
              <a:t> </a:t>
            </a:r>
            <a:r>
              <a:rPr lang="uk-UA" sz="2400" b="1" dirty="0">
                <a:solidFill>
                  <a:srgbClr val="0070C0"/>
                </a:solidFill>
              </a:rPr>
              <a:t>слова-відгадки в подане запитання. Усно дай відповідь на нього.</a:t>
            </a:r>
          </a:p>
        </p:txBody>
      </p:sp>
      <p:cxnSp>
        <p:nvCxnSpPr>
          <p:cNvPr id="31" name="Прямая соединительная линия 30"/>
          <p:cNvCxnSpPr/>
          <p:nvPr/>
        </p:nvCxnSpPr>
        <p:spPr>
          <a:xfrm flipH="1">
            <a:off x="2327693" y="2836184"/>
            <a:ext cx="660834" cy="38540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Скругленный прямоугольник 17"/>
          <p:cNvSpPr/>
          <p:nvPr/>
        </p:nvSpPr>
        <p:spPr>
          <a:xfrm>
            <a:off x="2206424" y="2731089"/>
            <a:ext cx="1853892" cy="600927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bg1"/>
                </a:solidFill>
              </a:rPr>
              <a:t>   </a:t>
            </a:r>
            <a:r>
              <a:rPr lang="uk-UA" sz="3200" b="1" dirty="0" smtClean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bg1"/>
                </a:solidFill>
              </a:rPr>
              <a:t>ЯЛИНА</a:t>
            </a:r>
            <a:endParaRPr lang="uk-UA" sz="3200" b="1" dirty="0">
              <a:ln>
                <a:solidFill>
                  <a:schemeClr val="accent6">
                    <a:lumMod val="75000"/>
                  </a:schemeClr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5330283" y="2755999"/>
            <a:ext cx="1672455" cy="600927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tabLst>
                <a:tab pos="177800" algn="l"/>
              </a:tabLst>
            </a:pPr>
            <a:r>
              <a:rPr lang="uk-UA" sz="3200" b="1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bg1"/>
                </a:solidFill>
              </a:rPr>
              <a:t>  </a:t>
            </a:r>
            <a:r>
              <a:rPr lang="uk-UA" sz="3200" b="1" dirty="0" smtClean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bg1"/>
                </a:solidFill>
              </a:rPr>
              <a:t>СОСКА</a:t>
            </a:r>
            <a:endParaRPr lang="uk-UA" sz="3200" b="1" dirty="0">
              <a:ln>
                <a:solidFill>
                  <a:schemeClr val="accent6">
                    <a:lumMod val="75000"/>
                  </a:schemeClr>
                </a:solidFill>
              </a:ln>
              <a:solidFill>
                <a:schemeClr val="bg1"/>
              </a:solidFill>
            </a:endParaRPr>
          </a:p>
        </p:txBody>
      </p:sp>
      <p:cxnSp>
        <p:nvCxnSpPr>
          <p:cNvPr id="20" name="Прямая соединительная линия 19"/>
          <p:cNvCxnSpPr/>
          <p:nvPr/>
        </p:nvCxnSpPr>
        <p:spPr>
          <a:xfrm flipH="1">
            <a:off x="6315745" y="2813888"/>
            <a:ext cx="355915" cy="48514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Скругленный прямоугольник 21"/>
          <p:cNvSpPr/>
          <p:nvPr/>
        </p:nvSpPr>
        <p:spPr>
          <a:xfrm>
            <a:off x="5330510" y="2744070"/>
            <a:ext cx="1672228" cy="600927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3200" b="1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bg1"/>
                </a:solidFill>
              </a:rPr>
              <a:t>  </a:t>
            </a:r>
            <a:r>
              <a:rPr lang="uk-UA" sz="3200" b="1" dirty="0" smtClean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bg1"/>
                </a:solidFill>
              </a:rPr>
              <a:t>СОСНА</a:t>
            </a:r>
            <a:endParaRPr lang="uk-UA" sz="3200" b="1" dirty="0">
              <a:ln>
                <a:solidFill>
                  <a:schemeClr val="accent6">
                    <a:lumMod val="75000"/>
                  </a:schemeClr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7515921" y="2731088"/>
            <a:ext cx="3757961" cy="144616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2800" b="1" dirty="0" smtClean="0">
                <a:solidFill>
                  <a:schemeClr val="bg1"/>
                </a:solidFill>
              </a:rPr>
              <a:t>Чим _______ і ______ відрізняються від інших дерев?</a:t>
            </a:r>
            <a:endParaRPr lang="uk-UA" sz="2800" b="1" dirty="0">
              <a:solidFill>
                <a:schemeClr val="bg1"/>
              </a:solidFill>
            </a:endParaRPr>
          </a:p>
        </p:txBody>
      </p:sp>
      <p:sp>
        <p:nvSpPr>
          <p:cNvPr id="24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926238"/>
            <a:ext cx="972274" cy="93207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b="1" dirty="0" smtClean="0">
                <a:solidFill>
                  <a:schemeClr val="bg1"/>
                </a:solidFill>
              </a:rPr>
              <a:t>Сторінка</a:t>
            </a:r>
            <a:endParaRPr lang="uk-UA" sz="16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12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8312212" y="2649144"/>
            <a:ext cx="1245284" cy="572446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rgbClr val="FFFF00"/>
                </a:solidFill>
              </a:rPr>
              <a:t>ялина</a:t>
            </a:r>
            <a:endParaRPr lang="uk-UA" sz="2800" b="1" dirty="0">
              <a:solidFill>
                <a:srgbClr val="FFFF00"/>
              </a:solidFill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9733560" y="2649144"/>
            <a:ext cx="1245284" cy="572446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rgbClr val="FFFF00"/>
                </a:solidFill>
              </a:rPr>
              <a:t>сосна</a:t>
            </a:r>
            <a:endParaRPr lang="uk-UA" sz="2800" b="1" dirty="0">
              <a:solidFill>
                <a:srgbClr val="FFFF00"/>
              </a:solidFill>
            </a:endParaRPr>
          </a:p>
        </p:txBody>
      </p:sp>
      <p:pic>
        <p:nvPicPr>
          <p:cNvPr id="33" name="Picture 4" descr="Елки PNG фото, изображения елок в формате PNG, елка PNG, ель 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133370" y="4107085"/>
            <a:ext cx="1600848" cy="2327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6" descr="✓ Сосна на прозрачном фоне #76 скачать клипарт бесплатно - Clipart-DB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469464" y="4177251"/>
            <a:ext cx="1454068" cy="2256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8" descr="Морфологический разбор слова &quot;дуб&quot; онлайн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081" y="3881885"/>
            <a:ext cx="2116289" cy="2311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10" descr="Картинки на прозрачном фоне березы 5 » Шапки сайтов jpg бесплатно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4218" y="3654977"/>
            <a:ext cx="1501574" cy="2137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0629813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 animBg="1"/>
      <p:bldP spid="22" grpId="0" animBg="1"/>
      <p:bldP spid="23" grpId="0" animBg="1"/>
      <p:bldP spid="26" grpId="0"/>
      <p:bldP spid="2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926133" y="513465"/>
            <a:ext cx="10231724" cy="94792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Рефлексія. </a:t>
            </a:r>
            <a:r>
              <a:rPr lang="uk-UA" sz="3600" b="1" dirty="0" err="1" smtClean="0">
                <a:solidFill>
                  <a:schemeClr val="bg1"/>
                </a:solidFill>
              </a:rPr>
              <a:t>Обери</a:t>
            </a:r>
            <a:r>
              <a:rPr lang="uk-UA" sz="3600" b="1" dirty="0" smtClean="0">
                <a:solidFill>
                  <a:schemeClr val="bg1"/>
                </a:solidFill>
              </a:rPr>
              <a:t> </a:t>
            </a:r>
            <a:r>
              <a:rPr lang="uk-UA" sz="3600" b="1" dirty="0">
                <a:solidFill>
                  <a:schemeClr val="bg1"/>
                </a:solidFill>
              </a:rPr>
              <a:t>свій </a:t>
            </a:r>
            <a:r>
              <a:rPr lang="uk-UA" sz="3600" b="1" dirty="0" smtClean="0">
                <a:solidFill>
                  <a:schemeClr val="bg1"/>
                </a:solidFill>
              </a:rPr>
              <a:t>олівець.</a:t>
            </a:r>
            <a:endParaRPr lang="uk-UA" sz="3600" b="1" dirty="0">
              <a:solidFill>
                <a:schemeClr val="bg1"/>
              </a:solidFill>
            </a:endParaRPr>
          </a:p>
        </p:txBody>
      </p:sp>
      <p:pic>
        <p:nvPicPr>
          <p:cNvPr id="3082" name="Picture 10" descr="Стакан для ручек и карандашей - MYSH68824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898" t="49989" r="52778"/>
          <a:stretch/>
        </p:blipFill>
        <p:spPr bwMode="auto">
          <a:xfrm>
            <a:off x="926132" y="2449167"/>
            <a:ext cx="1930885" cy="2701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0" descr="Стакан для ручек и карандашей - MYSH68824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521" r="52145" b="50011"/>
          <a:stretch/>
        </p:blipFill>
        <p:spPr bwMode="auto">
          <a:xfrm>
            <a:off x="9166630" y="2395807"/>
            <a:ext cx="1991227" cy="2700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0" descr="Стакан для ручек и карандашей - MYSH68824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831" r="14078" b="50579"/>
          <a:stretch/>
        </p:blipFill>
        <p:spPr bwMode="auto">
          <a:xfrm>
            <a:off x="6509967" y="2408975"/>
            <a:ext cx="2036480" cy="2669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0" descr="Стакан для ручек и карандашей - MYSH68824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495" t="49989" r="11616"/>
          <a:stretch/>
        </p:blipFill>
        <p:spPr bwMode="auto">
          <a:xfrm>
            <a:off x="3521943" y="2449167"/>
            <a:ext cx="2323096" cy="2701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Кира-скрап - клипарт и рамки на прозрачном фоне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486" b="27395"/>
          <a:stretch/>
        </p:blipFill>
        <p:spPr bwMode="auto">
          <a:xfrm rot="21248882">
            <a:off x="1734841" y="1539646"/>
            <a:ext cx="436764" cy="1742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Кира-скрап - клипарт и рамки на прозрачном фоне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971" b="23299"/>
          <a:stretch/>
        </p:blipFill>
        <p:spPr bwMode="auto">
          <a:xfrm rot="268393">
            <a:off x="4481158" y="1475219"/>
            <a:ext cx="426439" cy="1841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Кира-скрап - клипарт и рамки на прозрачном фоне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60" r="27029" b="22248"/>
          <a:stretch/>
        </p:blipFill>
        <p:spPr bwMode="auto">
          <a:xfrm rot="294658">
            <a:off x="7206060" y="1477588"/>
            <a:ext cx="402649" cy="186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Кира-скрап - клипарт и рамки на прозрачном фоне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46" r="54524" b="21304"/>
          <a:stretch/>
        </p:blipFill>
        <p:spPr bwMode="auto">
          <a:xfrm rot="162794">
            <a:off x="9961306" y="1460827"/>
            <a:ext cx="398763" cy="1889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038725" y="3539069"/>
            <a:ext cx="181829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800" b="1" dirty="0" smtClean="0">
                <a:solidFill>
                  <a:schemeClr val="accent2">
                    <a:lumMod val="50000"/>
                  </a:schemeClr>
                </a:solidFill>
              </a:rPr>
              <a:t>Було </a:t>
            </a:r>
            <a:r>
              <a:rPr lang="uk-UA" sz="2800" b="1" dirty="0">
                <a:solidFill>
                  <a:schemeClr val="accent2">
                    <a:lumMod val="50000"/>
                  </a:schemeClr>
                </a:solidFill>
              </a:rPr>
              <a:t>дуже просто!</a:t>
            </a:r>
            <a:endParaRPr lang="ru-RU" sz="28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355129" y="3503296"/>
            <a:ext cx="16142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Можу краще!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799470" y="3572317"/>
            <a:ext cx="1696172" cy="1055608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Було цікаво!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693418" y="3539069"/>
            <a:ext cx="1656425" cy="1055608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Було важко!</a:t>
            </a:r>
          </a:p>
        </p:txBody>
      </p:sp>
      <p:pic>
        <p:nvPicPr>
          <p:cNvPr id="25" name="Picture 6" descr="Кира-скрап - клипарт и рамки на прозрачном фоне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486" r="-630" b="587"/>
          <a:stretch/>
        </p:blipFill>
        <p:spPr bwMode="auto">
          <a:xfrm rot="6985696">
            <a:off x="7681154" y="4586304"/>
            <a:ext cx="497722" cy="2680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Кира-скрап - клипарт и рамки на прозрачном фоне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9716" b="435"/>
          <a:stretch/>
        </p:blipFill>
        <p:spPr bwMode="auto">
          <a:xfrm rot="7135075">
            <a:off x="10105764" y="4569805"/>
            <a:ext cx="477451" cy="2684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Кира-скрап - клипарт и рамки на прозрачном фоне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60" r="25092" b="-1024"/>
          <a:stretch/>
        </p:blipFill>
        <p:spPr bwMode="auto">
          <a:xfrm rot="14685160">
            <a:off x="4446693" y="4553280"/>
            <a:ext cx="490771" cy="2723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Кира-скрап - клипарт и рамки на прозрачном фоне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46" r="51457" b="-833"/>
          <a:stretch/>
        </p:blipFill>
        <p:spPr bwMode="auto">
          <a:xfrm rot="14670016">
            <a:off x="1717707" y="4440284"/>
            <a:ext cx="513064" cy="271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2815221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155913" y="598106"/>
            <a:ext cx="10183116" cy="79208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Налаштування на урок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5617335" y="1702566"/>
            <a:ext cx="5721694" cy="2880320"/>
          </a:xfrm>
          <a:prstGeom prst="round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70C0"/>
                </a:solidFill>
              </a:rPr>
              <a:t> </a:t>
            </a:r>
            <a:r>
              <a:rPr lang="ru-RU" sz="3200" b="1" dirty="0">
                <a:solidFill>
                  <a:srgbClr val="0070C0"/>
                </a:solidFill>
              </a:rPr>
              <a:t>Наше </a:t>
            </a:r>
            <a:r>
              <a:rPr lang="ru-RU" sz="3200" b="1" dirty="0" smtClean="0">
                <a:solidFill>
                  <a:srgbClr val="0070C0"/>
                </a:solidFill>
              </a:rPr>
              <a:t>гасло на </a:t>
            </a:r>
            <a:r>
              <a:rPr lang="ru-RU" sz="3200" b="1" dirty="0" err="1" smtClean="0">
                <a:solidFill>
                  <a:srgbClr val="0070C0"/>
                </a:solidFill>
              </a:rPr>
              <a:t>уроці</a:t>
            </a:r>
            <a:r>
              <a:rPr lang="ru-RU" sz="3200" b="1" dirty="0" smtClean="0">
                <a:solidFill>
                  <a:srgbClr val="0070C0"/>
                </a:solidFill>
              </a:rPr>
              <a:t>:</a:t>
            </a:r>
            <a:endParaRPr lang="ru-RU" sz="3200" b="1" dirty="0">
              <a:solidFill>
                <a:srgbClr val="0070C0"/>
              </a:solidFill>
            </a:endParaRPr>
          </a:p>
          <a:p>
            <a:pPr algn="ctr"/>
            <a:r>
              <a:rPr lang="ru-RU" sz="3200" b="1" dirty="0" err="1">
                <a:solidFill>
                  <a:srgbClr val="0070C0"/>
                </a:solidFill>
              </a:rPr>
              <a:t>Видумуй</a:t>
            </a:r>
            <a:r>
              <a:rPr lang="ru-RU" sz="3200" b="1" dirty="0">
                <a:solidFill>
                  <a:srgbClr val="0070C0"/>
                </a:solidFill>
              </a:rPr>
              <a:t>, пробуй, твори! </a:t>
            </a:r>
          </a:p>
          <a:p>
            <a:pPr algn="ctr"/>
            <a:r>
              <a:rPr lang="ru-RU" sz="3200" b="1" dirty="0">
                <a:solidFill>
                  <a:srgbClr val="0070C0"/>
                </a:solidFill>
              </a:rPr>
              <a:t>Розум, </a:t>
            </a:r>
            <a:r>
              <a:rPr lang="ru-RU" sz="3200" b="1" dirty="0" err="1">
                <a:solidFill>
                  <a:srgbClr val="0070C0"/>
                </a:solidFill>
              </a:rPr>
              <a:t>фантазію</a:t>
            </a:r>
            <a:r>
              <a:rPr lang="ru-RU" sz="3200" b="1" dirty="0">
                <a:solidFill>
                  <a:srgbClr val="0070C0"/>
                </a:solidFill>
              </a:rPr>
              <a:t> прояви!</a:t>
            </a:r>
          </a:p>
          <a:p>
            <a:pPr algn="ctr"/>
            <a:r>
              <a:rPr lang="ru-RU" sz="3200" b="1" dirty="0" err="1">
                <a:solidFill>
                  <a:srgbClr val="0070C0"/>
                </a:solidFill>
              </a:rPr>
              <a:t>Активним</a:t>
            </a:r>
            <a:r>
              <a:rPr lang="ru-RU" sz="3200" b="1" dirty="0">
                <a:solidFill>
                  <a:srgbClr val="0070C0"/>
                </a:solidFill>
              </a:rPr>
              <a:t> і </a:t>
            </a:r>
            <a:r>
              <a:rPr lang="ru-RU" sz="3200" b="1" dirty="0" err="1">
                <a:solidFill>
                  <a:srgbClr val="0070C0"/>
                </a:solidFill>
              </a:rPr>
              <a:t>уважним</a:t>
            </a:r>
            <a:r>
              <a:rPr lang="ru-RU" sz="3200" b="1" dirty="0">
                <a:solidFill>
                  <a:srgbClr val="0070C0"/>
                </a:solidFill>
              </a:rPr>
              <a:t> </a:t>
            </a:r>
            <a:r>
              <a:rPr lang="ru-RU" sz="3200" b="1" dirty="0" err="1">
                <a:solidFill>
                  <a:srgbClr val="0070C0"/>
                </a:solidFill>
              </a:rPr>
              <a:t>бувай</a:t>
            </a:r>
            <a:endParaRPr lang="ru-RU" sz="3200" b="1" dirty="0">
              <a:solidFill>
                <a:srgbClr val="0070C0"/>
              </a:solidFill>
            </a:endParaRPr>
          </a:p>
          <a:p>
            <a:pPr algn="ctr"/>
            <a:r>
              <a:rPr lang="ru-RU" sz="3200" b="1" dirty="0">
                <a:solidFill>
                  <a:srgbClr val="0070C0"/>
                </a:solidFill>
              </a:rPr>
              <a:t>І про </a:t>
            </a:r>
            <a:r>
              <a:rPr lang="ru-RU" sz="3200" b="1" dirty="0" err="1">
                <a:solidFill>
                  <a:srgbClr val="0070C0"/>
                </a:solidFill>
              </a:rPr>
              <a:t>кмітливість</a:t>
            </a:r>
            <a:r>
              <a:rPr lang="ru-RU" sz="3200" b="1" dirty="0">
                <a:solidFill>
                  <a:srgbClr val="0070C0"/>
                </a:solidFill>
              </a:rPr>
              <a:t> не </a:t>
            </a:r>
            <a:r>
              <a:rPr lang="ru-RU" sz="3200" b="1" dirty="0" err="1">
                <a:solidFill>
                  <a:srgbClr val="0070C0"/>
                </a:solidFill>
              </a:rPr>
              <a:t>забувай</a:t>
            </a:r>
            <a:r>
              <a:rPr lang="ru-RU" sz="3200" b="1" dirty="0">
                <a:solidFill>
                  <a:srgbClr val="0070C0"/>
                </a:solidFill>
              </a:rPr>
              <a:t>!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954" y="1790213"/>
            <a:ext cx="4210609" cy="2444330"/>
          </a:xfrm>
          <a:prstGeom prst="roundRect">
            <a:avLst/>
          </a:prstGeom>
          <a:noFill/>
          <a:ln w="38100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9499991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Прямоугольник 28"/>
          <p:cNvSpPr/>
          <p:nvPr/>
        </p:nvSpPr>
        <p:spPr>
          <a:xfrm>
            <a:off x="2430965" y="1398720"/>
            <a:ext cx="6936059" cy="473963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err="1" smtClean="0">
                <a:solidFill>
                  <a:srgbClr val="0070C0"/>
                </a:solidFill>
              </a:rPr>
              <a:t>Обери</a:t>
            </a:r>
            <a:r>
              <a:rPr lang="uk-UA" sz="2400" b="1" dirty="0" smtClean="0">
                <a:solidFill>
                  <a:srgbClr val="0070C0"/>
                </a:solidFill>
              </a:rPr>
              <a:t> </a:t>
            </a:r>
            <a:r>
              <a:rPr lang="uk-UA" sz="2400" b="1" dirty="0">
                <a:solidFill>
                  <a:srgbClr val="0070C0"/>
                </a:solidFill>
              </a:rPr>
              <a:t>свій </a:t>
            </a:r>
            <a:r>
              <a:rPr lang="uk-UA" sz="2400" b="1" dirty="0" smtClean="0">
                <a:solidFill>
                  <a:srgbClr val="0070C0"/>
                </a:solidFill>
              </a:rPr>
              <a:t>олівець очікувань від уроку</a:t>
            </a:r>
            <a:endParaRPr lang="uk-UA" sz="2400" b="1" dirty="0">
              <a:solidFill>
                <a:srgbClr val="0070C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937019" y="513465"/>
            <a:ext cx="10220838" cy="84724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Налаштування на урок</a:t>
            </a:r>
            <a:endParaRPr lang="uk-UA" sz="4000" b="1" dirty="0">
              <a:solidFill>
                <a:schemeClr val="bg1"/>
              </a:solidFill>
            </a:endParaRPr>
          </a:p>
        </p:txBody>
      </p:sp>
      <p:pic>
        <p:nvPicPr>
          <p:cNvPr id="3082" name="Picture 10" descr="Стакан для ручек и карандашей - MYSH68824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898" t="49989" r="52778"/>
          <a:stretch/>
        </p:blipFill>
        <p:spPr bwMode="auto">
          <a:xfrm>
            <a:off x="937019" y="2754570"/>
            <a:ext cx="1930885" cy="2701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0" descr="Стакан для ручек и карандашей - MYSH68824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521" r="52145" b="50011"/>
          <a:stretch/>
        </p:blipFill>
        <p:spPr bwMode="auto">
          <a:xfrm>
            <a:off x="9240913" y="2657359"/>
            <a:ext cx="1991227" cy="2700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0" descr="Стакан для ручек и карандашей - MYSH68824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831" r="14078" b="50579"/>
          <a:stretch/>
        </p:blipFill>
        <p:spPr bwMode="auto">
          <a:xfrm>
            <a:off x="6520853" y="2714378"/>
            <a:ext cx="2036480" cy="2669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0" descr="Стакан для ручек и карандашей - MYSH68824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495" t="49989" r="11616"/>
          <a:stretch/>
        </p:blipFill>
        <p:spPr bwMode="auto">
          <a:xfrm>
            <a:off x="3532829" y="2754570"/>
            <a:ext cx="2323096" cy="2701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Кира-скрап - клипарт и рамки на прозрачном фоне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486" b="27395"/>
          <a:stretch/>
        </p:blipFill>
        <p:spPr bwMode="auto">
          <a:xfrm rot="21248882">
            <a:off x="1684079" y="1865551"/>
            <a:ext cx="436764" cy="1742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Кира-скрап - клипарт и рамки на прозрачном фоне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971" b="23299"/>
          <a:stretch/>
        </p:blipFill>
        <p:spPr bwMode="auto">
          <a:xfrm rot="268393">
            <a:off x="4489722" y="1793788"/>
            <a:ext cx="426439" cy="1841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Кира-скрап - клипарт и рамки на прозрачном фоне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60" r="27029" b="22248"/>
          <a:stretch/>
        </p:blipFill>
        <p:spPr bwMode="auto">
          <a:xfrm rot="294658">
            <a:off x="7448217" y="1821363"/>
            <a:ext cx="402649" cy="186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Кира-скрап - клипарт и рамки на прозрачном фоне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46" r="54524" b="21304"/>
          <a:stretch/>
        </p:blipFill>
        <p:spPr bwMode="auto">
          <a:xfrm rot="162794">
            <a:off x="10037144" y="1712830"/>
            <a:ext cx="398763" cy="1889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049612" y="3844472"/>
            <a:ext cx="181829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800" b="1" dirty="0" smtClean="0">
                <a:solidFill>
                  <a:schemeClr val="accent2">
                    <a:lumMod val="50000"/>
                  </a:schemeClr>
                </a:solidFill>
              </a:rPr>
              <a:t>Буде все просто</a:t>
            </a:r>
            <a:r>
              <a:rPr lang="uk-UA" sz="2800" b="1" dirty="0">
                <a:solidFill>
                  <a:schemeClr val="accent2">
                    <a:lumMod val="50000"/>
                  </a:schemeClr>
                </a:solidFill>
              </a:rPr>
              <a:t>!</a:t>
            </a:r>
            <a:endParaRPr lang="ru-RU" sz="28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601200" y="3844472"/>
            <a:ext cx="187578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Буде успішно!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810357" y="3877719"/>
            <a:ext cx="1696172" cy="1055608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Буде </a:t>
            </a:r>
            <a:r>
              <a:rPr lang="uk-UA" sz="2800" b="1" dirty="0">
                <a:solidFill>
                  <a:schemeClr val="bg1"/>
                </a:solidFill>
              </a:rPr>
              <a:t>цікаво!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704305" y="3844471"/>
            <a:ext cx="1656425" cy="1055608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Буде </a:t>
            </a:r>
            <a:r>
              <a:rPr lang="uk-UA" sz="2800" b="1" dirty="0">
                <a:solidFill>
                  <a:schemeClr val="bg1"/>
                </a:solidFill>
              </a:rPr>
              <a:t>важко!</a:t>
            </a:r>
          </a:p>
        </p:txBody>
      </p:sp>
      <p:pic>
        <p:nvPicPr>
          <p:cNvPr id="25" name="Picture 6" descr="Кира-скрап - клипарт и рамки на прозрачном фоне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486" r="-630" b="587"/>
          <a:stretch/>
        </p:blipFill>
        <p:spPr bwMode="auto">
          <a:xfrm rot="6985696">
            <a:off x="7681154" y="4586304"/>
            <a:ext cx="497722" cy="2680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Кира-скрап - клипарт и рамки на прозрачном фоне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9716" b="435"/>
          <a:stretch/>
        </p:blipFill>
        <p:spPr bwMode="auto">
          <a:xfrm rot="7135075">
            <a:off x="10105765" y="4569805"/>
            <a:ext cx="477451" cy="2684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Кира-скрап - клипарт и рамки на прозрачном фоне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60" r="25092" b="-1024"/>
          <a:stretch/>
        </p:blipFill>
        <p:spPr bwMode="auto">
          <a:xfrm rot="14685160">
            <a:off x="4446695" y="4553282"/>
            <a:ext cx="490771" cy="2723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Кира-скрап - клипарт и рамки на прозрачном фоне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46" r="51457" b="-833"/>
          <a:stretch/>
        </p:blipFill>
        <p:spPr bwMode="auto">
          <a:xfrm rot="14670016">
            <a:off x="1717707" y="4440285"/>
            <a:ext cx="513064" cy="271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4576143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2 клас\1 Українська мова\1 Пономарьова\1 Звуки букви\№018 - Розвиток мовлення. Малюю осіннє листя\2024-09-26_18282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3353" y="1944098"/>
            <a:ext cx="5185313" cy="3691305"/>
          </a:xfrm>
          <a:prstGeom prst="rect">
            <a:avLst/>
          </a:prstGeom>
          <a:noFill/>
          <a:ln w="381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972274" y="405926"/>
            <a:ext cx="10201248" cy="75994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Відгадай </a:t>
            </a:r>
            <a:r>
              <a:rPr lang="uk-UA" sz="4000" b="1" dirty="0">
                <a:solidFill>
                  <a:schemeClr val="bg1"/>
                </a:solidFill>
              </a:rPr>
              <a:t>загадки про </a:t>
            </a:r>
            <a:r>
              <a:rPr lang="uk-UA" sz="4000" b="1" dirty="0" smtClean="0">
                <a:solidFill>
                  <a:schemeClr val="bg1"/>
                </a:solidFill>
              </a:rPr>
              <a:t>дерева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56477" y="1854145"/>
            <a:ext cx="2986578" cy="132343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fontAlgn="base"/>
            <a:r>
              <a:rPr lang="ru-RU" sz="2000" b="1" dirty="0">
                <a:solidFill>
                  <a:schemeClr val="bg1"/>
                </a:solidFill>
              </a:rPr>
              <a:t>Проливала </a:t>
            </a:r>
            <a:r>
              <a:rPr lang="uk-UA" sz="2000" b="1" dirty="0">
                <a:solidFill>
                  <a:schemeClr val="bg1"/>
                </a:solidFill>
              </a:rPr>
              <a:t>дрібні сльози молода дівиця. </a:t>
            </a:r>
          </a:p>
          <a:p>
            <a:pPr algn="ctr" fontAlgn="base"/>
            <a:r>
              <a:rPr lang="uk-UA" sz="2000" b="1" dirty="0">
                <a:solidFill>
                  <a:schemeClr val="bg1"/>
                </a:solidFill>
              </a:rPr>
              <a:t>Полоскала довгі коси у чистій водиці.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371600" y="3200776"/>
            <a:ext cx="1601603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Верба</a:t>
            </a:r>
          </a:p>
        </p:txBody>
      </p:sp>
      <p:sp>
        <p:nvSpPr>
          <p:cNvPr id="15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926238"/>
            <a:ext cx="972274" cy="93207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b="1" dirty="0" smtClean="0">
                <a:solidFill>
                  <a:schemeClr val="bg1"/>
                </a:solidFill>
              </a:rPr>
              <a:t>Сторінка</a:t>
            </a:r>
            <a:endParaRPr lang="uk-UA" sz="16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10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972274" y="1235389"/>
            <a:ext cx="10201248" cy="604564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rgbClr val="0070C0"/>
                </a:solidFill>
              </a:rPr>
              <a:t>Друзі </a:t>
            </a:r>
            <a:r>
              <a:rPr lang="uk-UA" sz="2000" b="1" dirty="0">
                <a:solidFill>
                  <a:srgbClr val="0070C0"/>
                </a:solidFill>
              </a:rPr>
              <a:t>милувалися осіннім листям. Визнач, хто під яким деревом його збирав</a:t>
            </a:r>
            <a:r>
              <a:rPr lang="uk-UA" sz="2000" b="1" dirty="0" smtClean="0">
                <a:solidFill>
                  <a:srgbClr val="0070C0"/>
                </a:solidFill>
              </a:rPr>
              <a:t>.</a:t>
            </a:r>
            <a:r>
              <a:rPr lang="en-US" sz="2000" b="1" dirty="0" smtClean="0">
                <a:solidFill>
                  <a:srgbClr val="0070C0"/>
                </a:solidFill>
              </a:rPr>
              <a:t> </a:t>
            </a:r>
            <a:endParaRPr lang="uk-UA" sz="2000" b="1" dirty="0" smtClean="0">
              <a:solidFill>
                <a:srgbClr val="0070C0"/>
              </a:solidFill>
            </a:endParaRPr>
          </a:p>
          <a:p>
            <a:pPr algn="ctr"/>
            <a:r>
              <a:rPr lang="uk-UA" sz="2000" b="1" dirty="0" smtClean="0">
                <a:solidFill>
                  <a:srgbClr val="0070C0"/>
                </a:solidFill>
              </a:rPr>
              <a:t>Покажи стрілочкою </a:t>
            </a:r>
            <a:endParaRPr lang="uk-UA" sz="2000" b="1" dirty="0">
              <a:solidFill>
                <a:srgbClr val="0070C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8664498" y="2012387"/>
            <a:ext cx="3185870" cy="132343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fontAlgn="base"/>
            <a:r>
              <a:rPr lang="uk-UA" sz="2000" b="1" dirty="0">
                <a:solidFill>
                  <a:schemeClr val="bg1"/>
                </a:solidFill>
              </a:rPr>
              <a:t>Стовбур рівний, як колона,</a:t>
            </a:r>
          </a:p>
          <a:p>
            <a:pPr algn="ctr" fontAlgn="base"/>
            <a:r>
              <a:rPr lang="uk-UA" sz="2000" b="1" dirty="0">
                <a:solidFill>
                  <a:schemeClr val="bg1"/>
                </a:solidFill>
              </a:rPr>
              <a:t>А листочки, як корона.</a:t>
            </a:r>
          </a:p>
          <a:p>
            <a:pPr algn="ctr" fontAlgn="base"/>
            <a:r>
              <a:rPr lang="uk-UA" sz="2000" b="1" dirty="0">
                <a:solidFill>
                  <a:schemeClr val="bg1"/>
                </a:solidFill>
              </a:rPr>
              <a:t>Весною листя зеленіє,</a:t>
            </a:r>
          </a:p>
          <a:p>
            <a:pPr algn="ctr" fontAlgn="base"/>
            <a:r>
              <a:rPr lang="uk-UA" sz="2000" b="1" dirty="0">
                <a:solidFill>
                  <a:schemeClr val="bg1"/>
                </a:solidFill>
              </a:rPr>
              <a:t>Восени воно </a:t>
            </a:r>
            <a:r>
              <a:rPr lang="uk-UA" sz="2000" b="1" dirty="0" err="1">
                <a:solidFill>
                  <a:schemeClr val="bg1"/>
                </a:solidFill>
              </a:rPr>
              <a:t>красніє</a:t>
            </a:r>
            <a:r>
              <a:rPr lang="uk-UA" sz="2000" b="1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523141" y="3335826"/>
            <a:ext cx="1382751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Клен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256477" y="3789750"/>
            <a:ext cx="3136876" cy="1323439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fontAlgn="base"/>
            <a:r>
              <a:rPr lang="uk-UA" sz="2000" b="1" dirty="0">
                <a:solidFill>
                  <a:schemeClr val="bg1"/>
                </a:solidFill>
              </a:rPr>
              <a:t>Рясно в липні зацвітає,</a:t>
            </a:r>
          </a:p>
          <a:p>
            <a:pPr algn="ctr" fontAlgn="base"/>
            <a:r>
              <a:rPr lang="uk-UA" sz="2000" b="1" dirty="0">
                <a:solidFill>
                  <a:schemeClr val="bg1"/>
                </a:solidFill>
              </a:rPr>
              <a:t>Дуже гарний запах має,</a:t>
            </a:r>
          </a:p>
          <a:p>
            <a:pPr algn="ctr" fontAlgn="base"/>
            <a:r>
              <a:rPr lang="uk-UA" sz="2000" b="1" dirty="0">
                <a:solidFill>
                  <a:schemeClr val="bg1"/>
                </a:solidFill>
              </a:rPr>
              <a:t>Цвітом від </a:t>
            </a:r>
            <a:r>
              <a:rPr lang="uk-UA" sz="2000" b="1" dirty="0" err="1">
                <a:solidFill>
                  <a:schemeClr val="bg1"/>
                </a:solidFill>
              </a:rPr>
              <a:t>хвороб</a:t>
            </a:r>
            <a:r>
              <a:rPr lang="uk-UA" sz="2000" b="1" dirty="0">
                <a:solidFill>
                  <a:schemeClr val="bg1"/>
                </a:solidFill>
              </a:rPr>
              <a:t> лікує,</a:t>
            </a:r>
          </a:p>
          <a:p>
            <a:pPr algn="ctr" fontAlgn="base"/>
            <a:r>
              <a:rPr lang="uk-UA" sz="2000" b="1" dirty="0" err="1">
                <a:solidFill>
                  <a:schemeClr val="bg1"/>
                </a:solidFill>
              </a:rPr>
              <a:t>Щедро</a:t>
            </a:r>
            <a:r>
              <a:rPr lang="uk-UA" sz="2000" b="1" dirty="0">
                <a:solidFill>
                  <a:schemeClr val="bg1"/>
                </a:solidFill>
              </a:rPr>
              <a:t> медом нас частує.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499802" y="5182436"/>
            <a:ext cx="1150698" cy="523220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Липа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8696728" y="4100555"/>
            <a:ext cx="3035576" cy="1323439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fontAlgn="base"/>
            <a:r>
              <a:rPr lang="ru-RU" sz="2000" b="1" dirty="0" err="1">
                <a:solidFill>
                  <a:srgbClr val="FFFF00"/>
                </a:solidFill>
              </a:rPr>
              <a:t>Чималеньким</a:t>
            </a:r>
            <a:r>
              <a:rPr lang="ru-RU" sz="2000" b="1" dirty="0">
                <a:solidFill>
                  <a:srgbClr val="FFFF00"/>
                </a:solidFill>
              </a:rPr>
              <a:t> </a:t>
            </a:r>
            <a:r>
              <a:rPr lang="ru-RU" sz="2000" b="1" dirty="0" err="1">
                <a:solidFill>
                  <a:srgbClr val="FFFF00"/>
                </a:solidFill>
              </a:rPr>
              <a:t>виростає</a:t>
            </a:r>
            <a:r>
              <a:rPr lang="ru-RU" sz="2000" b="1" dirty="0">
                <a:solidFill>
                  <a:srgbClr val="FFFF00"/>
                </a:solidFill>
              </a:rPr>
              <a:t>,</a:t>
            </a:r>
          </a:p>
          <a:p>
            <a:pPr algn="ctr" fontAlgn="base"/>
            <a:r>
              <a:rPr lang="ru-RU" sz="2000" b="1" dirty="0" err="1">
                <a:solidFill>
                  <a:srgbClr val="FFFF00"/>
                </a:solidFill>
              </a:rPr>
              <a:t>Міць</a:t>
            </a:r>
            <a:r>
              <a:rPr lang="ru-RU" sz="2000" b="1" dirty="0">
                <a:solidFill>
                  <a:srgbClr val="FFFF00"/>
                </a:solidFill>
              </a:rPr>
              <a:t> з роками </a:t>
            </a:r>
            <a:r>
              <a:rPr lang="ru-RU" sz="2000" b="1" dirty="0" err="1">
                <a:solidFill>
                  <a:srgbClr val="FFFF00"/>
                </a:solidFill>
              </a:rPr>
              <a:t>набирає</a:t>
            </a:r>
            <a:r>
              <a:rPr lang="ru-RU" sz="2000" b="1" dirty="0">
                <a:solidFill>
                  <a:srgbClr val="FFFF00"/>
                </a:solidFill>
              </a:rPr>
              <a:t>.</a:t>
            </a:r>
          </a:p>
          <a:p>
            <a:pPr algn="ctr" fontAlgn="base"/>
            <a:r>
              <a:rPr lang="ru-RU" sz="2000" b="1" dirty="0" err="1">
                <a:solidFill>
                  <a:srgbClr val="FFFF00"/>
                </a:solidFill>
              </a:rPr>
              <a:t>Може</a:t>
            </a:r>
            <a:r>
              <a:rPr lang="ru-RU" sz="2000" b="1" dirty="0">
                <a:solidFill>
                  <a:srgbClr val="FFFF00"/>
                </a:solidFill>
              </a:rPr>
              <a:t> </a:t>
            </a:r>
            <a:r>
              <a:rPr lang="ru-RU" sz="2000" b="1" dirty="0" err="1">
                <a:solidFill>
                  <a:srgbClr val="FFFF00"/>
                </a:solidFill>
              </a:rPr>
              <a:t>жити</a:t>
            </a:r>
            <a:r>
              <a:rPr lang="ru-RU" sz="2000" b="1" dirty="0">
                <a:solidFill>
                  <a:srgbClr val="FFFF00"/>
                </a:solidFill>
              </a:rPr>
              <a:t> </a:t>
            </a:r>
            <a:r>
              <a:rPr lang="ru-RU" sz="2000" b="1" dirty="0" err="1">
                <a:solidFill>
                  <a:srgbClr val="FFFF00"/>
                </a:solidFill>
              </a:rPr>
              <a:t>сотні</a:t>
            </a:r>
            <a:r>
              <a:rPr lang="ru-RU" sz="2000" b="1" dirty="0">
                <a:solidFill>
                  <a:srgbClr val="FFFF00"/>
                </a:solidFill>
              </a:rPr>
              <a:t> </a:t>
            </a:r>
            <a:r>
              <a:rPr lang="ru-RU" sz="2000" b="1" dirty="0" err="1">
                <a:solidFill>
                  <a:srgbClr val="FFFF00"/>
                </a:solidFill>
              </a:rPr>
              <a:t>літ</a:t>
            </a:r>
            <a:r>
              <a:rPr lang="ru-RU" sz="2000" b="1" dirty="0">
                <a:solidFill>
                  <a:srgbClr val="FFFF00"/>
                </a:solidFill>
              </a:rPr>
              <a:t>,</a:t>
            </a:r>
          </a:p>
          <a:p>
            <a:pPr algn="ctr" fontAlgn="base"/>
            <a:r>
              <a:rPr lang="ru-RU" sz="2000" b="1" dirty="0" err="1">
                <a:solidFill>
                  <a:srgbClr val="FFFF00"/>
                </a:solidFill>
              </a:rPr>
              <a:t>Має</a:t>
            </a:r>
            <a:r>
              <a:rPr lang="ru-RU" sz="2000" b="1" dirty="0">
                <a:solidFill>
                  <a:srgbClr val="FFFF00"/>
                </a:solidFill>
              </a:rPr>
              <a:t> </a:t>
            </a:r>
            <a:r>
              <a:rPr lang="ru-RU" sz="2000" b="1" dirty="0" err="1">
                <a:solidFill>
                  <a:srgbClr val="FFFF00"/>
                </a:solidFill>
              </a:rPr>
              <a:t>величезний</a:t>
            </a:r>
            <a:r>
              <a:rPr lang="ru-RU" sz="2000" b="1" dirty="0">
                <a:solidFill>
                  <a:srgbClr val="FFFF00"/>
                </a:solidFill>
              </a:rPr>
              <a:t> </a:t>
            </a:r>
            <a:r>
              <a:rPr lang="ru-RU" sz="2000" b="1" dirty="0" err="1">
                <a:solidFill>
                  <a:srgbClr val="FFFF00"/>
                </a:solidFill>
              </a:rPr>
              <a:t>рід</a:t>
            </a:r>
            <a:r>
              <a:rPr lang="ru-RU" sz="2000" b="1" dirty="0">
                <a:solidFill>
                  <a:srgbClr val="FFFF00"/>
                </a:solidFill>
              </a:rPr>
              <a:t>.</a:t>
            </a:r>
            <a:endParaRPr lang="uk-UA" sz="2000" b="1" dirty="0">
              <a:solidFill>
                <a:srgbClr val="FFFF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790770" y="5446125"/>
            <a:ext cx="1382751" cy="52322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Дуб</a:t>
            </a:r>
          </a:p>
        </p:txBody>
      </p:sp>
      <p:cxnSp>
        <p:nvCxnSpPr>
          <p:cNvPr id="3" name="Прямая со стрелкой 2"/>
          <p:cNvCxnSpPr/>
          <p:nvPr/>
        </p:nvCxnSpPr>
        <p:spPr>
          <a:xfrm>
            <a:off x="4549698" y="3335826"/>
            <a:ext cx="624468" cy="634008"/>
          </a:xfrm>
          <a:prstGeom prst="straightConnector1">
            <a:avLst/>
          </a:prstGeom>
          <a:ln w="38100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>
            <a:off x="4861932" y="5001395"/>
            <a:ext cx="1315844" cy="181041"/>
          </a:xfrm>
          <a:prstGeom prst="straightConnector1">
            <a:avLst/>
          </a:prstGeom>
          <a:ln w="38100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/>
          <p:nvPr/>
        </p:nvCxnSpPr>
        <p:spPr>
          <a:xfrm flipH="1">
            <a:off x="5798634" y="2195325"/>
            <a:ext cx="1159727" cy="0"/>
          </a:xfrm>
          <a:prstGeom prst="straightConnector1">
            <a:avLst/>
          </a:prstGeom>
          <a:ln w="38100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/>
          <p:nvPr/>
        </p:nvCxnSpPr>
        <p:spPr>
          <a:xfrm flipH="1" flipV="1">
            <a:off x="6917473" y="3597436"/>
            <a:ext cx="408879" cy="595424"/>
          </a:xfrm>
          <a:prstGeom prst="straightConnector1">
            <a:avLst/>
          </a:prstGeom>
          <a:ln w="38100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67007957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0" grpId="0" animBg="1"/>
      <p:bldP spid="11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972273" y="413262"/>
            <a:ext cx="10268155" cy="76113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Послухай</a:t>
            </a:r>
            <a:r>
              <a:rPr lang="uk-UA" sz="4000" b="1" dirty="0">
                <a:solidFill>
                  <a:schemeClr val="bg1"/>
                </a:solidFill>
              </a:rPr>
              <a:t>, як композитор зобразив осінь. </a:t>
            </a:r>
          </a:p>
        </p:txBody>
      </p:sp>
      <p:pic>
        <p:nvPicPr>
          <p:cNvPr id="2" name="videoplayback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97376" y="1701465"/>
            <a:ext cx="8403957" cy="4727226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sp>
        <p:nvSpPr>
          <p:cNvPr id="10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926238"/>
            <a:ext cx="972274" cy="93207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b="1" dirty="0" smtClean="0">
                <a:solidFill>
                  <a:schemeClr val="bg1"/>
                </a:solidFill>
              </a:rPr>
              <a:t>Сторінка</a:t>
            </a:r>
            <a:endParaRPr lang="uk-UA" sz="16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10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349297" y="1320897"/>
            <a:ext cx="9300117" cy="380568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rgbClr val="0070C0"/>
                </a:solidFill>
              </a:rPr>
              <a:t>Що </a:t>
            </a:r>
            <a:r>
              <a:rPr lang="uk-UA" sz="2000" b="1" dirty="0">
                <a:solidFill>
                  <a:srgbClr val="0070C0"/>
                </a:solidFill>
              </a:rPr>
              <a:t>ти уявляєш, коли слухаєш цю мелодію.</a:t>
            </a:r>
            <a:r>
              <a:rPr lang="en-US" sz="2000" b="1" dirty="0">
                <a:solidFill>
                  <a:srgbClr val="0070C0"/>
                </a:solidFill>
              </a:rPr>
              <a:t> </a:t>
            </a:r>
            <a:r>
              <a:rPr lang="uk-UA" sz="2000" b="1" dirty="0" err="1">
                <a:solidFill>
                  <a:srgbClr val="0070C0"/>
                </a:solidFill>
              </a:rPr>
              <a:t>П.Чайковський</a:t>
            </a:r>
            <a:r>
              <a:rPr lang="uk-UA" sz="2000" b="1" dirty="0">
                <a:solidFill>
                  <a:srgbClr val="0070C0"/>
                </a:solidFill>
              </a:rPr>
              <a:t>. Осіння пісня.</a:t>
            </a:r>
          </a:p>
        </p:txBody>
      </p:sp>
    </p:spTree>
    <p:extLst>
      <p:ext uri="{BB962C8B-B14F-4D97-AF65-F5344CB8AC3E}">
        <p14:creationId xmlns:p14="http://schemas.microsoft.com/office/powerpoint/2010/main" val="3087480916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https://img.yakaboo.ua/media/mediagallery/image/i/m/img149_cr_3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810" b="50000" l="12231" r="35938"/>
                    </a14:imgEffect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616" t="33542" r="63815" b="48874"/>
          <a:stretch/>
        </p:blipFill>
        <p:spPr bwMode="auto">
          <a:xfrm>
            <a:off x="619938" y="1138315"/>
            <a:ext cx="2279380" cy="2459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972274" y="405925"/>
            <a:ext cx="10134341" cy="76113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Розглянь </a:t>
            </a:r>
            <a:r>
              <a:rPr lang="uk-UA" sz="3200" b="1" dirty="0">
                <a:solidFill>
                  <a:schemeClr val="bg1"/>
                </a:solidFill>
              </a:rPr>
              <a:t>малюнки. Визнач, який листок на що схожий. </a:t>
            </a:r>
          </a:p>
        </p:txBody>
      </p:sp>
      <p:pic>
        <p:nvPicPr>
          <p:cNvPr id="2050" name="Picture 2" descr="В Чижовке высадят деревья для молодоженов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6087" y="2662675"/>
            <a:ext cx="1057337" cy="970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s://img.yakaboo.ua/media/mediagallery/image/i/m/img149_cr_3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8442" b="78842" l="72037" r="85776"/>
                    </a14:imgEffect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  <a14:imgEffect>
                      <a14:saturation sat="3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452" t="68296" r="13251" b="20492"/>
          <a:stretch/>
        </p:blipFill>
        <p:spPr bwMode="auto">
          <a:xfrm rot="20403668">
            <a:off x="8641852" y="2089297"/>
            <a:ext cx="1651063" cy="1712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https://img.yakaboo.ua/media/mediagallery/image/i/m/img149_cr_3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761" b="31022" l="69828" r="96175"/>
                    </a14:imgEffect>
                    <a14:imgEffect>
                      <a14:sharpenSoften amount="25000"/>
                    </a14:imgEffect>
                    <a14:imgEffect>
                      <a14:colorTemperature colorTemp="88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023" t="14669" r="3373" b="67747"/>
          <a:stretch/>
        </p:blipFill>
        <p:spPr bwMode="auto">
          <a:xfrm flipH="1">
            <a:off x="3569792" y="1278247"/>
            <a:ext cx="2469652" cy="2460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https://img.yakaboo.ua/media/mediagallery/image/i/m/img149_cr_3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5726" b="32845" l="12231" r="32651"/>
                    </a14:imgEffect>
                    <a14:imgEffect>
                      <a14:sharpenSoften amount="25000"/>
                    </a14:imgEffect>
                    <a14:imgEffect>
                      <a14:colorTemperature colorTemp="88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42" t="15523" r="64889" b="66893"/>
          <a:stretch/>
        </p:blipFill>
        <p:spPr bwMode="auto">
          <a:xfrm flipH="1">
            <a:off x="6558120" y="1225497"/>
            <a:ext cx="2175214" cy="2346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https://img.yakaboo.ua/media/mediagallery/image/i/m/img149_cr_3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9700" b="52001" l="73761" r="96606">
                        <a14:foregroundMark x1="75916" y1="39850" x2="75916" y2="39850"/>
                        <a14:foregroundMark x1="91703" y1="42709" x2="91703" y2="42709"/>
                        <a14:foregroundMark x1="89978" y1="40600" x2="89978" y2="40600"/>
                        <a14:foregroundMark x1="82866" y1="46891" x2="82866" y2="46891"/>
                        <a14:foregroundMark x1="85776" y1="47069" x2="85776" y2="47069"/>
                        <a14:foregroundMark x1="88039" y1="47391" x2="88039" y2="47391"/>
                        <a14:foregroundMark x1="90194" y1="47320" x2="90194" y2="47320"/>
                        <a14:foregroundMark x1="88793" y1="44639" x2="88793" y2="44639"/>
                        <a14:foregroundMark x1="90086" y1="41959" x2="90086" y2="41959"/>
                        <a14:foregroundMark x1="83244" y1="47748" x2="83244" y2="47748"/>
                        <a14:foregroundMark x1="81358" y1="44818" x2="81358" y2="44818"/>
                        <a14:foregroundMark x1="81250" y1="42280" x2="81250" y2="42280"/>
                        <a14:foregroundMark x1="81088" y1="39957" x2="81088" y2="39957"/>
                        <a14:foregroundMark x1="80873" y1="37848" x2="80873" y2="37848"/>
                        <a14:foregroundMark x1="77963" y1="42209" x2="77963" y2="42209"/>
                        <a14:foregroundMark x1="79203" y1="42137" x2="79203" y2="4213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351" t="29797" r="2080" b="47593"/>
          <a:stretch/>
        </p:blipFill>
        <p:spPr bwMode="auto">
          <a:xfrm>
            <a:off x="9844365" y="1167062"/>
            <a:ext cx="1891957" cy="2624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1427836" y="5311289"/>
            <a:ext cx="1466919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>
                <a:solidFill>
                  <a:srgbClr val="295FFF"/>
                </a:solidFill>
              </a:rPr>
              <a:t>серце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244685" y="5371160"/>
            <a:ext cx="2872498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 smtClean="0">
                <a:solidFill>
                  <a:srgbClr val="295FFF"/>
                </a:solidFill>
              </a:rPr>
              <a:t>морська зірка</a:t>
            </a:r>
            <a:endParaRPr lang="uk-UA" sz="3200" b="1" dirty="0">
              <a:solidFill>
                <a:srgbClr val="295FFF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466143" y="5350529"/>
            <a:ext cx="3068145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 smtClean="0">
                <a:solidFill>
                  <a:srgbClr val="295FFF"/>
                </a:solidFill>
              </a:rPr>
              <a:t>пташине перо</a:t>
            </a:r>
            <a:endParaRPr lang="uk-UA" sz="3200" b="1" dirty="0">
              <a:solidFill>
                <a:srgbClr val="295FFF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730319" y="5311289"/>
            <a:ext cx="1918301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>
                <a:solidFill>
                  <a:srgbClr val="295FFF"/>
                </a:solidFill>
              </a:rPr>
              <a:t>дерево</a:t>
            </a:r>
          </a:p>
        </p:txBody>
      </p:sp>
      <p:sp>
        <p:nvSpPr>
          <p:cNvPr id="23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926238"/>
            <a:ext cx="972274" cy="93207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b="1" dirty="0" smtClean="0">
                <a:solidFill>
                  <a:schemeClr val="bg1"/>
                </a:solidFill>
              </a:rPr>
              <a:t>Сторінка</a:t>
            </a:r>
            <a:endParaRPr lang="uk-UA" sz="16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10</a:t>
            </a:r>
          </a:p>
        </p:txBody>
      </p:sp>
      <p:pic>
        <p:nvPicPr>
          <p:cNvPr id="2054" name="Picture 6" descr="Кира-скрап - клипарт и рамки на прозрачном фоне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436198">
            <a:off x="4862266" y="2690286"/>
            <a:ext cx="1662924" cy="1157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Клипарты книги, карандаши и краски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24234">
            <a:off x="6023102" y="1874792"/>
            <a:ext cx="1070037" cy="1753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Деревья и кустарники осенью. Осенние изменения. Почему листья ...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13316" y="3430890"/>
            <a:ext cx="3110108" cy="203193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Обои картинки фото дерево, клен, ветка, листья, осень | Осенние ...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0039" y="3632937"/>
            <a:ext cx="2935513" cy="184379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Листья Ивы Серебряная Ива - Бесплатное фото на Pixabay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6676" y="3438624"/>
            <a:ext cx="2722847" cy="178380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Обои осень, настроение, дуб, жёлудь картинки на рабочий стол ...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9523" y="3588269"/>
            <a:ext cx="2652330" cy="169255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4695111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0" grpId="0" animBg="1"/>
      <p:bldP spid="21" grpId="0" animBg="1"/>
      <p:bldP spid="2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2 клас\1 Українська мова\1 Пономарьова\1 Звуки букви\№018 - Розвиток мовлення. Малюю осіннє листя\2024-09-26_185110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375" b="781"/>
          <a:stretch/>
        </p:blipFill>
        <p:spPr bwMode="auto">
          <a:xfrm>
            <a:off x="2395777" y="4062384"/>
            <a:ext cx="7287333" cy="2028813"/>
          </a:xfrm>
          <a:prstGeom prst="rect">
            <a:avLst/>
          </a:prstGeom>
          <a:noFill/>
          <a:ln w="381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s://img.yakaboo.ua/media/mediagallery/image/i/m/img149_cr_3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3810" b="50000" l="12231" r="35938"/>
                    </a14:imgEffect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616" t="33542" r="63815" b="48874"/>
          <a:stretch/>
        </p:blipFill>
        <p:spPr bwMode="auto">
          <a:xfrm>
            <a:off x="847036" y="1167062"/>
            <a:ext cx="2279380" cy="2459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972274" y="405925"/>
            <a:ext cx="10134341" cy="76113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Розглянь </a:t>
            </a:r>
            <a:r>
              <a:rPr lang="uk-UA" sz="3200" b="1" dirty="0">
                <a:solidFill>
                  <a:schemeClr val="bg1"/>
                </a:solidFill>
              </a:rPr>
              <a:t>малюнки. Визнач, який листок на що схожий. </a:t>
            </a:r>
          </a:p>
        </p:txBody>
      </p:sp>
      <p:pic>
        <p:nvPicPr>
          <p:cNvPr id="2050" name="Picture 2" descr="В Чижовке высадят деревья для молодоженов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1052" y="2994376"/>
            <a:ext cx="1057337" cy="970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s://img.yakaboo.ua/media/mediagallery/image/i/m/img149_cr_3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8442" b="78842" l="72037" r="85776"/>
                    </a14:imgEffect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  <a14:imgEffect>
                      <a14:saturation sat="3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452" t="68296" r="13251" b="20492"/>
          <a:stretch/>
        </p:blipFill>
        <p:spPr bwMode="auto">
          <a:xfrm rot="17466186">
            <a:off x="8742037" y="2291597"/>
            <a:ext cx="1651063" cy="1712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https://img.yakaboo.ua/media/mediagallery/image/i/m/img149_cr_3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4761" b="31022" l="69828" r="96175"/>
                    </a14:imgEffect>
                    <a14:imgEffect>
                      <a14:sharpenSoften amount="25000"/>
                    </a14:imgEffect>
                    <a14:imgEffect>
                      <a14:colorTemperature colorTemp="88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023" t="14669" r="3373" b="67747"/>
          <a:stretch/>
        </p:blipFill>
        <p:spPr bwMode="auto">
          <a:xfrm flipH="1">
            <a:off x="3569792" y="1278247"/>
            <a:ext cx="2469652" cy="2460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https://img.yakaboo.ua/media/mediagallery/image/i/m/img149_cr_3.jp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5726" b="32845" l="12231" r="32651"/>
                    </a14:imgEffect>
                    <a14:imgEffect>
                      <a14:sharpenSoften amount="25000"/>
                    </a14:imgEffect>
                    <a14:imgEffect>
                      <a14:colorTemperature colorTemp="88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42" t="15523" r="64889" b="66893"/>
          <a:stretch/>
        </p:blipFill>
        <p:spPr bwMode="auto">
          <a:xfrm flipH="1">
            <a:off x="6845674" y="1194510"/>
            <a:ext cx="2175214" cy="2346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https://img.yakaboo.ua/media/mediagallery/image/i/m/img149_cr_3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9700" b="52001" l="73761" r="96606">
                        <a14:foregroundMark x1="75916" y1="39850" x2="75916" y2="39850"/>
                        <a14:foregroundMark x1="91703" y1="42709" x2="91703" y2="42709"/>
                        <a14:foregroundMark x1="89978" y1="40600" x2="89978" y2="40600"/>
                        <a14:foregroundMark x1="82866" y1="46891" x2="82866" y2="46891"/>
                        <a14:foregroundMark x1="85776" y1="47069" x2="85776" y2="47069"/>
                        <a14:foregroundMark x1="88039" y1="47391" x2="88039" y2="47391"/>
                        <a14:foregroundMark x1="90194" y1="47320" x2="90194" y2="47320"/>
                        <a14:foregroundMark x1="88793" y1="44639" x2="88793" y2="44639"/>
                        <a14:foregroundMark x1="90086" y1="41959" x2="90086" y2="41959"/>
                        <a14:foregroundMark x1="83244" y1="47748" x2="83244" y2="47748"/>
                        <a14:foregroundMark x1="81358" y1="44818" x2="81358" y2="44818"/>
                        <a14:foregroundMark x1="81250" y1="42280" x2="81250" y2="42280"/>
                        <a14:foregroundMark x1="81088" y1="39957" x2="81088" y2="39957"/>
                        <a14:foregroundMark x1="80873" y1="37848" x2="80873" y2="37848"/>
                        <a14:foregroundMark x1="77963" y1="42209" x2="77963" y2="42209"/>
                        <a14:foregroundMark x1="79203" y1="42137" x2="79203" y2="4213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351" t="29797" r="2080" b="47593"/>
          <a:stretch/>
        </p:blipFill>
        <p:spPr bwMode="auto">
          <a:xfrm>
            <a:off x="9844365" y="1225430"/>
            <a:ext cx="1849885" cy="256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5812731" y="5004995"/>
            <a:ext cx="17471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rgbClr val="295FFF"/>
                </a:solidFill>
              </a:rPr>
              <a:t>серце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812731" y="4006646"/>
            <a:ext cx="24805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solidFill>
                  <a:srgbClr val="295FFF"/>
                </a:solidFill>
              </a:rPr>
              <a:t>морську зірку</a:t>
            </a:r>
            <a:endParaRPr lang="uk-UA" sz="2800" b="1" dirty="0">
              <a:solidFill>
                <a:srgbClr val="295FFF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299879" y="5436471"/>
            <a:ext cx="31675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solidFill>
                  <a:srgbClr val="295FFF"/>
                </a:solidFill>
              </a:rPr>
              <a:t>пташиного пера</a:t>
            </a:r>
            <a:endParaRPr lang="uk-UA" sz="2800" b="1" dirty="0">
              <a:solidFill>
                <a:srgbClr val="295FFF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605396" y="4487858"/>
            <a:ext cx="24805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rgbClr val="295FFF"/>
                </a:solidFill>
              </a:rPr>
              <a:t>дерево</a:t>
            </a:r>
          </a:p>
        </p:txBody>
      </p:sp>
      <p:sp>
        <p:nvSpPr>
          <p:cNvPr id="23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926238"/>
            <a:ext cx="972274" cy="93207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b="1" dirty="0" smtClean="0">
                <a:solidFill>
                  <a:schemeClr val="bg1"/>
                </a:solidFill>
              </a:rPr>
              <a:t>Сторінка</a:t>
            </a:r>
            <a:endParaRPr lang="uk-UA" sz="16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10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486137" y="4014980"/>
            <a:ext cx="1844542" cy="1337711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rgbClr val="0070C0"/>
                </a:solidFill>
              </a:rPr>
              <a:t>Доповни </a:t>
            </a:r>
            <a:r>
              <a:rPr lang="uk-UA" sz="2000" b="1" dirty="0">
                <a:solidFill>
                  <a:srgbClr val="0070C0"/>
                </a:solidFill>
              </a:rPr>
              <a:t>речення відповідними словами. </a:t>
            </a:r>
          </a:p>
        </p:txBody>
      </p:sp>
      <p:pic>
        <p:nvPicPr>
          <p:cNvPr id="2054" name="Picture 6" descr="Кира-скрап - клипарт и рамки на прозрачном фоне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5196" y="2900809"/>
            <a:ext cx="1662924" cy="1157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Клипарты книги, карандаши и краски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77321">
            <a:off x="6517990" y="2370790"/>
            <a:ext cx="1070037" cy="1753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7158803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/>
      <p:bldP spid="21" grpId="0"/>
      <p:bldP spid="2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847494" y="475111"/>
            <a:ext cx="10292574" cy="71020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Напиши</a:t>
            </a:r>
            <a:r>
              <a:rPr lang="uk-UA" sz="3600" b="1" dirty="0">
                <a:solidFill>
                  <a:schemeClr val="bg1"/>
                </a:solidFill>
              </a:rPr>
              <a:t>, якого кольору листя на деревах восени.</a:t>
            </a:r>
          </a:p>
        </p:txBody>
      </p:sp>
      <p:pic>
        <p:nvPicPr>
          <p:cNvPr id="12292" name="Picture 4" descr="гифки листопад&quot; — card of the user Светлана С. in Yandex.Collections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237" y="1185314"/>
            <a:ext cx="7035088" cy="3957239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1618122" y="5157942"/>
            <a:ext cx="3288415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uk-UA" sz="2800" b="1" dirty="0">
                <a:solidFill>
                  <a:srgbClr val="FFFF00"/>
                </a:solidFill>
              </a:rPr>
              <a:t>Листя восени (яке?) 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4906537" y="5142553"/>
            <a:ext cx="5508703" cy="107721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uk-UA" sz="3200" b="1" dirty="0"/>
              <a:t> </a:t>
            </a:r>
            <a:r>
              <a:rPr lang="uk-UA" sz="3200" b="1" dirty="0" smtClean="0">
                <a:solidFill>
                  <a:srgbClr val="FFFF00"/>
                </a:solidFill>
              </a:rPr>
              <a:t>жовте, червоне, коричневе, багряне, золоте, </a:t>
            </a:r>
            <a:r>
              <a:rPr lang="uk-UA" sz="3200" b="1" dirty="0" smtClean="0">
                <a:solidFill>
                  <a:srgbClr val="FFFF00"/>
                </a:solidFill>
              </a:rPr>
              <a:t>лимонне.</a:t>
            </a:r>
            <a:endParaRPr lang="uk-UA" sz="3200" b="1" dirty="0">
              <a:solidFill>
                <a:srgbClr val="FFFF00"/>
              </a:solidFill>
            </a:endParaRPr>
          </a:p>
        </p:txBody>
      </p:sp>
      <p:sp>
        <p:nvSpPr>
          <p:cNvPr id="9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926238"/>
            <a:ext cx="972274" cy="93207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b="1" dirty="0" smtClean="0">
                <a:solidFill>
                  <a:schemeClr val="bg1"/>
                </a:solidFill>
              </a:rPr>
              <a:t>Сторінка</a:t>
            </a:r>
            <a:endParaRPr lang="uk-UA" sz="16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val="3209838394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2"/>
          <a:srcRect l="10147" t="21123" r="27502"/>
          <a:stretch/>
        </p:blipFill>
        <p:spPr>
          <a:xfrm>
            <a:off x="728720" y="2053221"/>
            <a:ext cx="7401813" cy="3836112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713679" y="494528"/>
            <a:ext cx="10716321" cy="68750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Прочитай</a:t>
            </a:r>
            <a:r>
              <a:rPr lang="uk-UA" sz="3200" b="1" dirty="0">
                <a:solidFill>
                  <a:schemeClr val="bg1"/>
                </a:solidFill>
              </a:rPr>
              <a:t>, якими словами описала осіннє листя Читалочка. 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264333" y="2614939"/>
            <a:ext cx="5881243" cy="3170099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sz="4000" b="1" dirty="0">
                <a:solidFill>
                  <a:schemeClr val="accent2">
                    <a:lumMod val="75000"/>
                  </a:schemeClr>
                </a:solidFill>
              </a:rPr>
              <a:t>     </a:t>
            </a:r>
            <a:r>
              <a:rPr lang="uk-UA" sz="4000" b="1" dirty="0" smtClean="0">
                <a:solidFill>
                  <a:schemeClr val="accent2">
                    <a:lumMod val="75000"/>
                  </a:schemeClr>
                </a:solidFill>
              </a:rPr>
              <a:t>Листя </a:t>
            </a:r>
            <a:r>
              <a:rPr lang="uk-UA" sz="4000" b="1" dirty="0">
                <a:solidFill>
                  <a:schemeClr val="accent2">
                    <a:lumMod val="75000"/>
                  </a:schemeClr>
                </a:solidFill>
              </a:rPr>
              <a:t>восени пожовкле, золотисте, червоне, </a:t>
            </a:r>
            <a:r>
              <a:rPr lang="uk-UA" sz="4000" b="1" dirty="0" smtClean="0">
                <a:solidFill>
                  <a:schemeClr val="accent2">
                    <a:lumMod val="75000"/>
                  </a:schemeClr>
                </a:solidFill>
              </a:rPr>
              <a:t>багряне</a:t>
            </a:r>
            <a:r>
              <a:rPr lang="uk-UA" sz="4000" b="1" dirty="0">
                <a:solidFill>
                  <a:schemeClr val="accent2">
                    <a:lumMod val="75000"/>
                  </a:schemeClr>
                </a:solidFill>
              </a:rPr>
              <a:t>, оранжеве, сонячне, яскраве, казкове, сумне. </a:t>
            </a:r>
          </a:p>
        </p:txBody>
      </p:sp>
      <p:pic>
        <p:nvPicPr>
          <p:cNvPr id="13316" name="Picture 4" descr="Гиф анимация Падающие осенние листья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855" y="1671264"/>
            <a:ext cx="7801152" cy="4872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926238"/>
            <a:ext cx="972274" cy="93207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b="1" dirty="0" smtClean="0">
                <a:solidFill>
                  <a:schemeClr val="bg1"/>
                </a:solidFill>
              </a:rPr>
              <a:t>Сторінка</a:t>
            </a:r>
            <a:endParaRPr lang="uk-UA" sz="16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11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713678" y="1317267"/>
            <a:ext cx="7431898" cy="507273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rgbClr val="0070C0"/>
                </a:solidFill>
              </a:rPr>
              <a:t>Підкресли </a:t>
            </a:r>
            <a:r>
              <a:rPr lang="uk-UA" sz="2000" b="1" dirty="0">
                <a:solidFill>
                  <a:srgbClr val="0070C0"/>
                </a:solidFill>
              </a:rPr>
              <a:t>слова, яких немає у твоєму реченні. </a:t>
            </a:r>
            <a:endParaRPr lang="ru-RU" sz="2000" b="1" dirty="0">
              <a:solidFill>
                <a:srgbClr val="0070C0"/>
              </a:solidFill>
            </a:endParaRPr>
          </a:p>
        </p:txBody>
      </p:sp>
      <p:pic>
        <p:nvPicPr>
          <p:cNvPr id="14" name="Picture 2" descr="Золотые осенние листья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6507" y="3635899"/>
            <a:ext cx="3323064" cy="2193743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Золотые осенние листья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6507" y="1442156"/>
            <a:ext cx="3323064" cy="2193743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6779129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21539</TotalTime>
  <Words>460</Words>
  <Application>Microsoft Office PowerPoint</Application>
  <PresentationFormat>Произвольный</PresentationFormat>
  <Paragraphs>106</Paragraphs>
  <Slides>13</Slides>
  <Notes>4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Тема Office</vt:lpstr>
      <vt:lpstr>Презентация PowerPoint</vt:lpstr>
      <vt:lpstr>Налаштування на урок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Vasyl Tsupa</dc:creator>
  <cp:lastModifiedBy>Esmiralda Ivanova</cp:lastModifiedBy>
  <cp:revision>1470</cp:revision>
  <dcterms:created xsi:type="dcterms:W3CDTF">2018-01-05T16:38:53Z</dcterms:created>
  <dcterms:modified xsi:type="dcterms:W3CDTF">2024-09-30T16:30:31Z</dcterms:modified>
</cp:coreProperties>
</file>