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427" r:id="rId3"/>
    <p:sldId id="422" r:id="rId4"/>
    <p:sldId id="426" r:id="rId5"/>
    <p:sldId id="415" r:id="rId6"/>
    <p:sldId id="410" r:id="rId7"/>
    <p:sldId id="416" r:id="rId8"/>
    <p:sldId id="419" r:id="rId9"/>
    <p:sldId id="420" r:id="rId10"/>
    <p:sldId id="406" r:id="rId11"/>
    <p:sldId id="423" r:id="rId12"/>
    <p:sldId id="425" r:id="rId13"/>
    <p:sldId id="414" r:id="rId14"/>
    <p:sldId id="424" r:id="rId15"/>
    <p:sldId id="42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F3242"/>
    <a:srgbClr val="FFFF00"/>
    <a:srgbClr val="295FFF"/>
    <a:srgbClr val="709E32"/>
    <a:srgbClr val="FF7C80"/>
    <a:srgbClr val="E3FE4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png"/><Relationship Id="rId7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3180" y="4183378"/>
            <a:ext cx="9679259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Досліджую слова з ненаголошеними звуками [е], [и]. </a:t>
            </a:r>
          </a:p>
        </p:txBody>
      </p:sp>
      <p:pic>
        <p:nvPicPr>
          <p:cNvPr id="4098" name="Picture 2" descr="ÐÐ°ÑÑÐ¸Ð½ÐºÐ¸ Ð¿Ð¾ Ð·Ð°Ð¿ÑÐ¾ÑÑ ÐºÐ»Ð¸Ð¿Ð°ÑÑ Ð³Ð¾ÑÐ¾Ð´ Ð´Ðµ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58" y="937474"/>
            <a:ext cx="2971887" cy="265488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81747" y="1192284"/>
            <a:ext cx="345687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клас. </a:t>
            </a:r>
            <a:endParaRPr lang="uk-UA" sz="2400" b="1" i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</a:t>
            </a:r>
            <a:r>
              <a:rPr lang="uk-UA" sz="2400" b="1" i="1" dirty="0">
                <a:solidFill>
                  <a:srgbClr val="0070C0"/>
                </a:solidFill>
              </a:rPr>
              <a:t>1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  <a:r>
              <a:rPr lang="uk-UA" sz="2400" b="1" dirty="0" smtClean="0">
                <a:solidFill>
                  <a:srgbClr val="0070C0"/>
                </a:solidFill>
              </a:rPr>
              <a:t>Звуки. Букви. Склади. Наголос.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1</a:t>
            </a:r>
            <a:r>
              <a:rPr lang="en-US" sz="2400" b="1" dirty="0" smtClean="0">
                <a:solidFill>
                  <a:srgbClr val="0070C0"/>
                </a:solidFill>
              </a:rPr>
              <a:t>9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795" y="494530"/>
            <a:ext cx="10314877" cy="909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Прочитай слова, які дібрав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</a:t>
            </a:r>
            <a:r>
              <a:rPr lang="uk-UA" sz="4000" b="1" dirty="0" smtClean="0">
                <a:solidFill>
                  <a:schemeClr val="bg1"/>
                </a:solidFill>
              </a:rPr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46410" y="1519642"/>
            <a:ext cx="2216262" cy="25505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9220" r="4412" b="8621"/>
          <a:stretch/>
        </p:blipFill>
        <p:spPr>
          <a:xfrm>
            <a:off x="2877019" y="1519641"/>
            <a:ext cx="5420810" cy="2658614"/>
          </a:xfrm>
          <a:prstGeom prst="round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67311" y="1758487"/>
            <a:ext cx="44739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Машина, човен, велосипед, мопед, катер, корабель, тролейбус, електричка.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10259" y="1621379"/>
            <a:ext cx="3176222" cy="289583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Назви </a:t>
            </a:r>
            <a:r>
              <a:rPr lang="uk-UA" sz="2000" b="1" dirty="0">
                <a:solidFill>
                  <a:srgbClr val="0070C0"/>
                </a:solidFill>
              </a:rPr>
              <a:t>цю групу предметів одним словом.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слова з ненаголошеними звуками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uk-UA" sz="2000" b="1" dirty="0">
                <a:solidFill>
                  <a:srgbClr val="0070C0"/>
                </a:solidFill>
              </a:rPr>
              <a:t>е</a:t>
            </a:r>
            <a:r>
              <a:rPr lang="en-US" sz="2000" b="1" dirty="0">
                <a:solidFill>
                  <a:srgbClr val="0070C0"/>
                </a:solidFill>
              </a:rPr>
              <a:t>]</a:t>
            </a:r>
            <a:r>
              <a:rPr lang="uk-UA" sz="2000" b="1" dirty="0">
                <a:solidFill>
                  <a:srgbClr val="0070C0"/>
                </a:solidFill>
              </a:rPr>
              <a:t>,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uk-UA" sz="2000" b="1" dirty="0">
                <a:solidFill>
                  <a:srgbClr val="0070C0"/>
                </a:solidFill>
              </a:rPr>
              <a:t>и</a:t>
            </a:r>
            <a:r>
              <a:rPr lang="en-US" sz="2000" b="1" dirty="0">
                <a:solidFill>
                  <a:srgbClr val="0070C0"/>
                </a:solidFill>
              </a:rPr>
              <a:t>]</a:t>
            </a:r>
            <a:r>
              <a:rPr lang="uk-UA" sz="2000" b="1" dirty="0">
                <a:solidFill>
                  <a:srgbClr val="0070C0"/>
                </a:solidFill>
              </a:rPr>
              <a:t>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Постав </a:t>
            </a:r>
            <a:r>
              <a:rPr lang="uk-UA" sz="2000" b="1" dirty="0">
                <a:solidFill>
                  <a:srgbClr val="0070C0"/>
                </a:solidFill>
              </a:rPr>
              <a:t>у них наголос</a:t>
            </a:r>
            <a:r>
              <a:rPr lang="uk-UA" sz="2000" b="1" dirty="0" smtClean="0">
                <a:solidFill>
                  <a:srgbClr val="0070C0"/>
                </a:solidFill>
              </a:rPr>
              <a:t>. Підкресли букви, які позначають  ненаголошені звуки </a:t>
            </a:r>
            <a:r>
              <a:rPr lang="en-US" sz="2000" b="1" dirty="0">
                <a:solidFill>
                  <a:srgbClr val="0070C0"/>
                </a:solidFill>
              </a:rPr>
              <a:t>[</a:t>
            </a:r>
            <a:r>
              <a:rPr lang="uk-UA" sz="2000" b="1" dirty="0">
                <a:solidFill>
                  <a:srgbClr val="0070C0"/>
                </a:solidFill>
              </a:rPr>
              <a:t>е</a:t>
            </a:r>
            <a:r>
              <a:rPr lang="en-US" sz="2000" b="1" dirty="0">
                <a:solidFill>
                  <a:srgbClr val="0070C0"/>
                </a:solidFill>
              </a:rPr>
              <a:t>]</a:t>
            </a:r>
            <a:r>
              <a:rPr lang="uk-UA" sz="2000" b="1" dirty="0" smtClean="0">
                <a:solidFill>
                  <a:srgbClr val="0070C0"/>
                </a:solidFill>
              </a:rPr>
              <a:t>. 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07" r="49874" b="80538"/>
          <a:stretch/>
        </p:blipFill>
        <p:spPr>
          <a:xfrm>
            <a:off x="2042077" y="4306782"/>
            <a:ext cx="6845446" cy="198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79044" r="53951" b="7623"/>
          <a:stretch/>
        </p:blipFill>
        <p:spPr>
          <a:xfrm>
            <a:off x="2580550" y="4286095"/>
            <a:ext cx="1656913" cy="8225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" t="15757" r="34893" b="67100"/>
          <a:stretch/>
        </p:blipFill>
        <p:spPr>
          <a:xfrm>
            <a:off x="4223318" y="4353978"/>
            <a:ext cx="2578932" cy="1100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31567" r="38394" b="51290"/>
          <a:stretch/>
        </p:blipFill>
        <p:spPr>
          <a:xfrm>
            <a:off x="6709557" y="4320525"/>
            <a:ext cx="2545955" cy="11223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49852" r="27037" b="36179"/>
          <a:stretch/>
        </p:blipFill>
        <p:spPr>
          <a:xfrm>
            <a:off x="2137103" y="5314228"/>
            <a:ext cx="3037058" cy="897469"/>
          </a:xfrm>
          <a:prstGeom prst="rect">
            <a:avLst/>
          </a:prstGeom>
        </p:spPr>
      </p:pic>
      <p:sp>
        <p:nvSpPr>
          <p:cNvPr id="15" name="Прямоугольный треугольник 14"/>
          <p:cNvSpPr/>
          <p:nvPr/>
        </p:nvSpPr>
        <p:spPr>
          <a:xfrm rot="966972" flipV="1">
            <a:off x="3164563" y="4576978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966972" flipV="1">
            <a:off x="6280762" y="4520963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966972" flipV="1">
            <a:off x="4083969" y="5391605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966972" flipV="1">
            <a:off x="7376385" y="4565106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3411057" y="5105696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513806" y="5072725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464800" y="5066767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750624" y="5060735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762672" y="5937604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178426" y="5954860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486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8" y="494530"/>
            <a:ext cx="9943403" cy="811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="" xmlns:a16="http://schemas.microsoft.com/office/drawing/2014/main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274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1 Українська мова\1 Пономарьова\1 Звуки букви\№019 - Досліджую слова з ненагол звуками [е], [и]\2024-10-03_163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94" y="4588370"/>
            <a:ext cx="4780373" cy="20079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Заголовок 1"/>
          <p:cNvSpPr txBox="1">
            <a:spLocks/>
          </p:cNvSpPr>
          <p:nvPr/>
        </p:nvSpPr>
        <p:spPr>
          <a:xfrm>
            <a:off x="416559" y="5029238"/>
            <a:ext cx="6361135" cy="9722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Вишня – _________    клен – _________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с</a:t>
            </a:r>
            <a:r>
              <a:rPr lang="uk-UA" sz="2800" b="1" dirty="0" smtClean="0">
                <a:solidFill>
                  <a:schemeClr val="bg1"/>
                </a:solidFill>
              </a:rPr>
              <a:t>лива – _________    гречка – _________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7160858" y="1905623"/>
            <a:ext cx="1250935" cy="5233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сини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0065326" y="1648360"/>
            <a:ext cx="1769984" cy="5113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земляний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614333" y="1230046"/>
            <a:ext cx="1381081" cy="5833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листки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79407" y="1885072"/>
            <a:ext cx="1250935" cy="5233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берег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332" y="494529"/>
            <a:ext cx="10776029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735" y="1169045"/>
            <a:ext cx="4768363" cy="1139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1. Прочитай слова. Постав у них наголос. Підкресли букви, які позначають ненаголошені голосні звуки [е], [и].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5735" y="2416742"/>
            <a:ext cx="4768363" cy="794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Прочитай </a:t>
            </a:r>
            <a:r>
              <a:rPr lang="uk-UA" sz="2000" b="1" dirty="0" err="1" smtClean="0">
                <a:solidFill>
                  <a:schemeClr val="bg1"/>
                </a:solidFill>
              </a:rPr>
              <a:t>мирилку</a:t>
            </a:r>
            <a:r>
              <a:rPr lang="uk-UA" sz="2000" b="1" dirty="0">
                <a:solidFill>
                  <a:schemeClr val="bg1"/>
                </a:solidFill>
              </a:rPr>
              <a:t>. Підкресли </a:t>
            </a:r>
            <a:r>
              <a:rPr lang="uk-UA" sz="2000" b="1" dirty="0" smtClean="0">
                <a:solidFill>
                  <a:schemeClr val="bg1"/>
                </a:solidFill>
              </a:rPr>
              <a:t>слова з ненаголошеними </a:t>
            </a:r>
            <a:r>
              <a:rPr lang="uk-UA" sz="2000" b="1" dirty="0">
                <a:solidFill>
                  <a:schemeClr val="bg1"/>
                </a:solidFill>
              </a:rPr>
              <a:t>звуками [е], [и</a:t>
            </a:r>
            <a:r>
              <a:rPr lang="uk-UA" sz="2000" b="1" dirty="0" smtClean="0">
                <a:solidFill>
                  <a:schemeClr val="bg1"/>
                </a:solidFill>
              </a:rPr>
              <a:t>].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332" y="3339835"/>
            <a:ext cx="4792766" cy="16633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3. Постав наголос у поданих словах. Утвори від них слова, в яких </a:t>
            </a:r>
            <a:r>
              <a:rPr lang="uk-UA" sz="2000" b="1" dirty="0">
                <a:solidFill>
                  <a:schemeClr val="bg1"/>
                </a:solidFill>
              </a:rPr>
              <a:t>звуки [е], [и</a:t>
            </a:r>
            <a:r>
              <a:rPr lang="uk-UA" sz="2000" b="1" dirty="0" smtClean="0">
                <a:solidFill>
                  <a:schemeClr val="bg1"/>
                </a:solidFill>
              </a:rPr>
              <a:t>] стануть ненаголошеними. Скористайся зразком.</a:t>
            </a:r>
          </a:p>
          <a:p>
            <a:r>
              <a:rPr lang="uk-UA" sz="2000" b="1" i="1" dirty="0" smtClean="0">
                <a:solidFill>
                  <a:schemeClr val="bg1"/>
                </a:solidFill>
              </a:rPr>
              <a:t>Зразок: гриб – грибний.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4486" y="1548957"/>
            <a:ext cx="1443177" cy="511358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книжки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67619" y="1253139"/>
            <a:ext cx="1453939" cy="5833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весело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10106" y="1974280"/>
            <a:ext cx="2270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62957" y="1727902"/>
            <a:ext cx="206347" cy="7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546409" y="2341543"/>
            <a:ext cx="168192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013476" y="1671489"/>
            <a:ext cx="1299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481562" y="2293530"/>
            <a:ext cx="1299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363507" y="2062426"/>
            <a:ext cx="1299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456159" y="4164833"/>
            <a:ext cx="3697429" cy="46348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4.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слова в дві колонки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ый треугольник 29"/>
          <p:cNvSpPr/>
          <p:nvPr/>
        </p:nvSpPr>
        <p:spPr>
          <a:xfrm rot="966972" flipV="1">
            <a:off x="6866768" y="1493278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Прямоугольный треугольник 32"/>
          <p:cNvSpPr/>
          <p:nvPr/>
        </p:nvSpPr>
        <p:spPr>
          <a:xfrm rot="966972" flipV="1">
            <a:off x="7606942" y="1257654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8" name="Прямоугольный треугольник 37"/>
          <p:cNvSpPr/>
          <p:nvPr/>
        </p:nvSpPr>
        <p:spPr>
          <a:xfrm rot="966972" flipV="1">
            <a:off x="8067639" y="1889586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966972" flipV="1">
            <a:off x="9789344" y="1150467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966972" flipV="1">
            <a:off x="9204495" y="1793918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966972" flipV="1">
            <a:off x="883577" y="5089814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2" name="Прямоугольный треугольник 41"/>
          <p:cNvSpPr/>
          <p:nvPr/>
        </p:nvSpPr>
        <p:spPr>
          <a:xfrm rot="966972" flipV="1">
            <a:off x="11438663" y="1632502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3" name="Прямоугольный треугольник 42"/>
          <p:cNvSpPr/>
          <p:nvPr/>
        </p:nvSpPr>
        <p:spPr>
          <a:xfrm rot="966972" flipV="1">
            <a:off x="957467" y="5463826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5512287" y="2429001"/>
            <a:ext cx="3839743" cy="18292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err="1" smtClean="0">
                <a:solidFill>
                  <a:schemeClr val="bg1"/>
                </a:solidFill>
              </a:rPr>
              <a:t>Мирилка</a:t>
            </a:r>
            <a:r>
              <a:rPr lang="uk-UA" sz="2800" b="1" dirty="0" smtClean="0">
                <a:solidFill>
                  <a:schemeClr val="bg1"/>
                </a:solidFill>
              </a:rPr>
              <a:t> летіла,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</a:t>
            </a:r>
            <a:r>
              <a:rPr lang="uk-UA" sz="2800" b="1" dirty="0" smtClean="0">
                <a:solidFill>
                  <a:schemeClr val="bg1"/>
                </a:solidFill>
              </a:rPr>
              <a:t>а плечі сіла,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с</a:t>
            </a:r>
            <a:r>
              <a:rPr lang="uk-UA" sz="2800" b="1" dirty="0" smtClean="0">
                <a:solidFill>
                  <a:schemeClr val="bg1"/>
                </a:solidFill>
              </a:rPr>
              <a:t>казала тихенько: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- Миріться швиденько.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864377" y="4947466"/>
            <a:ext cx="1826821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вишневий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725478" y="5357455"/>
            <a:ext cx="1826821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сливовий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855386" y="4989084"/>
            <a:ext cx="1826821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кленовий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944594" y="5358699"/>
            <a:ext cx="1743892" cy="64405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гречаний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652061" y="2910445"/>
            <a:ext cx="129777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143423" y="2910445"/>
            <a:ext cx="10086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930200" y="3675074"/>
            <a:ext cx="13848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804461" y="4149698"/>
            <a:ext cx="13848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7284325" y="4135607"/>
            <a:ext cx="1735501" cy="37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ый треугольник 59"/>
          <p:cNvSpPr/>
          <p:nvPr/>
        </p:nvSpPr>
        <p:spPr>
          <a:xfrm rot="966972" flipV="1">
            <a:off x="4165301" y="5466775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1" name="Picture 3" descr="D:\2 клас\1 Українська мова\1 Пономарьова\1 Звуки букви\№019 - Досліджую слова з ненагол звуками [е], [и]\2024-10-03_163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929" y="2475948"/>
            <a:ext cx="2114242" cy="169558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Заголовок 1"/>
          <p:cNvSpPr txBox="1">
            <a:spLocks/>
          </p:cNvSpPr>
          <p:nvPr/>
        </p:nvSpPr>
        <p:spPr>
          <a:xfrm>
            <a:off x="9760225" y="5470309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весло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7208999" y="5381925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весла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031759" y="5623820"/>
            <a:ext cx="1541102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зимонька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23791" y="5696308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зима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7400590" y="5862119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диво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9857905" y="5967928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дива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257355" y="6128910"/>
            <a:ext cx="1011203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небо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831067" y="6205401"/>
            <a:ext cx="1631158" cy="42083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небесний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091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8" grpId="0" animBg="1"/>
      <p:bldP spid="32" grpId="0" animBg="1"/>
      <p:bldP spid="19" grpId="0" animBg="1"/>
      <p:bldP spid="30" grpId="0" animBg="1"/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0" grpId="0"/>
      <p:bldP spid="51" grpId="0"/>
      <p:bldP spid="52" grpId="0"/>
      <p:bldP spid="53" grpId="0"/>
      <p:bldP spid="60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07" r="49874" b="80538"/>
          <a:stretch/>
        </p:blipFill>
        <p:spPr>
          <a:xfrm>
            <a:off x="2550610" y="3035527"/>
            <a:ext cx="6845446" cy="198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/>
          <a:srcRect r="76478"/>
          <a:stretch/>
        </p:blipFill>
        <p:spPr>
          <a:xfrm>
            <a:off x="366626" y="1397752"/>
            <a:ext cx="1922124" cy="275253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64420" y="1397752"/>
            <a:ext cx="8251972" cy="49795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Склади </a:t>
            </a:r>
            <a:r>
              <a:rPr lang="uk-UA" sz="2000" b="1" dirty="0">
                <a:solidFill>
                  <a:srgbClr val="0070C0"/>
                </a:solidFill>
              </a:rPr>
              <a:t>і запиши речення про те, </a:t>
            </a:r>
            <a:r>
              <a:rPr lang="uk-UA" sz="2000" b="1" dirty="0" smtClean="0">
                <a:solidFill>
                  <a:srgbClr val="0070C0"/>
                </a:solidFill>
              </a:rPr>
              <a:t>який </a:t>
            </a:r>
            <a:r>
              <a:rPr lang="uk-UA" sz="2000" b="1" dirty="0">
                <a:solidFill>
                  <a:srgbClr val="0070C0"/>
                </a:solidFill>
              </a:rPr>
              <a:t>транспорт рухається на дорогах.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64420" y="2013370"/>
            <a:ext cx="69316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На дорогах рухається </a:t>
            </a:r>
            <a:r>
              <a:rPr lang="uk-UA" sz="2800" b="1">
                <a:solidFill>
                  <a:schemeClr val="bg1"/>
                </a:solidFill>
              </a:rPr>
              <a:t>транспорт </a:t>
            </a:r>
            <a:r>
              <a:rPr lang="uk-UA" sz="2800" b="1" smtClean="0">
                <a:solidFill>
                  <a:schemeClr val="bg1"/>
                </a:solidFill>
              </a:rPr>
              <a:t>–  </a:t>
            </a:r>
            <a:r>
              <a:rPr lang="uk-UA" sz="2800" b="1" dirty="0">
                <a:solidFill>
                  <a:schemeClr val="bg1"/>
                </a:solidFill>
              </a:rPr>
              <a:t>тролейбуси, автобуси, </a:t>
            </a:r>
            <a:r>
              <a:rPr lang="uk-UA" sz="2800" b="1" dirty="0" smtClean="0">
                <a:solidFill>
                  <a:schemeClr val="bg1"/>
                </a:solidFill>
              </a:rPr>
              <a:t>велосипеди.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 t="83860" r="20660" b="3508"/>
          <a:stretch/>
        </p:blipFill>
        <p:spPr>
          <a:xfrm>
            <a:off x="4009809" y="3316331"/>
            <a:ext cx="2223527" cy="7996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t="19636" r="32633" b="67381"/>
          <a:stretch/>
        </p:blipFill>
        <p:spPr>
          <a:xfrm>
            <a:off x="6088464" y="3335721"/>
            <a:ext cx="2821360" cy="812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8" t="44090" r="61158" b="45910"/>
          <a:stretch/>
        </p:blipFill>
        <p:spPr>
          <a:xfrm>
            <a:off x="2865593" y="3113641"/>
            <a:ext cx="745959" cy="68580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t="83860" r="75387" b="3508"/>
          <a:stretch/>
        </p:blipFill>
        <p:spPr>
          <a:xfrm>
            <a:off x="3446946" y="3295628"/>
            <a:ext cx="429710" cy="8410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5" t="70290" r="25095" b="20000"/>
          <a:stretch/>
        </p:blipFill>
        <p:spPr>
          <a:xfrm>
            <a:off x="2982617" y="4311552"/>
            <a:ext cx="2369968" cy="62708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7" t="59879" r="57299" b="30121"/>
          <a:stretch/>
        </p:blipFill>
        <p:spPr>
          <a:xfrm>
            <a:off x="2633793" y="4156905"/>
            <a:ext cx="825747" cy="759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9443" r="90841" b="81017"/>
          <a:stretch/>
        </p:blipFill>
        <p:spPr>
          <a:xfrm>
            <a:off x="5439115" y="4211193"/>
            <a:ext cx="324279" cy="41301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4" t="12630" r="50476" b="77830"/>
          <a:stretch/>
        </p:blipFill>
        <p:spPr>
          <a:xfrm>
            <a:off x="5708693" y="4148097"/>
            <a:ext cx="316778" cy="688501"/>
          </a:xfrm>
          <a:prstGeom prst="rect">
            <a:avLst/>
          </a:prstGeom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4298" y="494530"/>
            <a:ext cx="9943403" cy="8112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4" t="12630" r="50476" b="77830"/>
          <a:stretch/>
        </p:blipFill>
        <p:spPr>
          <a:xfrm>
            <a:off x="5841015" y="4168403"/>
            <a:ext cx="316778" cy="68850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4" t="12630" r="50476" b="77830"/>
          <a:stretch/>
        </p:blipFill>
        <p:spPr>
          <a:xfrm>
            <a:off x="5997955" y="4176319"/>
            <a:ext cx="316778" cy="6885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4" t="12630" r="50476" b="77830"/>
          <a:stretch/>
        </p:blipFill>
        <p:spPr>
          <a:xfrm>
            <a:off x="6273628" y="4168403"/>
            <a:ext cx="316778" cy="688501"/>
          </a:xfrm>
          <a:prstGeom prst="rect">
            <a:avLst/>
          </a:prstGeom>
        </p:spPr>
      </p:pic>
      <p:pic>
        <p:nvPicPr>
          <p:cNvPr id="3074" name="Picture 2" descr="Безпечний рух на дорозі та у транспорті - Комунальний заклад дошкільної  освіти &quot;Мереф'янський ясла-садок №1&quot; Мереф`янської міської ради Харківської  області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57" y="4028468"/>
            <a:ext cx="3306005" cy="247449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349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789" y="494529"/>
            <a:ext cx="9641711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 flipH="1">
            <a:off x="482218" y="1640214"/>
            <a:ext cx="2979271" cy="377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566" y="1640214"/>
            <a:ext cx="585439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Які помічники </a:t>
            </a:r>
            <a:r>
              <a:rPr lang="uk-UA" sz="2800" b="1" dirty="0">
                <a:solidFill>
                  <a:srgbClr val="0070C0"/>
                </a:solidFill>
              </a:rPr>
              <a:t>допомагають переходити вулицю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Який </a:t>
            </a:r>
            <a:r>
              <a:rPr lang="uk-UA" sz="2800" b="1" dirty="0">
                <a:solidFill>
                  <a:srgbClr val="0070C0"/>
                </a:solidFill>
              </a:rPr>
              <a:t>транспорт рухається на </a:t>
            </a:r>
            <a:r>
              <a:rPr lang="uk-UA" sz="2800" b="1" dirty="0" smtClean="0">
                <a:solidFill>
                  <a:srgbClr val="0070C0"/>
                </a:solidFill>
              </a:rPr>
              <a:t>дорогах?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Пригадай, як </a:t>
            </a:r>
            <a:r>
              <a:rPr lang="uk-UA" sz="2800" b="1" dirty="0">
                <a:solidFill>
                  <a:srgbClr val="0070C0"/>
                </a:solidFill>
              </a:rPr>
              <a:t>вимовляються </a:t>
            </a:r>
            <a:r>
              <a:rPr lang="uk-UA" sz="2800" b="1" dirty="0" smtClean="0">
                <a:solidFill>
                  <a:srgbClr val="0070C0"/>
                </a:solidFill>
              </a:rPr>
              <a:t>ненаголошені звуки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е</a:t>
            </a:r>
            <a:r>
              <a:rPr lang="en-US" sz="2800" b="1" dirty="0" smtClean="0">
                <a:solidFill>
                  <a:srgbClr val="0070C0"/>
                </a:solidFill>
              </a:rPr>
              <a:t>]</a:t>
            </a:r>
            <a:r>
              <a:rPr lang="uk-UA" sz="2800" b="1" dirty="0" smtClean="0">
                <a:solidFill>
                  <a:srgbClr val="0070C0"/>
                </a:solidFill>
              </a:rPr>
              <a:t>, </a:t>
            </a:r>
            <a:r>
              <a:rPr lang="en-US" sz="2800" b="1" dirty="0" smtClean="0">
                <a:solidFill>
                  <a:srgbClr val="0070C0"/>
                </a:solidFill>
              </a:rPr>
              <a:t>[</a:t>
            </a:r>
            <a:r>
              <a:rPr lang="uk-UA" sz="2800" b="1" dirty="0" smtClean="0">
                <a:solidFill>
                  <a:srgbClr val="0070C0"/>
                </a:solidFill>
              </a:rPr>
              <a:t>и</a:t>
            </a:r>
            <a:r>
              <a:rPr lang="en-US" sz="2800" b="1" dirty="0" smtClean="0">
                <a:solidFill>
                  <a:srgbClr val="0070C0"/>
                </a:solidFill>
              </a:rPr>
              <a:t>]</a:t>
            </a:r>
            <a:r>
              <a:rPr lang="uk-UA" sz="2800" b="1" dirty="0" smtClean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Назви слова з ненаголошеними звуками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е</a:t>
            </a:r>
            <a:r>
              <a:rPr lang="en-US" sz="2800" b="1" dirty="0">
                <a:solidFill>
                  <a:srgbClr val="0070C0"/>
                </a:solidFill>
              </a:rPr>
              <a:t>]</a:t>
            </a:r>
            <a:r>
              <a:rPr lang="uk-UA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>
                <a:solidFill>
                  <a:srgbClr val="0070C0"/>
                </a:solidFill>
              </a:rPr>
              <a:t>[</a:t>
            </a:r>
            <a:r>
              <a:rPr lang="uk-UA" sz="2800" b="1" dirty="0">
                <a:solidFill>
                  <a:srgbClr val="0070C0"/>
                </a:solidFill>
              </a:rPr>
              <a:t>и</a:t>
            </a:r>
            <a:r>
              <a:rPr lang="en-US" sz="2800" b="1" dirty="0" smtClean="0">
                <a:solidFill>
                  <a:srgbClr val="0070C0"/>
                </a:solidFill>
              </a:rPr>
              <a:t>]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9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912" y="502362"/>
            <a:ext cx="993573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93548" y="4040589"/>
            <a:ext cx="2210323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84" y="1347874"/>
            <a:ext cx="5052926" cy="50529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9522" y="4220119"/>
            <a:ext cx="2892568" cy="14642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Вибери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допомогла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копилку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5937" y="3295455"/>
            <a:ext cx="1881700" cy="57888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03871" y="5469382"/>
            <a:ext cx="2639711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5806" y="1724103"/>
            <a:ext cx="206641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Увага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03863" y="2624471"/>
            <a:ext cx="29213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167001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43458" y="1773174"/>
            <a:ext cx="6300181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/>
              <a:t>Відпочинок</a:t>
            </a:r>
            <a:r>
              <a:rPr lang="ru-RU" sz="3200" dirty="0"/>
              <a:t> наш </a:t>
            </a:r>
            <a:r>
              <a:rPr lang="ru-RU" sz="3200" dirty="0" err="1"/>
              <a:t>кінчається</a:t>
            </a:r>
            <a:r>
              <a:rPr lang="ru-RU" sz="3200" dirty="0"/>
              <a:t>, </a:t>
            </a:r>
            <a:endParaRPr lang="ru-RU" sz="3200" dirty="0" smtClean="0"/>
          </a:p>
          <a:p>
            <a:pPr algn="ctr"/>
            <a:r>
              <a:rPr lang="ru-RU" sz="3200" dirty="0" smtClean="0"/>
              <a:t>А </a:t>
            </a:r>
            <a:r>
              <a:rPr lang="ru-RU" sz="3200" dirty="0"/>
              <a:t>робота </a:t>
            </a:r>
            <a:r>
              <a:rPr lang="ru-RU" sz="3200" dirty="0" err="1"/>
              <a:t>починається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 err="1"/>
              <a:t>Старанно</a:t>
            </a:r>
            <a:r>
              <a:rPr lang="ru-RU" sz="3200" dirty="0"/>
              <a:t> </a:t>
            </a:r>
            <a:r>
              <a:rPr lang="ru-RU" sz="3200" dirty="0" err="1"/>
              <a:t>будемо</a:t>
            </a:r>
            <a:r>
              <a:rPr lang="ru-RU" sz="3200" dirty="0"/>
              <a:t> ми </a:t>
            </a:r>
            <a:r>
              <a:rPr lang="ru-RU" sz="3200" dirty="0" err="1"/>
              <a:t>працювати</a:t>
            </a:r>
            <a:r>
              <a:rPr lang="ru-RU" sz="3200" dirty="0" smtClean="0"/>
              <a:t>, </a:t>
            </a:r>
            <a:r>
              <a:rPr lang="ru-RU" sz="3200" dirty="0" err="1" smtClean="0"/>
              <a:t>Читати</a:t>
            </a:r>
            <a:r>
              <a:rPr lang="ru-RU" sz="3200" dirty="0"/>
              <a:t>, </a:t>
            </a:r>
            <a:r>
              <a:rPr lang="ru-RU" sz="3200" dirty="0" err="1"/>
              <a:t>писати</a:t>
            </a:r>
            <a:r>
              <a:rPr lang="ru-RU" sz="3200" dirty="0"/>
              <a:t> та </a:t>
            </a:r>
            <a:r>
              <a:rPr lang="ru-RU" sz="3200" dirty="0" err="1"/>
              <a:t>відповідати</a:t>
            </a:r>
            <a:r>
              <a:rPr lang="ru-RU" sz="32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5912" y="502362"/>
            <a:ext cx="1015876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93548" y="4040589"/>
            <a:ext cx="2210323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Старанність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10" descr="Автоспорт — ціна 107 грн у каталозі Машинки ✓ Купити дитячі товари за  доступною ціною на Шафі | Україна #141250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84" y="1347874"/>
            <a:ext cx="5052926" cy="505292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9653" y="4243515"/>
            <a:ext cx="2892568" cy="18047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err="1" smtClean="0">
                <a:solidFill>
                  <a:srgbClr val="0070C0"/>
                </a:solidFill>
              </a:rPr>
              <a:t>Поміркуй</a:t>
            </a:r>
            <a:r>
              <a:rPr lang="ru-RU" sz="2000" b="1" dirty="0" smtClean="0">
                <a:solidFill>
                  <a:srgbClr val="0070C0"/>
                </a:solidFill>
              </a:rPr>
              <a:t>, яка машинка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допоможе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тобі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поповнити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скарбничку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знань</a:t>
            </a:r>
            <a:r>
              <a:rPr lang="ru-RU" sz="2000" b="1" dirty="0" smtClean="0">
                <a:solidFill>
                  <a:srgbClr val="0070C0"/>
                </a:solidFill>
              </a:rPr>
              <a:t> і </a:t>
            </a:r>
            <a:r>
              <a:rPr lang="ru-RU" sz="2000" b="1" dirty="0" err="1" smtClean="0">
                <a:solidFill>
                  <a:srgbClr val="0070C0"/>
                </a:solidFill>
              </a:rPr>
              <a:t>вмінь</a:t>
            </a:r>
            <a:r>
              <a:rPr lang="ru-RU" sz="2000" b="1" dirty="0" smtClean="0">
                <a:solidFill>
                  <a:srgbClr val="0070C0"/>
                </a:solidFill>
              </a:rPr>
              <a:t> на </a:t>
            </a:r>
            <a:r>
              <a:rPr lang="ru-RU" sz="20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2000" b="1" dirty="0" smtClean="0">
                <a:solidFill>
                  <a:srgbClr val="0070C0"/>
                </a:solidFill>
              </a:rPr>
              <a:t>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45937" y="3295455"/>
            <a:ext cx="1881700" cy="578882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Фантазія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03871" y="5469382"/>
            <a:ext cx="2639711" cy="578882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Старанність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2200" y="1413192"/>
            <a:ext cx="2066411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Увага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03863" y="2624471"/>
            <a:ext cx="292137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Працездатність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755937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" grpId="0" animBg="1"/>
      <p:bldP spid="12" grpId="0" animBg="1"/>
      <p:bldP spid="22" grpId="0" animBg="1"/>
      <p:bldP spid="10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84955" y="599721"/>
            <a:ext cx="897542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/>
              <a:t>Збери</a:t>
            </a:r>
            <a:r>
              <a:rPr lang="uk-UA" sz="3600" b="1" dirty="0" smtClean="0"/>
              <a:t> прислів’я з їх частин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84955" y="1512271"/>
            <a:ext cx="347733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Тихо </a:t>
            </a:r>
            <a:r>
              <a:rPr lang="ru-RU" sz="3200" b="1" dirty="0" err="1" smtClean="0"/>
              <a:t>їдеш</a:t>
            </a:r>
            <a:r>
              <a:rPr lang="ru-RU" sz="3200" b="1" dirty="0" smtClean="0"/>
              <a:t> –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484955" y="2243553"/>
            <a:ext cx="347733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Коли </a:t>
            </a:r>
            <a:r>
              <a:rPr lang="ru-RU" sz="3200" b="1" dirty="0" err="1" smtClean="0"/>
              <a:t>їдеш</a:t>
            </a:r>
            <a:r>
              <a:rPr lang="ru-RU" sz="3200" b="1" dirty="0" smtClean="0"/>
              <a:t> в путь, 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89219" y="1512271"/>
            <a:ext cx="347733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обережним</a:t>
            </a:r>
            <a:r>
              <a:rPr lang="ru-RU" sz="3200" b="1" dirty="0" smtClean="0"/>
              <a:t> будь.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89219" y="2243553"/>
            <a:ext cx="347733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/>
              <a:t>далі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будеш</a:t>
            </a:r>
            <a:r>
              <a:rPr lang="ru-RU" sz="3200" b="1" dirty="0" smtClean="0"/>
              <a:t>. </a:t>
            </a:r>
            <a:endParaRPr lang="ru-RU" sz="32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962289" y="1836266"/>
            <a:ext cx="1806498" cy="81457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982721" y="1842675"/>
            <a:ext cx="1806498" cy="80816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68031" y="3177471"/>
            <a:ext cx="5088673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розумієш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ці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прислів’я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Якою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темою </a:t>
            </a:r>
            <a:r>
              <a:rPr lang="ru-RU" sz="2400" b="1" dirty="0" err="1">
                <a:solidFill>
                  <a:srgbClr val="0070C0"/>
                </a:solidFill>
              </a:rPr>
              <a:t>об'єднані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прислів'я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гадаєш</a:t>
            </a:r>
            <a:r>
              <a:rPr lang="ru-RU" sz="2400" b="1" dirty="0" smtClean="0">
                <a:solidFill>
                  <a:srgbClr val="0070C0"/>
                </a:solidFill>
              </a:rPr>
              <a:t>, про </a:t>
            </a: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сьогодні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будемо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спілкуватись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уроці</a:t>
            </a:r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Правила дорожнього руху для дітей | Діти in 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209" y="3177471"/>
            <a:ext cx="4625209" cy="336916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079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7655" y="2213665"/>
            <a:ext cx="5897155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Сьогодні</a:t>
            </a:r>
            <a:r>
              <a:rPr lang="ru-RU" sz="2800" b="1" dirty="0"/>
              <a:t> на </a:t>
            </a:r>
            <a:r>
              <a:rPr lang="ru-RU" sz="2800" b="1" dirty="0" err="1"/>
              <a:t>уроці</a:t>
            </a:r>
            <a:r>
              <a:rPr lang="ru-RU" sz="2800" b="1" dirty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мови</a:t>
            </a:r>
            <a:r>
              <a:rPr lang="ru-RU" sz="2800" b="1" dirty="0" smtClean="0"/>
              <a:t> ми </a:t>
            </a:r>
            <a:r>
              <a:rPr lang="ru-RU" sz="2800" b="1" dirty="0" err="1"/>
              <a:t>пригадаємо</a:t>
            </a:r>
            <a:r>
              <a:rPr lang="ru-RU" sz="2800" b="1" dirty="0"/>
              <a:t> правила переходу </a:t>
            </a:r>
            <a:r>
              <a:rPr lang="ru-RU" sz="2800" b="1" dirty="0" smtClean="0"/>
              <a:t>дороги. </a:t>
            </a:r>
            <a:r>
              <a:rPr lang="ru-RU" sz="2800" b="1" dirty="0" err="1" smtClean="0"/>
              <a:t>Вчитимемося</a:t>
            </a:r>
            <a:r>
              <a:rPr lang="ru-RU" sz="2800" b="1" dirty="0" smtClean="0"/>
              <a:t> правильно </a:t>
            </a:r>
            <a:r>
              <a:rPr lang="ru-RU" sz="2800" b="1" dirty="0" err="1" smtClean="0"/>
              <a:t>читати</a:t>
            </a:r>
            <a:r>
              <a:rPr lang="ru-RU" sz="2800" b="1" dirty="0" smtClean="0"/>
              <a:t> слова </a:t>
            </a:r>
            <a:r>
              <a:rPr lang="ru-RU" sz="2800" b="1" dirty="0"/>
              <a:t>з </a:t>
            </a:r>
            <a:r>
              <a:rPr lang="ru-RU" sz="2800" b="1" dirty="0" err="1"/>
              <a:t>ненаголошеними</a:t>
            </a:r>
            <a:r>
              <a:rPr lang="ru-RU" sz="2800" b="1" dirty="0"/>
              <a:t> звуками [е], [и</a:t>
            </a:r>
            <a:r>
              <a:rPr lang="ru-RU" sz="2800" b="1" dirty="0" smtClean="0"/>
              <a:t>].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165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327" y="494529"/>
            <a:ext cx="10081623" cy="7320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Допоможи </a:t>
            </a:r>
            <a:r>
              <a:rPr lang="uk-UA" sz="4000" b="1" dirty="0">
                <a:solidFill>
                  <a:schemeClr val="bg1"/>
                </a:solidFill>
              </a:rPr>
              <a:t>Родзинці оформити </a:t>
            </a:r>
            <a:r>
              <a:rPr lang="uk-UA" sz="4000" b="1" dirty="0" smtClean="0">
                <a:solidFill>
                  <a:schemeClr val="bg1"/>
                </a:solidFill>
              </a:rPr>
              <a:t>фотоальбом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/>
          <a:srcRect r="76478"/>
          <a:stretch/>
        </p:blipFill>
        <p:spPr>
          <a:xfrm>
            <a:off x="872171" y="1289922"/>
            <a:ext cx="1879728" cy="269182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50" y="1841527"/>
            <a:ext cx="1013711" cy="101371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21" y="1815348"/>
            <a:ext cx="1356084" cy="10170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²ÐµÑÐ±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76" y="1815348"/>
            <a:ext cx="819410" cy="101706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²ÐµÑÐ±Ð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93" y="1791346"/>
            <a:ext cx="1264618" cy="101371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42068" y="1281388"/>
            <a:ext cx="7441443" cy="50995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в зошиті назви предметів, зображених на світлинах.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6" t="807" r="54050" b="89047"/>
          <a:stretch/>
        </p:blipFill>
        <p:spPr>
          <a:xfrm>
            <a:off x="2920752" y="2910564"/>
            <a:ext cx="7527950" cy="109124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2" b="68627"/>
          <a:stretch/>
        </p:blipFill>
        <p:spPr>
          <a:xfrm>
            <a:off x="2775594" y="2944191"/>
            <a:ext cx="4334823" cy="103755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6" r="59451" b="52785"/>
          <a:stretch/>
        </p:blipFill>
        <p:spPr>
          <a:xfrm>
            <a:off x="6656476" y="2978108"/>
            <a:ext cx="1757717" cy="978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1686" r="11354" b="52785"/>
          <a:stretch/>
        </p:blipFill>
        <p:spPr>
          <a:xfrm>
            <a:off x="8860493" y="2990638"/>
            <a:ext cx="1588209" cy="97826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8" t="14902" r="17835" b="68627"/>
          <a:stretch/>
        </p:blipFill>
        <p:spPr>
          <a:xfrm>
            <a:off x="8489077" y="2964248"/>
            <a:ext cx="102165" cy="1037558"/>
          </a:xfrm>
          <a:prstGeom prst="rect">
            <a:avLst/>
          </a:prstGeom>
        </p:spPr>
      </p:pic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ый треугольник 23"/>
          <p:cNvSpPr/>
          <p:nvPr/>
        </p:nvSpPr>
        <p:spPr>
          <a:xfrm rot="966972" flipV="1">
            <a:off x="6104793" y="3184243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5" name="Прямоугольный треугольник 24"/>
          <p:cNvSpPr/>
          <p:nvPr/>
        </p:nvSpPr>
        <p:spPr>
          <a:xfrm rot="966972" flipV="1">
            <a:off x="8284712" y="3128182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rot="966972" flipV="1">
            <a:off x="9474535" y="3115112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31915" y="3956375"/>
            <a:ext cx="752794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</a:rPr>
              <a:t>Проведи дослідження!</a:t>
            </a:r>
            <a:endParaRPr lang="ru-RU" sz="2000" b="1" dirty="0">
              <a:solidFill>
                <a:srgbClr val="FFFF00"/>
              </a:solidFill>
            </a:endParaRP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Постав наголос у записаних словах.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Підкресли букви, які позначають ненаголошені звуки </a:t>
            </a:r>
            <a:r>
              <a:rPr lang="en-US" sz="2000" b="1" dirty="0">
                <a:solidFill>
                  <a:srgbClr val="FFFF00"/>
                </a:solidFill>
              </a:rPr>
              <a:t>[</a:t>
            </a:r>
            <a:r>
              <a:rPr lang="uk-UA" sz="2000" b="1" dirty="0">
                <a:solidFill>
                  <a:srgbClr val="FFFF00"/>
                </a:solidFill>
              </a:rPr>
              <a:t>е</a:t>
            </a:r>
            <a:r>
              <a:rPr lang="en-US" sz="2000" b="1" dirty="0">
                <a:solidFill>
                  <a:srgbClr val="FFFF00"/>
                </a:solidFill>
              </a:rPr>
              <a:t>]</a:t>
            </a:r>
            <a:r>
              <a:rPr lang="uk-UA" sz="2000" b="1" dirty="0">
                <a:solidFill>
                  <a:srgbClr val="FFFF00"/>
                </a:solidFill>
              </a:rPr>
              <a:t> , </a:t>
            </a:r>
            <a:r>
              <a:rPr lang="en-US" sz="2000" b="1" dirty="0">
                <a:solidFill>
                  <a:srgbClr val="FFFF00"/>
                </a:solidFill>
              </a:rPr>
              <a:t>[</a:t>
            </a:r>
            <a:r>
              <a:rPr lang="uk-UA" sz="2000" b="1" dirty="0">
                <a:solidFill>
                  <a:srgbClr val="FFFF00"/>
                </a:solidFill>
              </a:rPr>
              <a:t>и</a:t>
            </a:r>
            <a:r>
              <a:rPr lang="en-US" sz="2000" b="1" dirty="0">
                <a:solidFill>
                  <a:srgbClr val="FFFF00"/>
                </a:solidFill>
              </a:rPr>
              <a:t>]</a:t>
            </a:r>
            <a:r>
              <a:rPr lang="uk-UA" sz="2000" b="1" dirty="0">
                <a:solidFill>
                  <a:srgbClr val="FFFF00"/>
                </a:solidFill>
              </a:rPr>
              <a:t>.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Порівняй вимову звуків </a:t>
            </a:r>
            <a:r>
              <a:rPr lang="en-US" sz="2000" b="1" dirty="0">
                <a:solidFill>
                  <a:srgbClr val="FFFF00"/>
                </a:solidFill>
              </a:rPr>
              <a:t>[</a:t>
            </a:r>
            <a:r>
              <a:rPr lang="uk-UA" sz="2000" b="1" dirty="0">
                <a:solidFill>
                  <a:srgbClr val="FFFF00"/>
                </a:solidFill>
              </a:rPr>
              <a:t>е</a:t>
            </a:r>
            <a:r>
              <a:rPr lang="en-US" sz="2000" b="1" dirty="0">
                <a:solidFill>
                  <a:srgbClr val="FFFF00"/>
                </a:solidFill>
              </a:rPr>
              <a:t>]</a:t>
            </a:r>
            <a:r>
              <a:rPr lang="uk-UA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>
                <a:solidFill>
                  <a:srgbClr val="FFFF00"/>
                </a:solidFill>
              </a:rPr>
              <a:t>[</a:t>
            </a:r>
            <a:r>
              <a:rPr lang="uk-UA" sz="2000" b="1" dirty="0">
                <a:solidFill>
                  <a:srgbClr val="FFFF00"/>
                </a:solidFill>
              </a:rPr>
              <a:t>и</a:t>
            </a:r>
            <a:r>
              <a:rPr lang="en-US" sz="2000" b="1" dirty="0">
                <a:solidFill>
                  <a:srgbClr val="FFFF00"/>
                </a:solidFill>
              </a:rPr>
              <a:t>]</a:t>
            </a:r>
            <a:r>
              <a:rPr lang="uk-UA" sz="2000" b="1" dirty="0">
                <a:solidFill>
                  <a:srgbClr val="FFFF00"/>
                </a:solidFill>
              </a:rPr>
              <a:t>  </a:t>
            </a:r>
            <a:r>
              <a:rPr lang="uk-UA" sz="2000" b="1" dirty="0">
                <a:solidFill>
                  <a:schemeClr val="bg1"/>
                </a:solidFill>
              </a:rPr>
              <a:t>в наголошених складах і ненаголошених.</a:t>
            </a:r>
          </a:p>
          <a:p>
            <a:pPr marL="268288" indent="-268288">
              <a:buAutoNum type="arabicPeriod"/>
            </a:pPr>
            <a:r>
              <a:rPr lang="uk-UA" sz="2000" b="1" dirty="0" smtClean="0">
                <a:solidFill>
                  <a:schemeClr val="bg1"/>
                </a:solidFill>
              </a:rPr>
              <a:t>У </a:t>
            </a:r>
            <a:r>
              <a:rPr lang="uk-UA" sz="2000" b="1" dirty="0">
                <a:solidFill>
                  <a:schemeClr val="bg1"/>
                </a:solidFill>
              </a:rPr>
              <a:t>яких складах </a:t>
            </a:r>
            <a:r>
              <a:rPr lang="en-US" sz="2000" b="1" dirty="0">
                <a:solidFill>
                  <a:srgbClr val="FFFF00"/>
                </a:solidFill>
              </a:rPr>
              <a:t>[</a:t>
            </a:r>
            <a:r>
              <a:rPr lang="uk-UA" sz="2000" b="1" dirty="0">
                <a:solidFill>
                  <a:srgbClr val="FFFF00"/>
                </a:solidFill>
              </a:rPr>
              <a:t>е</a:t>
            </a:r>
            <a:r>
              <a:rPr lang="en-US" sz="2000" b="1" dirty="0">
                <a:solidFill>
                  <a:srgbClr val="FFFF00"/>
                </a:solidFill>
              </a:rPr>
              <a:t>]</a:t>
            </a:r>
            <a:r>
              <a:rPr lang="uk-UA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>
                <a:solidFill>
                  <a:srgbClr val="FFFF00"/>
                </a:solidFill>
              </a:rPr>
              <a:t>[</a:t>
            </a:r>
            <a:r>
              <a:rPr lang="uk-UA" sz="2000" b="1" dirty="0">
                <a:solidFill>
                  <a:srgbClr val="FFFF00"/>
                </a:solidFill>
              </a:rPr>
              <a:t>и</a:t>
            </a:r>
            <a:r>
              <a:rPr lang="en-US" sz="2000" b="1" dirty="0">
                <a:solidFill>
                  <a:srgbClr val="FFFF00"/>
                </a:solidFill>
              </a:rPr>
              <a:t>]</a:t>
            </a:r>
            <a:r>
              <a:rPr lang="uk-UA" sz="2000" b="1" dirty="0">
                <a:solidFill>
                  <a:srgbClr val="FFFF00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вимовляються чітко?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Як вимовляються ненаголошені звуки </a:t>
            </a:r>
            <a:r>
              <a:rPr lang="en-US" sz="2000" b="1" dirty="0">
                <a:solidFill>
                  <a:srgbClr val="FFFF00"/>
                </a:solidFill>
              </a:rPr>
              <a:t>[</a:t>
            </a:r>
            <a:r>
              <a:rPr lang="uk-UA" sz="2000" b="1" dirty="0">
                <a:solidFill>
                  <a:srgbClr val="FFFF00"/>
                </a:solidFill>
              </a:rPr>
              <a:t>е</a:t>
            </a:r>
            <a:r>
              <a:rPr lang="en-US" sz="2000" b="1" dirty="0">
                <a:solidFill>
                  <a:srgbClr val="FFFF00"/>
                </a:solidFill>
              </a:rPr>
              <a:t>]</a:t>
            </a:r>
            <a:r>
              <a:rPr lang="uk-UA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>
                <a:solidFill>
                  <a:srgbClr val="FFFF00"/>
                </a:solidFill>
              </a:rPr>
              <a:t>[</a:t>
            </a:r>
            <a:r>
              <a:rPr lang="uk-UA" sz="2000" b="1" dirty="0">
                <a:solidFill>
                  <a:srgbClr val="FFFF00"/>
                </a:solidFill>
              </a:rPr>
              <a:t>и</a:t>
            </a:r>
            <a:r>
              <a:rPr lang="en-US" sz="2000" b="1" dirty="0">
                <a:solidFill>
                  <a:srgbClr val="FFFF00"/>
                </a:solidFill>
              </a:rPr>
              <a:t>]</a:t>
            </a:r>
            <a:r>
              <a:rPr lang="uk-UA" sz="2000" b="1" dirty="0">
                <a:solidFill>
                  <a:schemeClr val="bg1"/>
                </a:solidFill>
              </a:rPr>
              <a:t>?</a:t>
            </a:r>
          </a:p>
          <a:p>
            <a:pPr marL="268288" indent="-268288">
              <a:buAutoNum type="arabicPeriod"/>
            </a:pPr>
            <a:r>
              <a:rPr lang="uk-UA" sz="2000" b="1" dirty="0">
                <a:solidFill>
                  <a:schemeClr val="bg1"/>
                </a:solidFill>
              </a:rPr>
              <a:t>Перевір свої міркування за правилом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52585" y="3713356"/>
            <a:ext cx="301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216034" y="3709639"/>
            <a:ext cx="301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42068" y="3956374"/>
            <a:ext cx="750663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Ненаголошений звук </a:t>
            </a:r>
            <a:r>
              <a:rPr lang="en-US" sz="4000" b="1" dirty="0">
                <a:solidFill>
                  <a:srgbClr val="FFFF00"/>
                </a:solidFill>
              </a:rPr>
              <a:t>[</a:t>
            </a:r>
            <a:r>
              <a:rPr lang="uk-UA" sz="4000" b="1" dirty="0">
                <a:solidFill>
                  <a:srgbClr val="FFFF00"/>
                </a:solidFill>
              </a:rPr>
              <a:t>е</a:t>
            </a:r>
            <a:r>
              <a:rPr lang="en-US" sz="4000" b="1" dirty="0">
                <a:solidFill>
                  <a:srgbClr val="FFFF00"/>
                </a:solidFill>
              </a:rPr>
              <a:t>]</a:t>
            </a:r>
            <a:r>
              <a:rPr lang="uk-UA" sz="4000" b="1" dirty="0"/>
              <a:t> у вимові наближається до </a:t>
            </a:r>
            <a:r>
              <a:rPr lang="en-US" sz="4000" b="1" dirty="0">
                <a:solidFill>
                  <a:srgbClr val="FFFF00"/>
                </a:solidFill>
              </a:rPr>
              <a:t>[</a:t>
            </a:r>
            <a:r>
              <a:rPr lang="uk-UA" sz="4000" b="1" dirty="0">
                <a:solidFill>
                  <a:srgbClr val="FFFF00"/>
                </a:solidFill>
              </a:rPr>
              <a:t>и</a:t>
            </a:r>
            <a:r>
              <a:rPr lang="en-US" sz="4000" b="1" dirty="0">
                <a:solidFill>
                  <a:srgbClr val="FFFF00"/>
                </a:solidFill>
              </a:rPr>
              <a:t>]</a:t>
            </a:r>
            <a:r>
              <a:rPr lang="uk-UA" sz="4000" b="1" dirty="0"/>
              <a:t>.</a:t>
            </a:r>
          </a:p>
          <a:p>
            <a:pPr algn="ctr"/>
            <a:r>
              <a:rPr lang="uk-UA" sz="4000" b="1" dirty="0" smtClean="0"/>
              <a:t>Ненаголошений </a:t>
            </a:r>
            <a:r>
              <a:rPr lang="uk-UA" sz="4000" b="1" dirty="0"/>
              <a:t>звук </a:t>
            </a:r>
            <a:r>
              <a:rPr lang="en-US" sz="4000" b="1" dirty="0">
                <a:solidFill>
                  <a:srgbClr val="FFFF00"/>
                </a:solidFill>
              </a:rPr>
              <a:t>[</a:t>
            </a:r>
            <a:r>
              <a:rPr lang="uk-UA" sz="4000" b="1" dirty="0">
                <a:solidFill>
                  <a:srgbClr val="FFFF00"/>
                </a:solidFill>
              </a:rPr>
              <a:t>и</a:t>
            </a:r>
            <a:r>
              <a:rPr lang="en-US" sz="4000" b="1" dirty="0">
                <a:solidFill>
                  <a:srgbClr val="FFFF00"/>
                </a:solidFill>
              </a:rPr>
              <a:t>]</a:t>
            </a:r>
            <a:r>
              <a:rPr lang="uk-UA" sz="4000" b="1" dirty="0"/>
              <a:t> у вимові наближається до </a:t>
            </a:r>
            <a:r>
              <a:rPr lang="en-US" sz="4000" b="1" dirty="0">
                <a:solidFill>
                  <a:srgbClr val="FFFF00"/>
                </a:solidFill>
              </a:rPr>
              <a:t>[</a:t>
            </a:r>
            <a:r>
              <a:rPr lang="uk-UA" sz="4000" b="1" dirty="0">
                <a:solidFill>
                  <a:srgbClr val="FFFF00"/>
                </a:solidFill>
              </a:rPr>
              <a:t>е</a:t>
            </a:r>
            <a:r>
              <a:rPr lang="en-US" sz="4000" b="1" dirty="0">
                <a:solidFill>
                  <a:srgbClr val="FFFF00"/>
                </a:solidFill>
              </a:rPr>
              <a:t>]</a:t>
            </a:r>
            <a:r>
              <a:rPr lang="uk-UA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24029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7361" y="516253"/>
            <a:ext cx="10583429" cy="754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текст про пригоду в </a:t>
            </a:r>
            <a:r>
              <a:rPr lang="uk-UA" sz="3600" b="1" dirty="0" smtClean="0">
                <a:solidFill>
                  <a:schemeClr val="bg1"/>
                </a:solidFill>
              </a:rPr>
              <a:t>місті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8791" y="1791369"/>
            <a:ext cx="6491278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Щебетунчик потрапив </a:t>
            </a:r>
            <a:r>
              <a:rPr lang="uk-UA" sz="2800" dirty="0">
                <a:solidFill>
                  <a:srgbClr val="0070C0"/>
                </a:solidFill>
              </a:rPr>
              <a:t>у </a:t>
            </a:r>
            <a:r>
              <a:rPr lang="uk-UA" sz="2800" b="1" dirty="0">
                <a:solidFill>
                  <a:srgbClr val="0070C0"/>
                </a:solidFill>
              </a:rPr>
              <a:t>велике</a:t>
            </a:r>
            <a:r>
              <a:rPr lang="uk-UA" sz="2800" dirty="0">
                <a:solidFill>
                  <a:srgbClr val="0070C0"/>
                </a:solidFill>
              </a:rPr>
              <a:t> місто. А там машин багато-багато! </a:t>
            </a:r>
            <a:r>
              <a:rPr lang="uk-UA" sz="2800" b="1" dirty="0">
                <a:solidFill>
                  <a:srgbClr val="0070C0"/>
                </a:solidFill>
              </a:rPr>
              <a:t>Хлопчик захвилювався:</a:t>
            </a:r>
          </a:p>
          <a:p>
            <a:pPr marL="457200" indent="-457200">
              <a:buFontTx/>
              <a:buChar char="-"/>
            </a:pPr>
            <a:r>
              <a:rPr lang="uk-UA" sz="2800" dirty="0">
                <a:solidFill>
                  <a:srgbClr val="0070C0"/>
                </a:solidFill>
              </a:rPr>
              <a:t>Як же </a:t>
            </a:r>
            <a:r>
              <a:rPr lang="uk-UA" sz="2800" b="1" dirty="0">
                <a:solidFill>
                  <a:srgbClr val="0070C0"/>
                </a:solidFill>
              </a:rPr>
              <a:t>перейти вулицю</a:t>
            </a:r>
            <a:r>
              <a:rPr lang="uk-UA" sz="2800" dirty="0">
                <a:solidFill>
                  <a:srgbClr val="0070C0"/>
                </a:solidFill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uk-UA" sz="2800" dirty="0">
                <a:solidFill>
                  <a:srgbClr val="0070C0"/>
                </a:solidFill>
              </a:rPr>
              <a:t>Не турбуйся, - заспокоїла </a:t>
            </a:r>
            <a:r>
              <a:rPr lang="uk-UA" sz="2800" b="1" dirty="0">
                <a:solidFill>
                  <a:srgbClr val="0070C0"/>
                </a:solidFill>
              </a:rPr>
              <a:t>Читалочка</a:t>
            </a:r>
            <a:r>
              <a:rPr lang="uk-UA" sz="2800" dirty="0">
                <a:solidFill>
                  <a:srgbClr val="0070C0"/>
                </a:solidFill>
              </a:rPr>
              <a:t>. – Нам допоможуть добрі </a:t>
            </a:r>
            <a:r>
              <a:rPr lang="uk-UA" sz="2800" b="1" dirty="0">
                <a:solidFill>
                  <a:srgbClr val="0070C0"/>
                </a:solidFill>
              </a:rPr>
              <a:t>помічники.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28" y="1802521"/>
            <a:ext cx="3290532" cy="27085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2329" y="4577928"/>
            <a:ext cx="3290532" cy="104228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Чи </a:t>
            </a:r>
            <a:r>
              <a:rPr lang="uk-UA" sz="2000" b="1" dirty="0">
                <a:solidFill>
                  <a:srgbClr val="0070C0"/>
                </a:solidFill>
              </a:rPr>
              <a:t>здогадуєшся, про яких помічників говорила Читалочка?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8791" y="4566778"/>
            <a:ext cx="6491279" cy="10422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Прочитай виділені слова. </a:t>
            </a:r>
            <a:r>
              <a:rPr lang="uk-UA" sz="2000" b="1" dirty="0">
                <a:solidFill>
                  <a:schemeClr val="bg1"/>
                </a:solidFill>
              </a:rPr>
              <a:t>Правильно </a:t>
            </a:r>
            <a:r>
              <a:rPr lang="uk-UA" sz="2000" b="1" dirty="0" smtClean="0">
                <a:solidFill>
                  <a:schemeClr val="bg1"/>
                </a:solidFill>
              </a:rPr>
              <a:t>вимовляй їх.  Постав у них наголос і визнач букви</a:t>
            </a:r>
            <a:r>
              <a:rPr lang="uk-UA" sz="2000" b="1" dirty="0">
                <a:solidFill>
                  <a:schemeClr val="bg1"/>
                </a:solidFill>
              </a:rPr>
              <a:t>, які позначають ненаголошені </a:t>
            </a:r>
            <a:r>
              <a:rPr lang="uk-UA" sz="2000" b="1" dirty="0" smtClean="0">
                <a:solidFill>
                  <a:schemeClr val="bg1"/>
                </a:solidFill>
              </a:rPr>
              <a:t> звуки </a:t>
            </a:r>
            <a:r>
              <a:rPr lang="en-US" sz="2000" b="1" dirty="0" smtClean="0">
                <a:solidFill>
                  <a:schemeClr val="bg1"/>
                </a:solidFill>
              </a:rPr>
              <a:t>[</a:t>
            </a:r>
            <a:r>
              <a:rPr lang="uk-UA" sz="2000" b="1" dirty="0">
                <a:solidFill>
                  <a:schemeClr val="bg1"/>
                </a:solidFill>
              </a:rPr>
              <a:t>е</a:t>
            </a:r>
            <a:r>
              <a:rPr lang="en-US" sz="2000" b="1" dirty="0">
                <a:solidFill>
                  <a:schemeClr val="bg1"/>
                </a:solidFill>
              </a:rPr>
              <a:t>]</a:t>
            </a:r>
            <a:r>
              <a:rPr lang="uk-UA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>
                <a:solidFill>
                  <a:schemeClr val="bg1"/>
                </a:solidFill>
              </a:rPr>
              <a:t>[</a:t>
            </a:r>
            <a:r>
              <a:rPr lang="uk-UA" sz="2000" b="1" dirty="0">
                <a:solidFill>
                  <a:schemeClr val="bg1"/>
                </a:solidFill>
              </a:rPr>
              <a:t>и</a:t>
            </a:r>
            <a:r>
              <a:rPr lang="en-US" sz="2000" b="1" dirty="0">
                <a:solidFill>
                  <a:schemeClr val="bg1"/>
                </a:solidFill>
              </a:rPr>
              <a:t>]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 rot="966972" flipV="1">
            <a:off x="5880233" y="1795757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966972" flipV="1">
            <a:off x="7540581" y="1868696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966972" flipV="1">
            <a:off x="9182064" y="1849961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966972" flipV="1">
            <a:off x="9298674" y="2271542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966972" flipV="1">
            <a:off x="6354836" y="2701322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966972" flipV="1">
            <a:off x="7823745" y="3150008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966972" flipV="1">
            <a:off x="7337326" y="3141373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966972" flipV="1">
            <a:off x="9700201" y="3526510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966972" flipV="1">
            <a:off x="10672610" y="3976127"/>
            <a:ext cx="45719" cy="9963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051502" y="2267154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71532" y="2255742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46604" y="2255221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690380" y="2243027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723060" y="2696934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04488" y="3130197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377695" y="3522122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701746" y="3520037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013873" y="3522122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301430" y="3971739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203229" y="4358042"/>
            <a:ext cx="1672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3110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146433" y="3166227"/>
            <a:ext cx="38383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На дорозі звір </a:t>
            </a:r>
            <a:r>
              <a:rPr lang="uk-UA" sz="2400" b="1" dirty="0">
                <a:solidFill>
                  <a:srgbClr val="FFFF00"/>
                </a:solidFill>
              </a:rPr>
              <a:t>лежить: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весь у смужку, ніби спить.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Цього звіра звати «зебра»,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має він смугасті ребра.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Знає кожний пішохід –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це безпечний </a:t>
            </a:r>
            <a:r>
              <a:rPr lang="uk-UA" sz="2400" b="1" dirty="0">
                <a:solidFill>
                  <a:srgbClr val="FFFF00"/>
                </a:solidFill>
              </a:rPr>
              <a:t>перехід.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ÐÐ°ÑÑÐ¸Ð½ÐºÐ¸ Ð¿Ð¾ Ð·Ð°Ð¿ÑÐ¾ÑÑ Ð¿ÐµÑÐµÑÐ¾Ð´Ð½Ð°Ñ Ð·ÐµÐ±Ñ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613" y="1468371"/>
            <a:ext cx="209288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827" y="1468371"/>
            <a:ext cx="366230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Знають діти </a:t>
            </a:r>
            <a:r>
              <a:rPr lang="uk-UA" sz="2400" b="1" dirty="0" smtClean="0">
                <a:solidFill>
                  <a:schemeClr val="bg1"/>
                </a:solidFill>
              </a:rPr>
              <a:t>всі, напевно,</a:t>
            </a:r>
            <a:endParaRPr lang="uk-UA" sz="2400" b="1" dirty="0">
              <a:solidFill>
                <a:schemeClr val="bg1"/>
              </a:solidFill>
            </a:endParaRPr>
          </a:p>
          <a:p>
            <a:r>
              <a:rPr lang="uk-UA" sz="2400" b="1" dirty="0">
                <a:solidFill>
                  <a:schemeClr val="bg1"/>
                </a:solidFill>
              </a:rPr>
              <a:t>Перехід бува підземний.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Під </a:t>
            </a:r>
            <a:r>
              <a:rPr lang="uk-UA" sz="2400" b="1" dirty="0">
                <a:solidFill>
                  <a:srgbClr val="FFFF00"/>
                </a:solidFill>
              </a:rPr>
              <a:t>землею</a:t>
            </a:r>
            <a:r>
              <a:rPr lang="uk-UA" sz="2400" b="1" dirty="0">
                <a:solidFill>
                  <a:schemeClr val="bg1"/>
                </a:solidFill>
              </a:rPr>
              <a:t> люди йдуть –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І </a:t>
            </a:r>
            <a:r>
              <a:rPr lang="uk-UA" sz="2400" b="1" dirty="0">
                <a:solidFill>
                  <a:srgbClr val="FFFF00"/>
                </a:solidFill>
              </a:rPr>
              <a:t>безпечна</a:t>
            </a:r>
            <a:r>
              <a:rPr lang="uk-UA" sz="2400" b="1" dirty="0">
                <a:solidFill>
                  <a:schemeClr val="bg1"/>
                </a:solidFill>
              </a:rPr>
              <a:t> їхня путь.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27" y="3166227"/>
            <a:ext cx="2907407" cy="20351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22256" y="1457354"/>
            <a:ext cx="3804086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Як </a:t>
            </a:r>
            <a:r>
              <a:rPr lang="uk-UA" sz="2400" b="1" dirty="0">
                <a:solidFill>
                  <a:srgbClr val="FFFF00"/>
                </a:solidFill>
              </a:rPr>
              <a:t>червоне</a:t>
            </a:r>
            <a:r>
              <a:rPr lang="uk-UA" sz="2400" b="1" dirty="0">
                <a:solidFill>
                  <a:schemeClr val="bg1"/>
                </a:solidFill>
              </a:rPr>
              <a:t> світло – стій!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Жовте – ще не йди, </a:t>
            </a:r>
            <a:r>
              <a:rPr lang="uk-UA" sz="2400" b="1" dirty="0">
                <a:solidFill>
                  <a:srgbClr val="FFFF00"/>
                </a:solidFill>
              </a:rPr>
              <a:t>чекай</a:t>
            </a:r>
            <a:r>
              <a:rPr lang="uk-UA" sz="2400" b="1" dirty="0">
                <a:solidFill>
                  <a:schemeClr val="bg1"/>
                </a:solidFill>
              </a:rPr>
              <a:t>!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Хай </a:t>
            </a:r>
            <a:r>
              <a:rPr lang="uk-UA" sz="2400" b="1" dirty="0">
                <a:solidFill>
                  <a:srgbClr val="FFFF00"/>
                </a:solidFill>
              </a:rPr>
              <a:t>зелене</a:t>
            </a:r>
            <a:r>
              <a:rPr lang="uk-UA" sz="2400" b="1" dirty="0">
                <a:solidFill>
                  <a:schemeClr val="bg1"/>
                </a:solidFill>
              </a:rPr>
              <a:t> загориться,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а тоді уже рушай!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ÐÐ°ÑÑÐ¸Ð½ÐºÐ¸ Ð¿Ð¾ Ð·Ð°Ð¿ÑÐ¾ÑÑ ÑÐ²ÐµÑÐ¾ÑÐ¾Ñ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29862"/>
          <a:stretch/>
        </p:blipFill>
        <p:spPr bwMode="auto">
          <a:xfrm>
            <a:off x="8522568" y="3153987"/>
            <a:ext cx="2791607" cy="215849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93902" y="5536635"/>
            <a:ext cx="9688128" cy="5397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Які помічники допомагають перейти вулицю? Прочитай виділені слова правильно.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7361" y="516254"/>
            <a:ext cx="10583429" cy="833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вірші про помічників на дорозі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99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7167" y="556679"/>
            <a:ext cx="9976980" cy="6625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Випиши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виділені </a:t>
            </a:r>
            <a:r>
              <a:rPr lang="uk-UA" sz="4000" b="1" dirty="0" smtClean="0">
                <a:solidFill>
                  <a:schemeClr val="bg1"/>
                </a:solidFill>
              </a:rPr>
              <a:t>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07" r="49874" b="80538"/>
          <a:stretch/>
        </p:blipFill>
        <p:spPr>
          <a:xfrm>
            <a:off x="1865065" y="1990178"/>
            <a:ext cx="7970311" cy="198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31496" r="31012" b="55718"/>
          <a:stretch/>
        </p:blipFill>
        <p:spPr>
          <a:xfrm>
            <a:off x="2164318" y="2051151"/>
            <a:ext cx="2583804" cy="7564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t="51223" r="48210" b="35991"/>
          <a:stretch/>
        </p:blipFill>
        <p:spPr>
          <a:xfrm>
            <a:off x="4447573" y="2239564"/>
            <a:ext cx="1986743" cy="8061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68027" r="45734" b="19187"/>
          <a:stretch/>
        </p:blipFill>
        <p:spPr>
          <a:xfrm>
            <a:off x="6422066" y="2284170"/>
            <a:ext cx="2166220" cy="8061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80082" r="41390" b="2741"/>
          <a:stretch/>
        </p:blipFill>
        <p:spPr>
          <a:xfrm>
            <a:off x="1873290" y="2874506"/>
            <a:ext cx="2290808" cy="108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16241" r="46658" b="67869"/>
          <a:stretch/>
        </p:blipFill>
        <p:spPr>
          <a:xfrm>
            <a:off x="4168269" y="2928288"/>
            <a:ext cx="1980804" cy="100191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34871" r="55921" b="55450"/>
          <a:stretch/>
        </p:blipFill>
        <p:spPr>
          <a:xfrm>
            <a:off x="6143719" y="3078600"/>
            <a:ext cx="1602316" cy="6103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51124" r="52799" b="36093"/>
          <a:stretch/>
        </p:blipFill>
        <p:spPr>
          <a:xfrm>
            <a:off x="7507387" y="3079976"/>
            <a:ext cx="1877157" cy="806141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2688380" y="2777056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683227" y="2744085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5238213" y="2756612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ый треугольник 45"/>
          <p:cNvSpPr/>
          <p:nvPr/>
        </p:nvSpPr>
        <p:spPr>
          <a:xfrm rot="966972" flipV="1">
            <a:off x="5990388" y="2176564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6786401" y="2741106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304718" y="3608964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2164318" y="3626220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6397839" y="3616989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887033" y="3605985"/>
            <a:ext cx="285710" cy="2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ый треугольник 51"/>
          <p:cNvSpPr/>
          <p:nvPr/>
        </p:nvSpPr>
        <p:spPr>
          <a:xfrm rot="966972" flipV="1">
            <a:off x="8683059" y="3042233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3" name="Прямоугольный треугольник 52"/>
          <p:cNvSpPr/>
          <p:nvPr/>
        </p:nvSpPr>
        <p:spPr>
          <a:xfrm rot="966972" flipV="1">
            <a:off x="8006326" y="2224944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4" name="Прямоугольный треугольник 53"/>
          <p:cNvSpPr/>
          <p:nvPr/>
        </p:nvSpPr>
        <p:spPr>
          <a:xfrm rot="966972" flipV="1">
            <a:off x="3660908" y="2188018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5" name="Прямоугольный треугольник 54"/>
          <p:cNvSpPr/>
          <p:nvPr/>
        </p:nvSpPr>
        <p:spPr>
          <a:xfrm rot="966972" flipV="1">
            <a:off x="3194868" y="3094825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6" name="Прямоугольный треугольник 55"/>
          <p:cNvSpPr/>
          <p:nvPr/>
        </p:nvSpPr>
        <p:spPr>
          <a:xfrm rot="966972" flipV="1">
            <a:off x="5417382" y="3081666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7" name="Прямоугольный треугольник 56"/>
          <p:cNvSpPr/>
          <p:nvPr/>
        </p:nvSpPr>
        <p:spPr>
          <a:xfrm rot="966972" flipV="1">
            <a:off x="7085494" y="3099007"/>
            <a:ext cx="47125" cy="103092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16101" y="1341527"/>
            <a:ext cx="9121807" cy="5397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Постав у них наголос. Підкресли </a:t>
            </a:r>
            <a:r>
              <a:rPr lang="uk-UA" sz="2000" b="1" dirty="0">
                <a:solidFill>
                  <a:srgbClr val="0070C0"/>
                </a:solidFill>
              </a:rPr>
              <a:t>букви, які позначають </a:t>
            </a:r>
            <a:r>
              <a:rPr lang="uk-UA" sz="2000" b="1" dirty="0" smtClean="0">
                <a:solidFill>
                  <a:srgbClr val="0070C0"/>
                </a:solidFill>
              </a:rPr>
              <a:t>ненаголошений </a:t>
            </a:r>
            <a:r>
              <a:rPr lang="uk-UA" sz="2000" b="1" dirty="0">
                <a:solidFill>
                  <a:srgbClr val="0070C0"/>
                </a:solidFill>
              </a:rPr>
              <a:t>звук </a:t>
            </a:r>
            <a:r>
              <a:rPr lang="en-US" sz="2000" b="1" dirty="0" smtClean="0">
                <a:solidFill>
                  <a:srgbClr val="0070C0"/>
                </a:solidFill>
              </a:rPr>
              <a:t>[</a:t>
            </a:r>
            <a:r>
              <a:rPr lang="uk-UA" sz="2000" b="1" dirty="0" smtClean="0">
                <a:solidFill>
                  <a:srgbClr val="0070C0"/>
                </a:solidFill>
              </a:rPr>
              <a:t>е</a:t>
            </a:r>
            <a:r>
              <a:rPr lang="en-US" sz="2000" b="1" dirty="0" smtClean="0">
                <a:solidFill>
                  <a:srgbClr val="0070C0"/>
                </a:solidFill>
              </a:rPr>
              <a:t>]</a:t>
            </a:r>
            <a:r>
              <a:rPr lang="uk-UA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8" name="Picture 2" descr="ÐÐ°ÑÑÐ¸Ð½ÐºÐ¸ Ð¿Ð¾ Ð·Ð°Ð¿ÑÐ¾ÑÑ Ð¿ÐµÑÐµÑÐ¾Ð´Ð½Ð°Ñ Ð·ÐµÐ±Ñ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22" y="4138382"/>
            <a:ext cx="2713581" cy="20351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86" y="4138382"/>
            <a:ext cx="2907407" cy="20351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ÐÐ°ÑÑÐ¸Ð½ÐºÐ¸ Ð¿Ð¾ Ð·Ð°Ð¿ÑÐ¾ÑÑ ÑÐ²ÐµÑÐ¾ÑÐ¾Ñ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29862"/>
          <a:stretch/>
        </p:blipFill>
        <p:spPr bwMode="auto">
          <a:xfrm>
            <a:off x="8307948" y="4130328"/>
            <a:ext cx="2642549" cy="204324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4434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720" r="44889" b="65758"/>
          <a:stretch/>
        </p:blipFill>
        <p:spPr>
          <a:xfrm>
            <a:off x="1867119" y="2700000"/>
            <a:ext cx="9198905" cy="33466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63810" r="21820" b="19809"/>
          <a:stretch/>
        </p:blipFill>
        <p:spPr>
          <a:xfrm>
            <a:off x="2495069" y="2754960"/>
            <a:ext cx="2918947" cy="9581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80001" r="50450" b="3618"/>
          <a:stretch/>
        </p:blipFill>
        <p:spPr>
          <a:xfrm>
            <a:off x="5695138" y="2754960"/>
            <a:ext cx="1723613" cy="958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" t="19387" r="19399" b="68422"/>
          <a:stretch/>
        </p:blipFill>
        <p:spPr>
          <a:xfrm>
            <a:off x="7502554" y="2999654"/>
            <a:ext cx="3130627" cy="7130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31959" r="49208" b="51051"/>
          <a:stretch/>
        </p:blipFill>
        <p:spPr>
          <a:xfrm>
            <a:off x="2033453" y="3569955"/>
            <a:ext cx="1697148" cy="9937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48340" r="24157" b="36133"/>
          <a:stretch/>
        </p:blipFill>
        <p:spPr>
          <a:xfrm>
            <a:off x="5192800" y="3569955"/>
            <a:ext cx="2911520" cy="9081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71" t="31959" r="19848" b="51051"/>
          <a:stretch/>
        </p:blipFill>
        <p:spPr>
          <a:xfrm>
            <a:off x="4125749" y="3571063"/>
            <a:ext cx="843005" cy="9937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61483" r="72146" b="22990"/>
          <a:stretch/>
        </p:blipFill>
        <p:spPr>
          <a:xfrm>
            <a:off x="8011464" y="3402606"/>
            <a:ext cx="881998" cy="9081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80722" r="63601" b="3087"/>
          <a:stretch/>
        </p:blipFill>
        <p:spPr>
          <a:xfrm>
            <a:off x="9095620" y="3593227"/>
            <a:ext cx="1179685" cy="94698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6" t="80722" r="16464" b="3087"/>
          <a:stretch/>
        </p:blipFill>
        <p:spPr>
          <a:xfrm>
            <a:off x="2185237" y="4332532"/>
            <a:ext cx="1943179" cy="946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15335" r="11669" b="68475"/>
          <a:stretch/>
        </p:blipFill>
        <p:spPr>
          <a:xfrm>
            <a:off x="4282798" y="4317622"/>
            <a:ext cx="3219756" cy="9469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31625" r="77001" b="51518"/>
          <a:stretch/>
        </p:blipFill>
        <p:spPr>
          <a:xfrm>
            <a:off x="7215780" y="4288437"/>
            <a:ext cx="894160" cy="10723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1" t="31625" r="17594" b="51518"/>
          <a:stretch/>
        </p:blipFill>
        <p:spPr>
          <a:xfrm>
            <a:off x="8109940" y="4318512"/>
            <a:ext cx="2077800" cy="98601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t="49529" r="82683" b="33614"/>
          <a:stretch/>
        </p:blipFill>
        <p:spPr>
          <a:xfrm>
            <a:off x="10348632" y="4397021"/>
            <a:ext cx="466332" cy="9860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63243" r="14269" b="19900"/>
          <a:stretch/>
        </p:blipFill>
        <p:spPr>
          <a:xfrm>
            <a:off x="2225535" y="5050380"/>
            <a:ext cx="3162406" cy="986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6" t="86307" r="31784"/>
          <a:stretch/>
        </p:blipFill>
        <p:spPr>
          <a:xfrm>
            <a:off x="10348632" y="3863511"/>
            <a:ext cx="326572" cy="93906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14761" y="494530"/>
            <a:ext cx="10091853" cy="709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Щебетунчик </a:t>
            </a:r>
            <a:r>
              <a:rPr lang="uk-UA" sz="4000" b="1" dirty="0">
                <a:solidFill>
                  <a:schemeClr val="bg1"/>
                </a:solidFill>
              </a:rPr>
              <a:t>хоче взяти в тебе </a:t>
            </a:r>
            <a:r>
              <a:rPr lang="uk-UA" sz="4000" b="1" dirty="0" smtClean="0">
                <a:solidFill>
                  <a:schemeClr val="bg1"/>
                </a:solidFill>
              </a:rPr>
              <a:t>інтерв'ю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9696" y="1842390"/>
            <a:ext cx="68063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Які помічники допомагають переходити вулицю?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259696" y="1270662"/>
            <a:ext cx="6846918" cy="5326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Дай </a:t>
            </a:r>
            <a:r>
              <a:rPr lang="uk-UA" sz="2000" b="1" dirty="0">
                <a:solidFill>
                  <a:srgbClr val="0070C0"/>
                </a:solidFill>
              </a:rPr>
              <a:t>відповіді на його запитання. Запиши їх у зошит.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59695" y="2355586"/>
            <a:ext cx="680632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/>
              <a:t>Якими з них тобі доводилося користуватися?</a:t>
            </a: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080" b="81113" l="69291" r="91894"/>
                    </a14:imgEffect>
                  </a14:imgLayer>
                </a14:imgProps>
              </a:ext>
            </a:extLst>
          </a:blip>
          <a:srcRect l="70226" t="19536" r="8324" b="21552"/>
          <a:stretch/>
        </p:blipFill>
        <p:spPr>
          <a:xfrm>
            <a:off x="105584" y="1358937"/>
            <a:ext cx="2255669" cy="23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987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11980</TotalTime>
  <Words>779</Words>
  <Application>Microsoft Office PowerPoint</Application>
  <PresentationFormat>Произвольный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книжки</vt:lpstr>
      <vt:lpstr>Презентация PowerPoint</vt:lpstr>
      <vt:lpstr>Презентация PowerPoint</vt:lpstr>
      <vt:lpstr>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716</cp:revision>
  <dcterms:created xsi:type="dcterms:W3CDTF">2018-01-05T16:38:53Z</dcterms:created>
  <dcterms:modified xsi:type="dcterms:W3CDTF">2024-10-09T06:44:17Z</dcterms:modified>
</cp:coreProperties>
</file>