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432" r:id="rId3"/>
    <p:sldId id="433" r:id="rId4"/>
    <p:sldId id="438" r:id="rId5"/>
    <p:sldId id="422" r:id="rId6"/>
    <p:sldId id="415" r:id="rId7"/>
    <p:sldId id="424" r:id="rId8"/>
    <p:sldId id="426" r:id="rId9"/>
    <p:sldId id="430" r:id="rId10"/>
    <p:sldId id="406" r:id="rId11"/>
    <p:sldId id="423" r:id="rId12"/>
    <p:sldId id="436" r:id="rId13"/>
    <p:sldId id="414" r:id="rId14"/>
    <p:sldId id="437" r:id="rId15"/>
    <p:sldId id="434" r:id="rId16"/>
    <p:sldId id="43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F3242"/>
    <a:srgbClr val="FFFF00"/>
    <a:srgbClr val="FF7C80"/>
    <a:srgbClr val="295FFF"/>
    <a:srgbClr val="709E32"/>
    <a:srgbClr val="E3FE4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4.png"/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microsoft.com/office/2007/relationships/hdphoto" Target="../media/hdphoto1.wdp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.gif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5932" y="4559271"/>
            <a:ext cx="9758272" cy="102155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</a:rPr>
              <a:t>Конструюю слова зі </a:t>
            </a:r>
            <a:r>
              <a:rPr lang="uk-UA" sz="5400" b="1" dirty="0" smtClean="0">
                <a:solidFill>
                  <a:srgbClr val="0070C0"/>
                </a:solidFill>
              </a:rPr>
              <a:t>складів</a:t>
            </a:r>
            <a:endParaRPr lang="uk-UA" sz="5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6940" y="1192284"/>
            <a:ext cx="345687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20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AutoShape 2" descr="Конструктор Классический лего – фото, отзывы, характеристики в  интернет-магазине ROZETKA от продавца: edukidsua | Купить в Украине: Киеве,  Харькове, Днепре, Одессе, Запорожье, Льво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7" y="1192283"/>
            <a:ext cx="4306528" cy="2380553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9220" r="4412" b="8621"/>
          <a:stretch/>
        </p:blipFill>
        <p:spPr>
          <a:xfrm>
            <a:off x="3193168" y="2006114"/>
            <a:ext cx="5420810" cy="2275954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6702" y="562080"/>
            <a:ext cx="10203366" cy="639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Ґаджик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дібрав особливі </a:t>
            </a:r>
            <a:r>
              <a:rPr lang="uk-UA" sz="4000" b="1" dirty="0" smtClean="0">
                <a:solidFill>
                  <a:schemeClr val="bg1"/>
                </a:solidFill>
              </a:rPr>
              <a:t>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6702" y="1455368"/>
            <a:ext cx="2248223" cy="2565886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4664" y="1247169"/>
            <a:ext cx="7485404" cy="6808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Поділи </a:t>
            </a:r>
            <a:r>
              <a:rPr lang="uk-UA" sz="2000" b="1" dirty="0">
                <a:solidFill>
                  <a:srgbClr val="0070C0"/>
                </a:solidFill>
              </a:rPr>
              <a:t>їх на склади і спробуй </a:t>
            </a:r>
            <a:r>
              <a:rPr lang="uk-UA" sz="2000" b="1" dirty="0" smtClean="0">
                <a:solidFill>
                  <a:srgbClr val="0070C0"/>
                </a:solidFill>
              </a:rPr>
              <a:t>переставити склади місцями. </a:t>
            </a:r>
          </a:p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слова, які утворились. Поясни, чому ці слова особливі</a:t>
            </a:r>
            <a:r>
              <a:rPr lang="uk-UA" sz="2000" b="1" dirty="0" smtClean="0">
                <a:solidFill>
                  <a:srgbClr val="0070C0"/>
                </a:solidFill>
              </a:rPr>
              <a:t>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8281" y="2271356"/>
            <a:ext cx="1702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НАСОС</a:t>
            </a:r>
            <a:endParaRPr lang="uk-UA" sz="3600" b="1" dirty="0">
              <a:solidFill>
                <a:srgbClr val="0070C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МАРКО</a:t>
            </a:r>
            <a:endParaRPr lang="uk-UA" sz="3600" b="1" dirty="0">
              <a:solidFill>
                <a:srgbClr val="0070C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КАБАН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3573" y="2266928"/>
            <a:ext cx="207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СОС - </a:t>
            </a:r>
            <a:r>
              <a:rPr lang="uk-UA" sz="3600" b="1" dirty="0" smtClean="0">
                <a:solidFill>
                  <a:srgbClr val="00B050"/>
                </a:solidFill>
              </a:rPr>
              <a:t>НА</a:t>
            </a:r>
            <a:endParaRPr lang="uk-UA" sz="3600" b="1" dirty="0">
              <a:solidFill>
                <a:srgbClr val="00B050"/>
              </a:solidFill>
            </a:endParaRPr>
          </a:p>
          <a:p>
            <a:pPr algn="ctr"/>
            <a:r>
              <a:rPr lang="uk-UA" sz="3600" b="1" dirty="0">
                <a:solidFill>
                  <a:srgbClr val="00B050"/>
                </a:solidFill>
              </a:rPr>
              <a:t>КО - </a:t>
            </a:r>
            <a:r>
              <a:rPr lang="uk-UA" sz="3600" b="1" dirty="0" smtClean="0">
                <a:solidFill>
                  <a:srgbClr val="00B050"/>
                </a:solidFill>
              </a:rPr>
              <a:t>МАР</a:t>
            </a:r>
            <a:endParaRPr lang="uk-UA" sz="3600" b="1" dirty="0">
              <a:solidFill>
                <a:srgbClr val="00B050"/>
              </a:solidFill>
            </a:endParaRPr>
          </a:p>
          <a:p>
            <a:pPr algn="ctr"/>
            <a:r>
              <a:rPr lang="uk-UA" sz="3600" b="1" dirty="0">
                <a:solidFill>
                  <a:srgbClr val="00B050"/>
                </a:solidFill>
              </a:rPr>
              <a:t>БАН - КА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8280" y="2188869"/>
            <a:ext cx="2075291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НА - </a:t>
            </a:r>
            <a:r>
              <a:rPr lang="uk-UA" sz="3600" b="1" dirty="0" smtClean="0">
                <a:solidFill>
                  <a:srgbClr val="0070C0"/>
                </a:solidFill>
              </a:rPr>
              <a:t>СОС</a:t>
            </a:r>
            <a:endParaRPr lang="uk-UA" sz="3600" b="1" dirty="0">
              <a:solidFill>
                <a:srgbClr val="0070C0"/>
              </a:solidFill>
            </a:endParaRPr>
          </a:p>
          <a:p>
            <a:pPr algn="ctr"/>
            <a:r>
              <a:rPr lang="uk-UA" sz="3600" b="1" dirty="0">
                <a:solidFill>
                  <a:srgbClr val="0070C0"/>
                </a:solidFill>
              </a:rPr>
              <a:t>МАР - </a:t>
            </a:r>
            <a:r>
              <a:rPr lang="uk-UA" sz="3600" b="1" dirty="0" smtClean="0">
                <a:solidFill>
                  <a:srgbClr val="0070C0"/>
                </a:solidFill>
              </a:rPr>
              <a:t>КО</a:t>
            </a:r>
            <a:endParaRPr lang="uk-UA" sz="3600" b="1" dirty="0">
              <a:solidFill>
                <a:srgbClr val="0070C0"/>
              </a:solidFill>
            </a:endParaRPr>
          </a:p>
          <a:p>
            <a:pPr algn="ctr"/>
            <a:r>
              <a:rPr lang="uk-UA" sz="3600" b="1" dirty="0">
                <a:solidFill>
                  <a:srgbClr val="0070C0"/>
                </a:solidFill>
              </a:rPr>
              <a:t>КА - БАН</a:t>
            </a:r>
            <a:endParaRPr lang="uk-UA" sz="3600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007" r="49874" b="80538"/>
          <a:stretch/>
        </p:blipFill>
        <p:spPr>
          <a:xfrm>
            <a:off x="3391374" y="4365914"/>
            <a:ext cx="7748693" cy="198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4" t="15027" r="19503" b="72128"/>
          <a:stretch/>
        </p:blipFill>
        <p:spPr>
          <a:xfrm>
            <a:off x="3651866" y="4393580"/>
            <a:ext cx="1118710" cy="7890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2" t="30961" r="48245" b="56194"/>
          <a:stretch/>
        </p:blipFill>
        <p:spPr>
          <a:xfrm>
            <a:off x="4503273" y="4382429"/>
            <a:ext cx="1118710" cy="7890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4" t="50147" r="25994" b="37008"/>
          <a:stretch/>
        </p:blipFill>
        <p:spPr>
          <a:xfrm>
            <a:off x="6421593" y="4573996"/>
            <a:ext cx="856739" cy="7890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2" t="30961" r="48245" b="56194"/>
          <a:stretch/>
        </p:blipFill>
        <p:spPr>
          <a:xfrm>
            <a:off x="5786045" y="4377065"/>
            <a:ext cx="1118710" cy="7890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3" t="32587" r="35174" b="54568"/>
          <a:stretch/>
        </p:blipFill>
        <p:spPr>
          <a:xfrm>
            <a:off x="5457921" y="4551694"/>
            <a:ext cx="328124" cy="7890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66732" r="56719" b="20423"/>
          <a:stretch/>
        </p:blipFill>
        <p:spPr>
          <a:xfrm>
            <a:off x="7884000" y="4596792"/>
            <a:ext cx="1008000" cy="7890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2" t="66732" r="24470" b="20423"/>
          <a:stretch/>
        </p:blipFill>
        <p:spPr>
          <a:xfrm>
            <a:off x="8363841" y="4596792"/>
            <a:ext cx="553360" cy="7890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3" t="32587" r="35174" b="54568"/>
          <a:stretch/>
        </p:blipFill>
        <p:spPr>
          <a:xfrm>
            <a:off x="8906356" y="4551694"/>
            <a:ext cx="328124" cy="7890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2" t="66732" r="24470" b="20423"/>
          <a:stretch/>
        </p:blipFill>
        <p:spPr>
          <a:xfrm>
            <a:off x="9143507" y="4592065"/>
            <a:ext cx="553360" cy="7890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31464" r="60158" b="56666"/>
          <a:stretch/>
        </p:blipFill>
        <p:spPr>
          <a:xfrm>
            <a:off x="4216512" y="5260729"/>
            <a:ext cx="1348443" cy="7291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9919" r="61767" b="68211"/>
          <a:stretch/>
        </p:blipFill>
        <p:spPr>
          <a:xfrm>
            <a:off x="9475942" y="4696554"/>
            <a:ext cx="1348443" cy="72915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0" t="17318" r="35082" b="70812"/>
          <a:stretch/>
        </p:blipFill>
        <p:spPr>
          <a:xfrm>
            <a:off x="3642483" y="5395260"/>
            <a:ext cx="779666" cy="72915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3" t="32587" r="35174" b="54568"/>
          <a:stretch/>
        </p:blipFill>
        <p:spPr>
          <a:xfrm>
            <a:off x="5259133" y="5407789"/>
            <a:ext cx="328124" cy="7890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31464" r="60158" b="56666"/>
          <a:stretch/>
        </p:blipFill>
        <p:spPr>
          <a:xfrm>
            <a:off x="5587257" y="5260728"/>
            <a:ext cx="1348443" cy="7291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49676" r="55316" b="38454"/>
          <a:stretch/>
        </p:blipFill>
        <p:spPr>
          <a:xfrm>
            <a:off x="6311947" y="5385487"/>
            <a:ext cx="779666" cy="7291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5242" r="73364" b="72238"/>
          <a:stretch/>
        </p:blipFill>
        <p:spPr>
          <a:xfrm>
            <a:off x="7148748" y="4462518"/>
            <a:ext cx="864000" cy="7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86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007" r="49874" b="73905"/>
          <a:stretch/>
        </p:blipFill>
        <p:spPr>
          <a:xfrm>
            <a:off x="2807432" y="3833384"/>
            <a:ext cx="7748693" cy="270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81307" y="494530"/>
            <a:ext cx="10181063" cy="8385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Утвори </a:t>
            </a:r>
            <a:r>
              <a:rPr lang="uk-UA" sz="3600" b="1" dirty="0">
                <a:solidFill>
                  <a:schemeClr val="bg1"/>
                </a:solidFill>
              </a:rPr>
              <a:t>слова з перших складів поданих </a:t>
            </a:r>
            <a:r>
              <a:rPr lang="uk-UA" sz="3600" b="1" dirty="0" smtClean="0">
                <a:solidFill>
                  <a:schemeClr val="bg1"/>
                </a:solidFill>
              </a:rPr>
              <a:t>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l="1521" t="8629" r="76478"/>
          <a:stretch/>
        </p:blipFill>
        <p:spPr>
          <a:xfrm>
            <a:off x="546410" y="1595274"/>
            <a:ext cx="1802415" cy="252141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2461260" y="1595274"/>
            <a:ext cx="61251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у-рок   </a:t>
            </a:r>
            <a:r>
              <a:rPr lang="uk-UA" sz="3200" b="1" dirty="0" err="1">
                <a:solidFill>
                  <a:schemeClr val="bg1"/>
                </a:solidFill>
              </a:rPr>
              <a:t>люб</a:t>
            </a:r>
            <a:r>
              <a:rPr lang="uk-UA" sz="3200" b="1" dirty="0">
                <a:solidFill>
                  <a:schemeClr val="bg1"/>
                </a:solidFill>
              </a:rPr>
              <a:t>-ка   </a:t>
            </a:r>
            <a:r>
              <a:rPr lang="uk-UA" sz="3200" b="1" dirty="0" err="1">
                <a:solidFill>
                  <a:schemeClr val="bg1"/>
                </a:solidFill>
              </a:rPr>
              <a:t>ле</a:t>
            </a:r>
            <a:r>
              <a:rPr lang="uk-UA" sz="3200" b="1" dirty="0">
                <a:solidFill>
                  <a:schemeClr val="bg1"/>
                </a:solidFill>
              </a:rPr>
              <a:t>-лека   на-</a:t>
            </a:r>
            <a:r>
              <a:rPr lang="uk-UA" sz="3200" b="1" dirty="0" err="1">
                <a:solidFill>
                  <a:schemeClr val="bg1"/>
                </a:solidFill>
              </a:rPr>
              <a:t>сіння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09786" y="1595273"/>
            <a:ext cx="24525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у-</a:t>
            </a:r>
            <a:r>
              <a:rPr lang="uk-UA" sz="3200" b="1" dirty="0" err="1" smtClean="0">
                <a:solidFill>
                  <a:schemeClr val="bg1"/>
                </a:solidFill>
              </a:rPr>
              <a:t>люб</a:t>
            </a:r>
            <a:r>
              <a:rPr lang="uk-UA" sz="3200" b="1" dirty="0" smtClean="0">
                <a:solidFill>
                  <a:schemeClr val="bg1"/>
                </a:solidFill>
              </a:rPr>
              <a:t>-</a:t>
            </a:r>
            <a:r>
              <a:rPr lang="uk-UA" sz="3200" b="1" dirty="0" err="1" smtClean="0">
                <a:solidFill>
                  <a:schemeClr val="bg1"/>
                </a:solidFill>
              </a:rPr>
              <a:t>ле</a:t>
            </a:r>
            <a:r>
              <a:rPr lang="uk-UA" sz="3200" b="1" dirty="0" smtClean="0">
                <a:solidFill>
                  <a:schemeClr val="bg1"/>
                </a:solidFill>
              </a:rPr>
              <a:t>-на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61260" y="2267608"/>
            <a:ext cx="54686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і-рис   гра-</a:t>
            </a:r>
            <a:r>
              <a:rPr lang="uk-UA" sz="3200" b="1" dirty="0" err="1">
                <a:solidFill>
                  <a:schemeClr val="bg1"/>
                </a:solidFill>
              </a:rPr>
              <a:t>тися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uk-UA" sz="3200" b="1" dirty="0" err="1">
                <a:solidFill>
                  <a:schemeClr val="bg1"/>
                </a:solidFill>
              </a:rPr>
              <a:t>шка-тулка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09786" y="2259775"/>
            <a:ext cx="24414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і-гра-</a:t>
            </a:r>
            <a:r>
              <a:rPr lang="uk-UA" sz="3200" b="1" dirty="0" err="1" smtClean="0">
                <a:solidFill>
                  <a:schemeClr val="bg1"/>
                </a:solidFill>
              </a:rPr>
              <a:t>шка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83739" r="48171" b="2928"/>
          <a:stretch/>
        </p:blipFill>
        <p:spPr>
          <a:xfrm>
            <a:off x="7547977" y="4127510"/>
            <a:ext cx="1842701" cy="7987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31536" r="38926" b="50475"/>
          <a:stretch/>
        </p:blipFill>
        <p:spPr>
          <a:xfrm>
            <a:off x="4860019" y="3888455"/>
            <a:ext cx="2378473" cy="1092812"/>
          </a:xfrm>
          <a:prstGeom prst="rect">
            <a:avLst/>
          </a:prstGeom>
        </p:spPr>
      </p:pic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25590" y="3014705"/>
            <a:ext cx="6088566" cy="62911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Склади </a:t>
            </a:r>
            <a:r>
              <a:rPr lang="uk-UA" sz="2000" b="1" dirty="0">
                <a:solidFill>
                  <a:srgbClr val="0070C0"/>
                </a:solidFill>
              </a:rPr>
              <a:t>з цими словами </a:t>
            </a:r>
            <a:r>
              <a:rPr lang="uk-UA" sz="2000" b="1" dirty="0" smtClean="0">
                <a:solidFill>
                  <a:srgbClr val="0070C0"/>
                </a:solidFill>
              </a:rPr>
              <a:t>розповідь (2-3 речення).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перше речення своєї розповіді.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15242" r="58967" b="72238"/>
          <a:stretch/>
        </p:blipFill>
        <p:spPr>
          <a:xfrm>
            <a:off x="3079086" y="3916919"/>
            <a:ext cx="1449660" cy="72015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4" t="84020" r="52499" b="3460"/>
          <a:stretch/>
        </p:blipFill>
        <p:spPr>
          <a:xfrm>
            <a:off x="9699617" y="4078019"/>
            <a:ext cx="115735" cy="8586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4" t="84020" r="52499" b="3460"/>
          <a:stretch/>
        </p:blipFill>
        <p:spPr>
          <a:xfrm>
            <a:off x="9895274" y="4072729"/>
            <a:ext cx="115735" cy="8586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4" t="84020" r="52499" b="3460"/>
          <a:stretch/>
        </p:blipFill>
        <p:spPr>
          <a:xfrm>
            <a:off x="10085783" y="4076297"/>
            <a:ext cx="115735" cy="85864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4" t="84020" r="52499" b="3460"/>
          <a:stretch/>
        </p:blipFill>
        <p:spPr>
          <a:xfrm>
            <a:off x="10441867" y="4072729"/>
            <a:ext cx="115735" cy="85864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3" t="32587" r="35174" b="54568"/>
          <a:stretch/>
        </p:blipFill>
        <p:spPr>
          <a:xfrm>
            <a:off x="9390679" y="4037234"/>
            <a:ext cx="328124" cy="78909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t="46136" r="76017" b="41344"/>
          <a:stretch/>
        </p:blipFill>
        <p:spPr>
          <a:xfrm>
            <a:off x="3122340" y="4699362"/>
            <a:ext cx="546165" cy="68942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84020" r="52499" b="3460"/>
          <a:stretch/>
        </p:blipFill>
        <p:spPr>
          <a:xfrm>
            <a:off x="7069873" y="4960599"/>
            <a:ext cx="1769167" cy="7778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68086" r="52638" b="19394"/>
          <a:stretch/>
        </p:blipFill>
        <p:spPr>
          <a:xfrm>
            <a:off x="5195564" y="5007828"/>
            <a:ext cx="1606680" cy="72976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t="51989" r="38629" b="40543"/>
          <a:stretch/>
        </p:blipFill>
        <p:spPr>
          <a:xfrm>
            <a:off x="3891776" y="4986045"/>
            <a:ext cx="1223486" cy="44441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8" t="78655" r="23265" b="8825"/>
          <a:stretch/>
        </p:blipFill>
        <p:spPr>
          <a:xfrm>
            <a:off x="2807432" y="5535893"/>
            <a:ext cx="744176" cy="7228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18815" r="25738" b="70941"/>
          <a:stretch/>
        </p:blipFill>
        <p:spPr>
          <a:xfrm>
            <a:off x="3639294" y="5754886"/>
            <a:ext cx="3112539" cy="66925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37352" r="49900" b="52404"/>
          <a:stretch/>
        </p:blipFill>
        <p:spPr>
          <a:xfrm>
            <a:off x="7060322" y="5924143"/>
            <a:ext cx="2060005" cy="6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568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8" y="494530"/>
            <a:ext cx="9943403" cy="811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:a16="http://schemas.microsoft.com/office/drawing/2014/main" xmlns="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786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5193" y="2181897"/>
            <a:ext cx="8479525" cy="141493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8644" y="494530"/>
            <a:ext cx="10326029" cy="735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1341" r="52452" b="81128"/>
          <a:stretch/>
        </p:blipFill>
        <p:spPr>
          <a:xfrm>
            <a:off x="2592000" y="3543624"/>
            <a:ext cx="8460000" cy="2052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5335" r="8589"/>
          <a:stretch/>
        </p:blipFill>
        <p:spPr>
          <a:xfrm>
            <a:off x="640330" y="1331673"/>
            <a:ext cx="1765006" cy="283701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47423" r="22990" b="36154"/>
          <a:stretch/>
        </p:blipFill>
        <p:spPr>
          <a:xfrm>
            <a:off x="3445727" y="3542046"/>
            <a:ext cx="3246090" cy="10928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63683" r="19084" b="19894"/>
          <a:stretch/>
        </p:blipFill>
        <p:spPr>
          <a:xfrm>
            <a:off x="6894845" y="3522968"/>
            <a:ext cx="3735479" cy="11262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79781" r="19084" b="3796"/>
          <a:stretch/>
        </p:blipFill>
        <p:spPr>
          <a:xfrm>
            <a:off x="2463101" y="4436314"/>
            <a:ext cx="3735479" cy="11262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19592" r="60955" b="69676"/>
          <a:stretch/>
        </p:blipFill>
        <p:spPr>
          <a:xfrm>
            <a:off x="6513218" y="4752796"/>
            <a:ext cx="1515046" cy="7359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7718EBA-0701-4A46-A1C9-D771012A37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58632" r="79797" b="27500"/>
          <a:stretch/>
        </p:blipFill>
        <p:spPr>
          <a:xfrm>
            <a:off x="8028264" y="4660392"/>
            <a:ext cx="1253426" cy="951068"/>
          </a:xfrm>
          <a:prstGeom prst="rect">
            <a:avLst/>
          </a:prstGeom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3426" y="1275918"/>
            <a:ext cx="7336155" cy="8093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rgbClr val="0070C0"/>
                </a:solidFill>
              </a:rPr>
              <a:t>Читалочка</a:t>
            </a:r>
            <a:r>
              <a:rPr lang="uk-UA" sz="2000" b="1" dirty="0">
                <a:solidFill>
                  <a:srgbClr val="0070C0"/>
                </a:solidFill>
              </a:rPr>
              <a:t> «заховала» в гірлянді з листя вісім слів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Знайди </a:t>
            </a:r>
            <a:r>
              <a:rPr lang="uk-UA" sz="2000" b="1" dirty="0">
                <a:solidFill>
                  <a:srgbClr val="0070C0"/>
                </a:solidFill>
              </a:rPr>
              <a:t>їх і запиши. З одним зі слів склади речення і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349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2 клас\1 Українська мова\1 Пономарьова\1 Звуки букви\№020 - Конструюю слова зі складів\2024-10-03_20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94" y="2982959"/>
            <a:ext cx="5541541" cy="146718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1332" y="494529"/>
            <a:ext cx="10776029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7161" y="1254316"/>
            <a:ext cx="5322185" cy="8604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1. Прочитай речення.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цифрою над кожним словом, скільки в ньому складів.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7161" y="2166316"/>
            <a:ext cx="5363611" cy="75530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2. Склади з поданих цеглинок слова й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.  Побудуй і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речення з цими словами.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36255" y="2140738"/>
            <a:ext cx="5100480" cy="7920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3. Прочитай речення. </a:t>
            </a:r>
            <a:r>
              <a:rPr lang="uk-UA" sz="20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000" b="1" dirty="0" smtClean="0">
                <a:solidFill>
                  <a:srgbClr val="0070C0"/>
                </a:solidFill>
              </a:rPr>
              <a:t> з нього слова в три колонки.</a:t>
            </a:r>
            <a:endParaRPr lang="uk-UA" sz="2000" b="1" i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303" y="1229932"/>
            <a:ext cx="4965330" cy="892097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Їж овочі,  вони корисні для здоров’я.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918331" y="918514"/>
            <a:ext cx="386208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293336" y="3516481"/>
            <a:ext cx="624995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На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9966233" y="3487132"/>
            <a:ext cx="101120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024331" y="3516481"/>
            <a:ext cx="770551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Зоя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904004" y="3793585"/>
            <a:ext cx="101120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пише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246152" y="3787299"/>
            <a:ext cx="86528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Лесь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9943416" y="3798450"/>
            <a:ext cx="101120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читає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6353989" y="4047537"/>
            <a:ext cx="505601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7844501" y="4031167"/>
            <a:ext cx="1253245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Петрусь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569852" y="947339"/>
            <a:ext cx="386208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8572861" y="940548"/>
            <a:ext cx="386208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9567121" y="947338"/>
            <a:ext cx="386208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10578324" y="940681"/>
            <a:ext cx="386208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8639535" y="1355317"/>
            <a:ext cx="386208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1 Українська мова\1 Пономарьова\1 Звуки букви\№020 - Конструюю слова зі складів\2024-10-03_195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0" y="2982959"/>
            <a:ext cx="5113025" cy="191243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Заголовок 1"/>
          <p:cNvSpPr txBox="1">
            <a:spLocks/>
          </p:cNvSpPr>
          <p:nvPr/>
        </p:nvSpPr>
        <p:spPr>
          <a:xfrm>
            <a:off x="870194" y="3601853"/>
            <a:ext cx="1549621" cy="475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вітаміни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3933063" y="3600608"/>
            <a:ext cx="1011532" cy="475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овочі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9910835" y="4059755"/>
            <a:ext cx="1253245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дрімає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D:\2 клас\1 Українська мова\1 Пономарьова\1 Звуки букви\№020 - Конструюю слова зі складів\2024-10-03_2006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25172" r="3835" b="978"/>
          <a:stretch/>
        </p:blipFill>
        <p:spPr bwMode="auto">
          <a:xfrm>
            <a:off x="5999768" y="4560443"/>
            <a:ext cx="5164311" cy="189481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Заголовок 1"/>
          <p:cNvSpPr txBox="1">
            <a:spLocks/>
          </p:cNvSpPr>
          <p:nvPr/>
        </p:nvSpPr>
        <p:spPr>
          <a:xfrm rot="1907392">
            <a:off x="6492797" y="5403693"/>
            <a:ext cx="723998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rgbClr val="FF0000"/>
                </a:solidFill>
              </a:rPr>
              <a:t>Кри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 rot="20507415">
            <a:off x="7164489" y="5326848"/>
            <a:ext cx="507162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rgbClr val="FF0000"/>
                </a:solidFill>
              </a:rPr>
              <a:t>ло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>
            <a:off x="7650423" y="5234505"/>
            <a:ext cx="507162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па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2213351">
            <a:off x="8004610" y="5408568"/>
            <a:ext cx="507162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423901">
            <a:off x="8343879" y="5538456"/>
            <a:ext cx="724971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rgbClr val="FF0000"/>
                </a:solidFill>
              </a:rPr>
              <a:t>ріл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8529607">
            <a:off x="8885693" y="5297437"/>
            <a:ext cx="507162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0" name="Заголовок 1"/>
          <p:cNvSpPr txBox="1">
            <a:spLocks/>
          </p:cNvSpPr>
          <p:nvPr/>
        </p:nvSpPr>
        <p:spPr>
          <a:xfrm>
            <a:off x="9313539" y="5047728"/>
            <a:ext cx="597295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rgbClr val="FF0000"/>
                </a:solidFill>
              </a:rPr>
              <a:t>ли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 rot="2306835">
            <a:off x="9674565" y="5234504"/>
            <a:ext cx="507162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 rot="20507415">
            <a:off x="10012757" y="5403693"/>
            <a:ext cx="767936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мис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3" name="Заголовок 1"/>
          <p:cNvSpPr txBox="1">
            <a:spLocks/>
          </p:cNvSpPr>
          <p:nvPr/>
        </p:nvSpPr>
        <p:spPr>
          <a:xfrm rot="18589363">
            <a:off x="10565751" y="4912035"/>
            <a:ext cx="507162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то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4245" y="4729171"/>
            <a:ext cx="5178853" cy="17284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4. Розв’яжи </a:t>
            </a:r>
            <a:r>
              <a:rPr lang="uk-UA" sz="2000" b="1" dirty="0" err="1" smtClean="0">
                <a:solidFill>
                  <a:srgbClr val="0070C0"/>
                </a:solidFill>
              </a:rPr>
              <a:t>чайнворд</a:t>
            </a:r>
            <a:r>
              <a:rPr lang="uk-UA" sz="2000" b="1" dirty="0" smtClean="0">
                <a:solidFill>
                  <a:srgbClr val="0070C0"/>
                </a:solidFill>
              </a:rPr>
              <a:t>. У подані клітинки впиши по складах назви зображених предметів так, щоб кожне наступне слово починалося з останнього складу попереднього слова.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831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5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58" grpId="0"/>
      <p:bldP spid="59" grpId="0"/>
      <p:bldP spid="69" grpId="0"/>
      <p:bldP spid="70" grpId="0"/>
      <p:bldP spid="71" grpId="0"/>
      <p:bldP spid="5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250863" y="1795111"/>
            <a:ext cx="2527141" cy="3205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9358" y="1545117"/>
            <a:ext cx="5441795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Пригадай, як визначити кількість складів у слові?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Назви слова з одним складом, двома і трьома складами.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Склади рік з сезонів і їх місяців.</a:t>
            </a:r>
          </a:p>
        </p:txBody>
      </p:sp>
      <p:pic>
        <p:nvPicPr>
          <p:cNvPr id="7" name="Picture 2" descr="Наліпка “Дерево. Пори року” (Артикул: 4-NK-382) • Купи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44" y="1545117"/>
            <a:ext cx="2996404" cy="41949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294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912" y="502362"/>
            <a:ext cx="993573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93548" y="4040589"/>
            <a:ext cx="2210323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84" y="1347874"/>
            <a:ext cx="5052926" cy="50529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69522" y="4220119"/>
            <a:ext cx="2892568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Вибери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допомогла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копилку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5937" y="3295455"/>
            <a:ext cx="1881700" cy="57888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03871" y="5469382"/>
            <a:ext cx="2639711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5806" y="1724103"/>
            <a:ext cx="206641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Увага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03863" y="2624471"/>
            <a:ext cx="292137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992875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3458" y="1773174"/>
            <a:ext cx="6300181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/>
              <a:t>Відпочинок</a:t>
            </a:r>
            <a:r>
              <a:rPr lang="ru-RU" sz="3200" dirty="0"/>
              <a:t> наш </a:t>
            </a:r>
            <a:r>
              <a:rPr lang="ru-RU" sz="3200" dirty="0" err="1"/>
              <a:t>кінчається</a:t>
            </a:r>
            <a:r>
              <a:rPr lang="ru-RU" sz="3200" dirty="0"/>
              <a:t>, </a:t>
            </a:r>
            <a:endParaRPr lang="ru-RU" sz="3200" dirty="0" smtClean="0"/>
          </a:p>
          <a:p>
            <a:pPr algn="ctr"/>
            <a:r>
              <a:rPr lang="ru-RU" sz="3200" dirty="0" smtClean="0"/>
              <a:t>А </a:t>
            </a:r>
            <a:r>
              <a:rPr lang="ru-RU" sz="3200" dirty="0"/>
              <a:t>робота </a:t>
            </a:r>
            <a:r>
              <a:rPr lang="ru-RU" sz="3200" dirty="0" err="1"/>
              <a:t>починається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 err="1"/>
              <a:t>Старанно</a:t>
            </a:r>
            <a:r>
              <a:rPr lang="ru-RU" sz="3200" dirty="0"/>
              <a:t> </a:t>
            </a:r>
            <a:r>
              <a:rPr lang="ru-RU" sz="3200" dirty="0" err="1"/>
              <a:t>будемо</a:t>
            </a:r>
            <a:r>
              <a:rPr lang="ru-RU" sz="3200" dirty="0"/>
              <a:t> ми </a:t>
            </a:r>
            <a:r>
              <a:rPr lang="ru-RU" sz="3200" dirty="0" err="1"/>
              <a:t>працювати</a:t>
            </a:r>
            <a:r>
              <a:rPr lang="ru-RU" sz="3200" dirty="0" smtClean="0"/>
              <a:t>, </a:t>
            </a:r>
            <a:r>
              <a:rPr lang="ru-RU" sz="3200" dirty="0" err="1" smtClean="0"/>
              <a:t>Читати</a:t>
            </a:r>
            <a:r>
              <a:rPr lang="ru-RU" sz="3200" dirty="0"/>
              <a:t>, </a:t>
            </a:r>
            <a:r>
              <a:rPr lang="ru-RU" sz="3200" dirty="0" err="1"/>
              <a:t>писати</a:t>
            </a:r>
            <a:r>
              <a:rPr lang="ru-RU" sz="3200" dirty="0"/>
              <a:t> та </a:t>
            </a:r>
            <a:r>
              <a:rPr lang="ru-RU" sz="3200" dirty="0" err="1"/>
              <a:t>відповідати</a:t>
            </a:r>
            <a:r>
              <a:rPr lang="ru-RU" sz="32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912" y="502362"/>
            <a:ext cx="1015876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93548" y="4040589"/>
            <a:ext cx="2210323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84" y="1347874"/>
            <a:ext cx="5052926" cy="50529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9690" y="4243515"/>
            <a:ext cx="2892568" cy="180474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Поміркуй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допоможе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скарбничку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r>
              <a:rPr lang="ru-RU" sz="2000" b="1" dirty="0" smtClean="0">
                <a:solidFill>
                  <a:srgbClr val="0070C0"/>
                </a:solidFill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5937" y="3295455"/>
            <a:ext cx="1881700" cy="57888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03871" y="5469382"/>
            <a:ext cx="2639711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2200" y="1413192"/>
            <a:ext cx="206641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Увага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03863" y="2624471"/>
            <a:ext cx="292137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085836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" grpId="0" animBg="1"/>
      <p:bldP spid="12" grpId="0" animBg="1"/>
      <p:bldP spid="22" grpId="0" animBg="1"/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60578" y="599721"/>
            <a:ext cx="10619845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Конструктор 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0579" y="2195197"/>
            <a:ext cx="551903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/>
              <a:t>Вересень</a:t>
            </a:r>
            <a:r>
              <a:rPr lang="uk-UA" sz="3200" b="1" dirty="0" smtClean="0"/>
              <a:t>, </a:t>
            </a:r>
            <a:r>
              <a:rPr lang="uk-UA" sz="3200" b="1" u="sng" dirty="0" smtClean="0"/>
              <a:t>жовтень</a:t>
            </a:r>
            <a:r>
              <a:rPr lang="uk-UA" sz="3200" b="1" dirty="0" smtClean="0"/>
              <a:t>, </a:t>
            </a:r>
            <a:r>
              <a:rPr lang="uk-UA" sz="3200" b="1" u="sng" dirty="0" smtClean="0"/>
              <a:t>листопад</a:t>
            </a:r>
            <a:endParaRPr lang="uk-UA" sz="3200" b="1" u="sng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7702" y="1353797"/>
            <a:ext cx="6433431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Рік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складається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із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сезонів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сезони</a:t>
            </a:r>
            <a:r>
              <a:rPr lang="ru-RU" sz="2000" b="1" dirty="0" smtClean="0">
                <a:solidFill>
                  <a:srgbClr val="0070C0"/>
                </a:solidFill>
              </a:rPr>
              <a:t> з </a:t>
            </a:r>
            <a:r>
              <a:rPr lang="ru-RU" sz="2000" b="1" dirty="0" err="1" smtClean="0">
                <a:solidFill>
                  <a:srgbClr val="0070C0"/>
                </a:solidFill>
              </a:rPr>
              <a:t>місяців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</a:rPr>
              <a:t>Прочитай </a:t>
            </a:r>
            <a:r>
              <a:rPr lang="ru-RU" sz="2000" b="1" dirty="0" err="1" smtClean="0">
                <a:solidFill>
                  <a:srgbClr val="0070C0"/>
                </a:solidFill>
              </a:rPr>
              <a:t>назви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місяців</a:t>
            </a:r>
            <a:r>
              <a:rPr lang="ru-RU" sz="2000" b="1" dirty="0" smtClean="0">
                <a:solidFill>
                  <a:srgbClr val="0070C0"/>
                </a:solidFill>
              </a:rPr>
              <a:t>.  </a:t>
            </a:r>
            <a:r>
              <a:rPr lang="ru-RU" sz="2000" b="1" dirty="0" err="1" smtClean="0">
                <a:solidFill>
                  <a:srgbClr val="0070C0"/>
                </a:solidFill>
              </a:rPr>
              <a:t>З’єднай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їх</a:t>
            </a:r>
            <a:r>
              <a:rPr lang="ru-RU" sz="2000" b="1" dirty="0" smtClean="0">
                <a:solidFill>
                  <a:srgbClr val="0070C0"/>
                </a:solidFill>
              </a:rPr>
              <a:t> з </a:t>
            </a:r>
            <a:r>
              <a:rPr lang="ru-RU" sz="2000" b="1" dirty="0" err="1" smtClean="0">
                <a:solidFill>
                  <a:srgbClr val="0070C0"/>
                </a:solidFill>
              </a:rPr>
              <a:t>назвами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сезонів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578" y="2953960"/>
            <a:ext cx="551903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/>
              <a:t>Грудень, січень</a:t>
            </a:r>
            <a:r>
              <a:rPr lang="uk-UA" sz="3200" b="1" dirty="0" smtClean="0"/>
              <a:t>, лютий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579" y="3677978"/>
            <a:ext cx="551903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/>
              <a:t>Березень, квітень, травень</a:t>
            </a:r>
            <a:endParaRPr lang="uk-UA" sz="3200" b="1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579" y="4433886"/>
            <a:ext cx="5519035" cy="64698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/>
              <a:t>Червень, липень, серпень</a:t>
            </a:r>
            <a:endParaRPr lang="uk-UA" sz="3200" b="1" u="sn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4974" y="3665911"/>
            <a:ext cx="150106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осінь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4974" y="4421819"/>
            <a:ext cx="150106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/>
              <a:t>зима</a:t>
            </a:r>
            <a:endParaRPr lang="uk-UA" sz="3200" b="1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8025" y="2926118"/>
            <a:ext cx="1501064" cy="64698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літо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8025" y="2183130"/>
            <a:ext cx="150106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/>
              <a:t>весна</a:t>
            </a:r>
            <a:endParaRPr lang="uk-UA" sz="3200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Наліпка “Дерево. Пори року” (Артикул: 4-NK-382) • Купи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44" y="1629858"/>
            <a:ext cx="2996404" cy="41949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793629" y="5152782"/>
            <a:ext cx="7755460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Пригадай</a:t>
            </a:r>
            <a:r>
              <a:rPr lang="ru-RU" sz="2000" b="1" dirty="0" smtClean="0">
                <a:solidFill>
                  <a:srgbClr val="0070C0"/>
                </a:solidFill>
              </a:rPr>
              <a:t>,  як </a:t>
            </a:r>
            <a:r>
              <a:rPr lang="ru-RU" sz="2000" b="1" dirty="0" err="1" smtClean="0">
                <a:solidFill>
                  <a:srgbClr val="0070C0"/>
                </a:solidFill>
              </a:rPr>
              <a:t>вимовляються</a:t>
            </a:r>
            <a:r>
              <a:rPr lang="ru-RU" sz="2000" b="1" dirty="0" smtClean="0">
                <a:solidFill>
                  <a:srgbClr val="0070C0"/>
                </a:solidFill>
              </a:rPr>
              <a:t> звуки 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uk-UA" sz="2000" b="1" dirty="0">
                <a:solidFill>
                  <a:srgbClr val="0070C0"/>
                </a:solidFill>
              </a:rPr>
              <a:t>е</a:t>
            </a:r>
            <a:r>
              <a:rPr lang="en-US" sz="2000" b="1" dirty="0">
                <a:solidFill>
                  <a:srgbClr val="0070C0"/>
                </a:solidFill>
              </a:rPr>
              <a:t>]</a:t>
            </a:r>
            <a:r>
              <a:rPr lang="uk-UA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uk-UA" sz="2000" b="1" dirty="0">
                <a:solidFill>
                  <a:srgbClr val="0070C0"/>
                </a:solidFill>
              </a:rPr>
              <a:t>и</a:t>
            </a:r>
            <a:r>
              <a:rPr lang="en-US" sz="2000" b="1" dirty="0">
                <a:solidFill>
                  <a:srgbClr val="0070C0"/>
                </a:solidFill>
              </a:rPr>
              <a:t>] </a:t>
            </a:r>
            <a:r>
              <a:rPr lang="uk-UA" sz="2000" b="1" dirty="0" smtClean="0">
                <a:solidFill>
                  <a:srgbClr val="0070C0"/>
                </a:solidFill>
              </a:rPr>
              <a:t>в ненаголошених складах? </a:t>
            </a:r>
            <a:r>
              <a:rPr lang="ru-RU" sz="2000" b="1" dirty="0" smtClean="0">
                <a:solidFill>
                  <a:srgbClr val="0070C0"/>
                </a:solidFill>
              </a:rPr>
              <a:t>Прочитай </a:t>
            </a:r>
            <a:r>
              <a:rPr lang="ru-RU" sz="2000" b="1" dirty="0" err="1" smtClean="0">
                <a:solidFill>
                  <a:srgbClr val="0070C0"/>
                </a:solidFill>
              </a:rPr>
              <a:t>підкреслені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назви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місяців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сезонів</a:t>
            </a:r>
            <a:r>
              <a:rPr lang="ru-RU" sz="2000" b="1" dirty="0" smtClean="0">
                <a:solidFill>
                  <a:srgbClr val="0070C0"/>
                </a:solidFill>
              </a:rPr>
              <a:t>, правильно </a:t>
            </a:r>
            <a:r>
              <a:rPr lang="ru-RU" sz="2000" b="1" dirty="0" err="1" smtClean="0">
                <a:solidFill>
                  <a:srgbClr val="0070C0"/>
                </a:solidFill>
              </a:rPr>
              <a:t>вимовля</a:t>
            </a:r>
            <a:r>
              <a:rPr lang="ru-RU" sz="2000" b="1" dirty="0" err="1">
                <a:solidFill>
                  <a:srgbClr val="0070C0"/>
                </a:solidFill>
              </a:rPr>
              <a:t>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ненаголошені</a:t>
            </a:r>
            <a:r>
              <a:rPr lang="ru-RU" sz="2000" b="1" dirty="0" smtClean="0">
                <a:solidFill>
                  <a:srgbClr val="0070C0"/>
                </a:solidFill>
              </a:rPr>
              <a:t> звуки 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uk-UA" sz="2000" b="1" dirty="0">
                <a:solidFill>
                  <a:srgbClr val="0070C0"/>
                </a:solidFill>
              </a:rPr>
              <a:t>е</a:t>
            </a:r>
            <a:r>
              <a:rPr lang="en-US" sz="2000" b="1" dirty="0">
                <a:solidFill>
                  <a:srgbClr val="0070C0"/>
                </a:solidFill>
              </a:rPr>
              <a:t>]</a:t>
            </a:r>
            <a:r>
              <a:rPr lang="uk-UA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uk-UA" sz="2000" b="1" dirty="0">
                <a:solidFill>
                  <a:srgbClr val="0070C0"/>
                </a:solidFill>
              </a:rPr>
              <a:t>и</a:t>
            </a:r>
            <a:r>
              <a:rPr lang="en-US" sz="2000" b="1" dirty="0" smtClean="0">
                <a:solidFill>
                  <a:srgbClr val="0070C0"/>
                </a:solidFill>
              </a:rPr>
              <a:t>]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3" name="Прямая со стрелкой 2"/>
          <p:cNvCxnSpPr>
            <a:stCxn id="12" idx="3"/>
          </p:cNvCxnSpPr>
          <p:nvPr/>
        </p:nvCxnSpPr>
        <p:spPr>
          <a:xfrm>
            <a:off x="6279614" y="2518690"/>
            <a:ext cx="735360" cy="129678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279614" y="3252874"/>
            <a:ext cx="735360" cy="129678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312665" y="2418487"/>
            <a:ext cx="702309" cy="14531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7" idx="1"/>
          </p:cNvCxnSpPr>
          <p:nvPr/>
        </p:nvCxnSpPr>
        <p:spPr>
          <a:xfrm flipV="1">
            <a:off x="6327803" y="3249611"/>
            <a:ext cx="720222" cy="14530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124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41470" y="1698865"/>
            <a:ext cx="561891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Сьогодні</a:t>
            </a:r>
            <a:r>
              <a:rPr lang="ru-RU" sz="3200" b="1" dirty="0"/>
              <a:t> на </a:t>
            </a:r>
            <a:r>
              <a:rPr lang="ru-RU" sz="3200" b="1" dirty="0" err="1"/>
              <a:t>уроці</a:t>
            </a:r>
            <a:r>
              <a:rPr lang="ru-RU" sz="3200" b="1" dirty="0"/>
              <a:t> </a:t>
            </a:r>
            <a:r>
              <a:rPr lang="ru-RU" sz="3200" b="1" dirty="0" err="1" smtClean="0"/>
              <a:t>української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мови</a:t>
            </a:r>
            <a:r>
              <a:rPr lang="ru-RU" sz="3200" b="1" dirty="0" smtClean="0"/>
              <a:t> ми </a:t>
            </a:r>
            <a:r>
              <a:rPr lang="uk-UA" sz="3200" b="1" dirty="0" smtClean="0"/>
              <a:t>вчитимемося читати діалог, конструювати </a:t>
            </a:r>
          </a:p>
          <a:p>
            <a:pPr algn="ctr"/>
            <a:r>
              <a:rPr lang="uk-UA" sz="3200" b="1" dirty="0" smtClean="0"/>
              <a:t>слова </a:t>
            </a:r>
            <a:r>
              <a:rPr lang="uk-UA" sz="3200" b="1" dirty="0"/>
              <a:t>зі </a:t>
            </a:r>
            <a:r>
              <a:rPr lang="uk-UA" sz="3200" b="1" dirty="0" smtClean="0"/>
              <a:t>складів. </a:t>
            </a:r>
          </a:p>
          <a:p>
            <a:pPr algn="ctr"/>
            <a:r>
              <a:rPr lang="uk-UA" sz="3200" b="1" dirty="0" smtClean="0"/>
              <a:t>Повторимо, який звук утворює склад. </a:t>
            </a: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067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6340" y="634174"/>
            <a:ext cx="10337181" cy="7820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розмову друзів у </a:t>
            </a:r>
            <a:r>
              <a:rPr lang="uk-UA" sz="4000" b="1" dirty="0" smtClean="0">
                <a:solidFill>
                  <a:schemeClr val="bg1"/>
                </a:solidFill>
              </a:rPr>
              <a:t>ролях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3" y="1510468"/>
            <a:ext cx="3104481" cy="21037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4434286" y="3975202"/>
            <a:ext cx="2215609" cy="1524575"/>
            <a:chOff x="1641378" y="4623415"/>
            <a:chExt cx="2215609" cy="152457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t="49968"/>
            <a:stretch/>
          </p:blipFill>
          <p:spPr>
            <a:xfrm>
              <a:off x="1865871" y="5301049"/>
              <a:ext cx="1991116" cy="846941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3"/>
            <a:srcRect b="52507"/>
            <a:stretch/>
          </p:blipFill>
          <p:spPr>
            <a:xfrm>
              <a:off x="1641378" y="4623415"/>
              <a:ext cx="1991116" cy="803967"/>
            </a:xfrm>
            <a:prstGeom prst="rect">
              <a:avLst/>
            </a:prstGeom>
          </p:spPr>
        </p:pic>
      </p:grpSp>
      <p:pic>
        <p:nvPicPr>
          <p:cNvPr id="1026" name="Picture 2" descr="D:\2 клас\1 Українська мова\1 Пономарьова\1 Звуки букви\№020 - Конструюю слова зі складів\2024-10-03_1707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6" r="1530" b="909"/>
          <a:stretch/>
        </p:blipFill>
        <p:spPr bwMode="auto">
          <a:xfrm>
            <a:off x="4408519" y="1579994"/>
            <a:ext cx="6894400" cy="202776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58" y="3750936"/>
            <a:ext cx="4025861" cy="22254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726360" y="3869167"/>
            <a:ext cx="3243473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А яка твоя </a:t>
            </a:r>
            <a:r>
              <a:rPr lang="ru-RU" sz="2400" b="1" dirty="0" err="1" smtClean="0">
                <a:solidFill>
                  <a:srgbClr val="0070C0"/>
                </a:solidFill>
              </a:rPr>
              <a:t>улюблена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іграшка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Розкажи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чому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саме</a:t>
            </a:r>
            <a:r>
              <a:rPr lang="ru-RU" sz="2400" b="1" dirty="0" smtClean="0">
                <a:solidFill>
                  <a:srgbClr val="0070C0"/>
                </a:solidFill>
              </a:rPr>
              <a:t> вона.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639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4038" y="628344"/>
            <a:ext cx="10526751" cy="732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Читалочка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пропонує пограти з конструктором </a:t>
            </a:r>
            <a:r>
              <a:rPr lang="uk-UA" sz="3600" b="1" dirty="0" smtClean="0">
                <a:solidFill>
                  <a:schemeClr val="bg1"/>
                </a:solidFill>
              </a:rPr>
              <a:t>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ый треугольник 32"/>
          <p:cNvSpPr/>
          <p:nvPr/>
        </p:nvSpPr>
        <p:spPr>
          <a:xfrm rot="966972" flipV="1">
            <a:off x="4932384" y="6749372"/>
            <a:ext cx="54484" cy="10309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93" y="2150718"/>
            <a:ext cx="1772431" cy="263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°Ð½Ð¸Ð¼Ð¸ÑÐ¾Ð²Ð°Ð½Ð½ÑÐ¹  ÑÐ¾Ð±Ð¾Ñ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51" y="1563593"/>
            <a:ext cx="1932571" cy="25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49" y="2062397"/>
            <a:ext cx="2413796" cy="23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14038" y="2062397"/>
            <a:ext cx="1082450" cy="743680"/>
          </a:xfrm>
          <a:prstGeom prst="roundRect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БІ</a:t>
            </a:r>
            <a:endParaRPr lang="ru-RU" sz="32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77233" y="3184699"/>
            <a:ext cx="1082450" cy="743680"/>
          </a:xfrm>
          <a:prstGeom prst="roundRect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БАР</a:t>
            </a:r>
            <a:endParaRPr lang="ru-RU" sz="3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77233" y="1962152"/>
            <a:ext cx="1082450" cy="74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ДИ</a:t>
            </a:r>
            <a:endParaRPr lang="ru-RU" sz="32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36547" y="3463881"/>
            <a:ext cx="1082450" cy="74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НО</a:t>
            </a:r>
            <a:endParaRPr lang="ru-RU" sz="32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94496" y="4007802"/>
            <a:ext cx="1284451" cy="74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ЗАВР</a:t>
            </a:r>
            <a:endParaRPr lang="ru-RU" sz="32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31441" y="2229782"/>
            <a:ext cx="1082450" cy="74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БОТ</a:t>
            </a:r>
            <a:endParaRPr lang="ru-RU" sz="32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539649" y="3449512"/>
            <a:ext cx="1082450" cy="74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РО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04361" y="1427047"/>
            <a:ext cx="7093590" cy="5120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Утвори </a:t>
            </a:r>
            <a:r>
              <a:rPr lang="uk-UA" sz="2000" b="1" dirty="0">
                <a:solidFill>
                  <a:srgbClr val="0070C0"/>
                </a:solidFill>
              </a:rPr>
              <a:t>з поданих складів назви малюнків і запиши.</a:t>
            </a: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1029" r="57686" b="89128"/>
          <a:stretch/>
        </p:blipFill>
        <p:spPr>
          <a:xfrm>
            <a:off x="2441531" y="4935686"/>
            <a:ext cx="7222705" cy="10848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7568" r="49693" b="36396"/>
          <a:stretch/>
        </p:blipFill>
        <p:spPr>
          <a:xfrm>
            <a:off x="2619090" y="4948393"/>
            <a:ext cx="2129495" cy="103565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80901" r="41775" b="3063"/>
          <a:stretch/>
        </p:blipFill>
        <p:spPr>
          <a:xfrm>
            <a:off x="4834199" y="5030404"/>
            <a:ext cx="2409677" cy="10356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63604" r="57783" b="20360"/>
          <a:stretch/>
        </p:blipFill>
        <p:spPr>
          <a:xfrm>
            <a:off x="7460922" y="4941801"/>
            <a:ext cx="1806609" cy="103565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7285845" y="5451581"/>
            <a:ext cx="343396" cy="59312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87424" r="40010" b="7749"/>
          <a:stretch/>
        </p:blipFill>
        <p:spPr>
          <a:xfrm>
            <a:off x="9251097" y="5451581"/>
            <a:ext cx="123617" cy="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402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7493" y="494529"/>
            <a:ext cx="10421234" cy="676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Склади три речення з утвореними </a:t>
            </a:r>
            <a:r>
              <a:rPr lang="uk-UA" sz="4000" b="1" dirty="0" smtClean="0">
                <a:solidFill>
                  <a:schemeClr val="bg1"/>
                </a:solidFill>
              </a:rPr>
              <a:t>словами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3044" y="1308383"/>
            <a:ext cx="52346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1.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Барбі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uk-UA" sz="2800" b="1" dirty="0">
                <a:solidFill>
                  <a:srgbClr val="FFFF00"/>
                </a:solidFill>
              </a:rPr>
              <a:t>2.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Динозавр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uk-UA" sz="2800" b="1" dirty="0">
                <a:solidFill>
                  <a:srgbClr val="FFFF00"/>
                </a:solidFill>
              </a:rPr>
              <a:t>3.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Робот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-1" r="49044" b="65816"/>
          <a:stretch/>
        </p:blipFill>
        <p:spPr>
          <a:xfrm>
            <a:off x="1773044" y="1946919"/>
            <a:ext cx="8708604" cy="37077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14634" r="44866" b="71545"/>
          <a:stretch/>
        </p:blipFill>
        <p:spPr>
          <a:xfrm>
            <a:off x="2175699" y="2059479"/>
            <a:ext cx="2201008" cy="8783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35447" r="50912" b="52033"/>
          <a:stretch/>
        </p:blipFill>
        <p:spPr>
          <a:xfrm>
            <a:off x="4241077" y="2340319"/>
            <a:ext cx="1887953" cy="7956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79498" r="52417" b="3353"/>
          <a:stretch/>
        </p:blipFill>
        <p:spPr>
          <a:xfrm>
            <a:off x="1684119" y="2900348"/>
            <a:ext cx="1923704" cy="10898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68129" r="49923" b="20225"/>
          <a:stretch/>
        </p:blipFill>
        <p:spPr>
          <a:xfrm>
            <a:off x="8540505" y="2373819"/>
            <a:ext cx="1891006" cy="740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48292" r="44176" b="36098"/>
          <a:stretch/>
        </p:blipFill>
        <p:spPr>
          <a:xfrm>
            <a:off x="6114614" y="2130061"/>
            <a:ext cx="2208990" cy="9920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3" t="79335" r="2752" b="7481"/>
          <a:stretch/>
        </p:blipFill>
        <p:spPr>
          <a:xfrm>
            <a:off x="4473868" y="3740940"/>
            <a:ext cx="1923704" cy="837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6" t="46569" r="32697" b="40748"/>
          <a:stretch/>
        </p:blipFill>
        <p:spPr>
          <a:xfrm>
            <a:off x="3852104" y="2943246"/>
            <a:ext cx="530634" cy="7390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67057" r="60657" b="20260"/>
          <a:stretch/>
        </p:blipFill>
        <p:spPr>
          <a:xfrm>
            <a:off x="4756826" y="3148149"/>
            <a:ext cx="1357788" cy="8060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4637" r="26135" b="67414"/>
          <a:stretch/>
        </p:blipFill>
        <p:spPr>
          <a:xfrm>
            <a:off x="6214605" y="3737601"/>
            <a:ext cx="2940158" cy="11407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8" t="66732" r="43552" b="20585"/>
          <a:stretch/>
        </p:blipFill>
        <p:spPr>
          <a:xfrm>
            <a:off x="6471598" y="3113955"/>
            <a:ext cx="431873" cy="8060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36325" r="47382" b="52795"/>
          <a:stretch/>
        </p:blipFill>
        <p:spPr>
          <a:xfrm>
            <a:off x="1993262" y="4924616"/>
            <a:ext cx="1975052" cy="6914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47337" r="54906" b="35870"/>
          <a:stretch/>
        </p:blipFill>
        <p:spPr>
          <a:xfrm>
            <a:off x="4252948" y="4590593"/>
            <a:ext cx="1843642" cy="10671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80156" r="29937" b="3674"/>
          <a:stretch/>
        </p:blipFill>
        <p:spPr>
          <a:xfrm>
            <a:off x="7343505" y="2943246"/>
            <a:ext cx="2759009" cy="10275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80901" r="41775" b="3063"/>
          <a:stretch/>
        </p:blipFill>
        <p:spPr>
          <a:xfrm>
            <a:off x="1926357" y="3834625"/>
            <a:ext cx="2371140" cy="101909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87896" r="52417" b="7318"/>
          <a:stretch/>
        </p:blipFill>
        <p:spPr>
          <a:xfrm>
            <a:off x="4355009" y="4226910"/>
            <a:ext cx="199121" cy="328227"/>
          </a:xfrm>
          <a:prstGeom prst="rect">
            <a:avLst/>
          </a:prstGeom>
        </p:spPr>
      </p:pic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19109" y="1308383"/>
            <a:ext cx="3136699" cy="50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Одне </a:t>
            </a:r>
            <a:r>
              <a:rPr lang="uk-UA" sz="2400" b="1" dirty="0">
                <a:solidFill>
                  <a:srgbClr val="0070C0"/>
                </a:solidFill>
              </a:rPr>
              <a:t>з них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34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6" y="2385633"/>
            <a:ext cx="1772431" cy="263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ÐÐ°ÑÑÐ¸Ð½ÐºÐ¸ Ð¿Ð¾ Ð·Ð°Ð¿ÑÐ¾ÑÑ Ð°Ð½Ð¸Ð¼Ð¸ÑÐ¾Ð²Ð°Ð½Ð½ÑÐ¹  ÑÐ¾Ð±Ð¾Ñ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441" y="1241318"/>
            <a:ext cx="1932571" cy="25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008" y="4285404"/>
            <a:ext cx="2413796" cy="23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314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36661" y="1228779"/>
            <a:ext cx="8732066" cy="73424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Якийсь </a:t>
            </a:r>
            <a:r>
              <a:rPr lang="uk-UA" sz="2000" b="1" dirty="0">
                <a:solidFill>
                  <a:srgbClr val="0070C0"/>
                </a:solidFill>
              </a:rPr>
              <a:t>зловмисник підкинув у конструктор Читалочки браковані цеглинки. Букви на них не утворюють складу. Знайди ці цеглинки.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96" y="1243541"/>
            <a:ext cx="1641424" cy="227101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481" y="2087327"/>
            <a:ext cx="7444937" cy="13249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28239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30</a:t>
            </a:r>
            <a:r>
              <a:rPr lang="uk-UA" sz="3200" b="1" dirty="0" smtClean="0">
                <a:solidFill>
                  <a:schemeClr val="bg1"/>
                </a:solidFill>
              </a:rPr>
              <a:t>-31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7493" y="494529"/>
            <a:ext cx="10421234" cy="676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1 Українська мова\1 Пономарьова\1 Звуки букви\№020 - Конструюю слова зі складів\2024-10-03_174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54" y="4699791"/>
            <a:ext cx="972978" cy="102753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1 Українська мова\1 Пономарьова\1 Звуки букви\№020 - Конструюю слова зі складів\2024-10-03_1748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61" y="4699790"/>
            <a:ext cx="990600" cy="10287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 клас\1 Українська мова\1 Пономарьова\1 Звуки букви\№020 - Конструюю слова зі складів\2024-10-03_1749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25" y="4723951"/>
            <a:ext cx="939526" cy="10033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 клас\1 Українська мова\1 Пономарьова\1 Звуки букви\№020 - Конструюю слова зі складів\2024-10-03_1749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05" y="4714426"/>
            <a:ext cx="1401784" cy="10129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977170" y="2048460"/>
            <a:ext cx="1921182" cy="211713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Поясни</a:t>
            </a:r>
            <a:r>
              <a:rPr lang="uk-UA" sz="2000" b="1" dirty="0">
                <a:solidFill>
                  <a:srgbClr val="0070C0"/>
                </a:solidFill>
              </a:rPr>
              <a:t>, як тобі вдалося розпізнати браковані цеглинки. </a:t>
            </a:r>
          </a:p>
          <a:p>
            <a:pPr algn="ctr"/>
            <a:r>
              <a:rPr lang="uk-UA" sz="2000" b="1" dirty="0">
                <a:solidFill>
                  <a:srgbClr val="0070C0"/>
                </a:solidFill>
              </a:rPr>
              <a:t>Перевір себе за правилом.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0707" y="3651246"/>
            <a:ext cx="2031713" cy="177939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Побудуй </a:t>
            </a:r>
            <a:r>
              <a:rPr lang="uk-UA" sz="2000" b="1" dirty="0">
                <a:solidFill>
                  <a:srgbClr val="0070C0"/>
                </a:solidFill>
              </a:rPr>
              <a:t>речення з </a:t>
            </a:r>
            <a:r>
              <a:rPr lang="uk-UA" sz="2000" b="1" dirty="0" smtClean="0">
                <a:solidFill>
                  <a:srgbClr val="0070C0"/>
                </a:solidFill>
              </a:rPr>
              <a:t>решти цеглинок.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його. Постав наголос.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824868" y="2087327"/>
            <a:ext cx="1048215" cy="114652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928954" y="2112512"/>
            <a:ext cx="1048215" cy="114652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65771" y="3259039"/>
            <a:ext cx="610450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Кожний </a:t>
            </a:r>
            <a:r>
              <a:rPr lang="uk-UA" sz="2800" b="1" dirty="0">
                <a:solidFill>
                  <a:srgbClr val="FFFF00"/>
                </a:solidFill>
              </a:rPr>
              <a:t>склад</a:t>
            </a:r>
            <a:r>
              <a:rPr lang="uk-UA" sz="2800" b="1" dirty="0"/>
              <a:t> має </a:t>
            </a:r>
            <a:r>
              <a:rPr lang="uk-UA" sz="2800" b="1" dirty="0">
                <a:solidFill>
                  <a:srgbClr val="FFFF00"/>
                </a:solidFill>
              </a:rPr>
              <a:t>голосний</a:t>
            </a:r>
            <a:r>
              <a:rPr lang="uk-UA" sz="2800" b="1" dirty="0"/>
              <a:t> звук. Скільки в слові </a:t>
            </a:r>
            <a:r>
              <a:rPr lang="uk-UA" sz="2800" b="1" dirty="0">
                <a:solidFill>
                  <a:srgbClr val="FFFF00"/>
                </a:solidFill>
              </a:rPr>
              <a:t>голосних</a:t>
            </a:r>
            <a:r>
              <a:rPr lang="uk-UA" sz="2800" b="1" dirty="0"/>
              <a:t> звуків, стільки і </a:t>
            </a:r>
            <a:r>
              <a:rPr lang="uk-UA" sz="2800" b="1" dirty="0">
                <a:solidFill>
                  <a:srgbClr val="FFFF00"/>
                </a:solidFill>
              </a:rPr>
              <a:t>складів.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317" r="69769" b="89524"/>
          <a:stretch/>
        </p:blipFill>
        <p:spPr>
          <a:xfrm>
            <a:off x="7632000" y="4824000"/>
            <a:ext cx="3006263" cy="86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4" t="14144" r="8900" b="68783"/>
          <a:stretch/>
        </p:blipFill>
        <p:spPr>
          <a:xfrm>
            <a:off x="7770243" y="4849017"/>
            <a:ext cx="632998" cy="7940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1792" r="29774" b="52762"/>
          <a:stretch/>
        </p:blipFill>
        <p:spPr>
          <a:xfrm>
            <a:off x="8332924" y="4849017"/>
            <a:ext cx="2090151" cy="853947"/>
          </a:xfrm>
          <a:prstGeom prst="rect">
            <a:avLst/>
          </a:prstGeom>
        </p:spPr>
      </p:pic>
      <p:sp>
        <p:nvSpPr>
          <p:cNvPr id="19" name="Прямоугольный треугольник 18"/>
          <p:cNvSpPr/>
          <p:nvPr/>
        </p:nvSpPr>
        <p:spPr>
          <a:xfrm rot="966972" flipV="1">
            <a:off x="9686516" y="4967528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75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2049" y="1281804"/>
            <a:ext cx="8550110" cy="71849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Родзинка </a:t>
            </a:r>
            <a:r>
              <a:rPr lang="uk-UA" sz="2000" b="1" dirty="0">
                <a:solidFill>
                  <a:srgbClr val="0070C0"/>
                </a:solidFill>
              </a:rPr>
              <a:t>переплутала місцями цеглинки, і вийшли дивні слова. Перестав цеглинки так, щоб утворилися справжні слова. Запиши їх. Постав наголос.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r="76478"/>
          <a:stretch/>
        </p:blipFill>
        <p:spPr>
          <a:xfrm>
            <a:off x="847493" y="1292828"/>
            <a:ext cx="1769506" cy="25339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907" r="35623"/>
          <a:stretch/>
        </p:blipFill>
        <p:spPr>
          <a:xfrm>
            <a:off x="5731727" y="2063258"/>
            <a:ext cx="2244435" cy="26012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35" name="Группа 34"/>
          <p:cNvGrpSpPr/>
          <p:nvPr/>
        </p:nvGrpSpPr>
        <p:grpSpPr>
          <a:xfrm>
            <a:off x="3331863" y="2011504"/>
            <a:ext cx="1215033" cy="1096633"/>
            <a:chOff x="7386977" y="3975652"/>
            <a:chExt cx="1088077" cy="981083"/>
          </a:xfrm>
        </p:grpSpPr>
        <p:pic>
          <p:nvPicPr>
            <p:cNvPr id="36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448304" y="4314387"/>
              <a:ext cx="729673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ріг</a:t>
              </a:r>
              <a:endParaRPr lang="ru-RU" sz="32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198577" y="2134204"/>
            <a:ext cx="1215033" cy="1096633"/>
            <a:chOff x="7386979" y="3975651"/>
            <a:chExt cx="1088077" cy="981083"/>
          </a:xfrm>
        </p:grpSpPr>
        <p:pic>
          <p:nvPicPr>
            <p:cNvPr id="39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9" y="3975651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7436835" y="4288408"/>
              <a:ext cx="729673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/>
                <a:t>пи</a:t>
              </a:r>
              <a:endParaRPr lang="ru-RU" sz="32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76625" y="3177575"/>
            <a:ext cx="1148902" cy="1073764"/>
            <a:chOff x="7340212" y="2070234"/>
            <a:chExt cx="1102486" cy="994074"/>
          </a:xfrm>
        </p:grpSpPr>
        <p:pic>
          <p:nvPicPr>
            <p:cNvPr id="42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7340212" y="2398523"/>
              <a:ext cx="748162" cy="541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ця</a:t>
              </a:r>
              <a:endParaRPr lang="ru-RU" sz="3200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686900" y="3311121"/>
            <a:ext cx="1148902" cy="1073764"/>
            <a:chOff x="7340212" y="2070234"/>
            <a:chExt cx="1102486" cy="994074"/>
          </a:xfrm>
        </p:grpSpPr>
        <p:pic>
          <p:nvPicPr>
            <p:cNvPr id="45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340212" y="2398523"/>
              <a:ext cx="748162" cy="541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/>
                <a:t>си</a:t>
              </a:r>
              <a:endParaRPr lang="ru-RU" sz="3200" b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486024" y="3422365"/>
            <a:ext cx="1148902" cy="1073764"/>
            <a:chOff x="7340212" y="2070234"/>
            <a:chExt cx="1102486" cy="994074"/>
          </a:xfrm>
        </p:grpSpPr>
        <p:pic>
          <p:nvPicPr>
            <p:cNvPr id="48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340212" y="2398523"/>
              <a:ext cx="748162" cy="541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/>
                <a:t>ли</a:t>
              </a:r>
              <a:endParaRPr lang="ru-RU" sz="32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580890" y="2153565"/>
            <a:ext cx="1249242" cy="1130862"/>
            <a:chOff x="8690925" y="5324513"/>
            <a:chExt cx="1099713" cy="991575"/>
          </a:xfrm>
        </p:grpSpPr>
        <p:pic>
          <p:nvPicPr>
            <p:cNvPr id="51" name="Picture 6" descr="Lego, ÐÐµÐ³Ð¾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925" y="5324513"/>
              <a:ext cx="1099713" cy="99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8710999" y="5700004"/>
              <a:ext cx="742130" cy="512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/>
                <a:t>єць</a:t>
              </a:r>
              <a:endParaRPr lang="ru-RU" sz="3200" b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469533" y="2253242"/>
            <a:ext cx="1353913" cy="1176655"/>
            <a:chOff x="8690925" y="5324513"/>
            <a:chExt cx="1099713" cy="991575"/>
          </a:xfrm>
        </p:grpSpPr>
        <p:pic>
          <p:nvPicPr>
            <p:cNvPr id="57" name="Picture 6" descr="Lego, ÐÐµÐ³Ð¾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925" y="5324513"/>
              <a:ext cx="1099713" cy="99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8710999" y="5700004"/>
              <a:ext cx="742130" cy="49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за</a:t>
              </a:r>
              <a:endParaRPr lang="ru-RU" sz="3200" b="1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8130229" y="3602863"/>
            <a:ext cx="1215033" cy="1096633"/>
            <a:chOff x="7386977" y="3975652"/>
            <a:chExt cx="1088077" cy="981083"/>
          </a:xfrm>
        </p:grpSpPr>
        <p:pic>
          <p:nvPicPr>
            <p:cNvPr id="63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7386977" y="4335129"/>
              <a:ext cx="784087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во</a:t>
              </a:r>
              <a:endParaRPr lang="ru-RU" sz="3200" b="1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971925" y="3714106"/>
            <a:ext cx="1215033" cy="1096633"/>
            <a:chOff x="7386977" y="3975652"/>
            <a:chExt cx="1088077" cy="981083"/>
          </a:xfrm>
        </p:grpSpPr>
        <p:pic>
          <p:nvPicPr>
            <p:cNvPr id="66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7417315" y="4335129"/>
              <a:ext cx="753749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де</a:t>
              </a:r>
              <a:endParaRPr lang="ru-RU" sz="3200" b="1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9813621" y="3828284"/>
            <a:ext cx="1215033" cy="1096633"/>
            <a:chOff x="7386977" y="3975652"/>
            <a:chExt cx="1088077" cy="981083"/>
          </a:xfrm>
        </p:grpSpPr>
        <p:pic>
          <p:nvPicPr>
            <p:cNvPr id="69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7447653" y="4335128"/>
              <a:ext cx="723411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ре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484263" y="2163904"/>
            <a:ext cx="1215033" cy="1096633"/>
            <a:chOff x="7386977" y="3975652"/>
            <a:chExt cx="1088077" cy="981083"/>
          </a:xfrm>
        </p:grpSpPr>
        <p:pic>
          <p:nvPicPr>
            <p:cNvPr id="72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7448304" y="4314387"/>
              <a:ext cx="729673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/>
                <a:t>пи</a:t>
              </a:r>
              <a:endParaRPr lang="ru-RU" sz="3200" b="1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4350977" y="2286604"/>
            <a:ext cx="1215033" cy="1096633"/>
            <a:chOff x="7386979" y="3975651"/>
            <a:chExt cx="1088077" cy="981083"/>
          </a:xfrm>
        </p:grpSpPr>
        <p:pic>
          <p:nvPicPr>
            <p:cNvPr id="75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9" y="3975651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7436835" y="4288408"/>
              <a:ext cx="729673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ріг</a:t>
              </a:r>
              <a:endParaRPr lang="ru-RU" sz="3200" b="1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694495" y="3329975"/>
            <a:ext cx="1148902" cy="1073764"/>
            <a:chOff x="7340212" y="2070234"/>
            <a:chExt cx="1102486" cy="994074"/>
          </a:xfrm>
        </p:grpSpPr>
        <p:pic>
          <p:nvPicPr>
            <p:cNvPr id="78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7340212" y="2398523"/>
              <a:ext cx="748162" cy="541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/>
                <a:t>ли</a:t>
              </a:r>
              <a:endParaRPr lang="ru-RU" sz="3200" b="1" dirty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3493619" y="3441219"/>
            <a:ext cx="1148902" cy="1073764"/>
            <a:chOff x="7340212" y="2070234"/>
            <a:chExt cx="1102486" cy="994074"/>
          </a:xfrm>
        </p:grpSpPr>
        <p:pic>
          <p:nvPicPr>
            <p:cNvPr id="81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7340212" y="2398523"/>
              <a:ext cx="748162" cy="541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/>
                <a:t>си</a:t>
              </a:r>
              <a:endParaRPr lang="ru-RU" sz="3200" b="1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292743" y="3552463"/>
            <a:ext cx="1148902" cy="1073764"/>
            <a:chOff x="7340212" y="2070234"/>
            <a:chExt cx="1102486" cy="994074"/>
          </a:xfrm>
        </p:grpSpPr>
        <p:pic>
          <p:nvPicPr>
            <p:cNvPr id="84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7340212" y="2398523"/>
              <a:ext cx="748162" cy="541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ця</a:t>
              </a:r>
              <a:endParaRPr lang="ru-RU" sz="3200" b="1" dirty="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8733290" y="2305965"/>
            <a:ext cx="1249242" cy="1130862"/>
            <a:chOff x="8690925" y="5324513"/>
            <a:chExt cx="1099713" cy="991575"/>
          </a:xfrm>
        </p:grpSpPr>
        <p:pic>
          <p:nvPicPr>
            <p:cNvPr id="87" name="Picture 6" descr="Lego, ÐÐµÐ³Ð¾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925" y="5324513"/>
              <a:ext cx="1099713" cy="99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8710999" y="5700004"/>
              <a:ext cx="742130" cy="512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за</a:t>
              </a:r>
              <a:endParaRPr lang="ru-RU" sz="3200" b="1" dirty="0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9621933" y="2405642"/>
            <a:ext cx="1353913" cy="1176655"/>
            <a:chOff x="8690925" y="5324513"/>
            <a:chExt cx="1099713" cy="991575"/>
          </a:xfrm>
        </p:grpSpPr>
        <p:pic>
          <p:nvPicPr>
            <p:cNvPr id="90" name="Picture 6" descr="Lego, ÐÐµÐ³Ð¾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925" y="5324513"/>
              <a:ext cx="1099713" cy="99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8710999" y="5700004"/>
              <a:ext cx="742130" cy="49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/>
                <a:t>єць</a:t>
              </a:r>
              <a:endParaRPr lang="ru-RU" sz="3200" b="1" dirty="0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8282629" y="3755263"/>
            <a:ext cx="1215033" cy="1096633"/>
            <a:chOff x="7386977" y="3975652"/>
            <a:chExt cx="1088077" cy="981083"/>
          </a:xfrm>
        </p:grpSpPr>
        <p:pic>
          <p:nvPicPr>
            <p:cNvPr id="93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7386977" y="4335129"/>
              <a:ext cx="784087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де</a:t>
              </a:r>
              <a:endParaRPr lang="ru-RU" sz="3200" b="1" dirty="0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124325" y="3866506"/>
            <a:ext cx="1215033" cy="1096633"/>
            <a:chOff x="7386977" y="3975652"/>
            <a:chExt cx="1088077" cy="981083"/>
          </a:xfrm>
        </p:grpSpPr>
        <p:pic>
          <p:nvPicPr>
            <p:cNvPr id="96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7417315" y="4335129"/>
              <a:ext cx="753749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ре</a:t>
              </a:r>
              <a:endParaRPr lang="ru-RU" sz="3200" b="1" dirty="0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9966021" y="3980684"/>
            <a:ext cx="1215033" cy="1096633"/>
            <a:chOff x="7386977" y="3975652"/>
            <a:chExt cx="1088077" cy="981083"/>
          </a:xfrm>
        </p:grpSpPr>
        <p:pic>
          <p:nvPicPr>
            <p:cNvPr id="99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7447653" y="4335128"/>
              <a:ext cx="723411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во</a:t>
              </a:r>
            </a:p>
          </p:txBody>
        </p:sp>
      </p:grpSp>
      <p:sp>
        <p:nvSpPr>
          <p:cNvPr id="10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47493" y="494529"/>
            <a:ext cx="10421234" cy="676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Склади </a:t>
            </a:r>
            <a:r>
              <a:rPr lang="uk-UA" sz="4000" b="1" dirty="0" smtClean="0">
                <a:solidFill>
                  <a:schemeClr val="bg1"/>
                </a:solidFill>
              </a:rPr>
              <a:t>слова з цеглинок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1317" r="64145" b="89524"/>
          <a:stretch/>
        </p:blipFill>
        <p:spPr>
          <a:xfrm>
            <a:off x="1846896" y="4851896"/>
            <a:ext cx="6552000" cy="86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47639" r="52749" b="35288"/>
          <a:stretch/>
        </p:blipFill>
        <p:spPr>
          <a:xfrm>
            <a:off x="2052603" y="4870546"/>
            <a:ext cx="1500143" cy="900088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t="67965" r="47631" b="22929"/>
          <a:stretch/>
        </p:blipFill>
        <p:spPr>
          <a:xfrm>
            <a:off x="3531135" y="5103434"/>
            <a:ext cx="1673773" cy="480047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6033" r="53283" b="67544"/>
          <a:stretch/>
        </p:blipFill>
        <p:spPr>
          <a:xfrm>
            <a:off x="6587225" y="4919363"/>
            <a:ext cx="1543004" cy="865798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84249" r="56863" b="2332"/>
          <a:stretch/>
        </p:blipFill>
        <p:spPr>
          <a:xfrm>
            <a:off x="5160834" y="5103434"/>
            <a:ext cx="1457555" cy="707415"/>
          </a:xfrm>
          <a:prstGeom prst="rect">
            <a:avLst/>
          </a:prstGeom>
        </p:spPr>
      </p:pic>
      <p:sp>
        <p:nvSpPr>
          <p:cNvPr id="108" name="Прямоугольный треугольник 107"/>
          <p:cNvSpPr/>
          <p:nvPr/>
        </p:nvSpPr>
        <p:spPr>
          <a:xfrm rot="966972" flipV="1">
            <a:off x="3197580" y="4967528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9" name="Прямоугольный треугольник 108"/>
          <p:cNvSpPr/>
          <p:nvPr/>
        </p:nvSpPr>
        <p:spPr>
          <a:xfrm rot="966972" flipV="1">
            <a:off x="4403415" y="5053618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0" name="Прямоугольный треугольник 109"/>
          <p:cNvSpPr/>
          <p:nvPr/>
        </p:nvSpPr>
        <p:spPr>
          <a:xfrm rot="966972" flipV="1">
            <a:off x="5751808" y="5011519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1" name="Прямоугольный треугольник 110"/>
          <p:cNvSpPr/>
          <p:nvPr/>
        </p:nvSpPr>
        <p:spPr>
          <a:xfrm rot="966972" flipV="1">
            <a:off x="7122745" y="5065724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286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12018</TotalTime>
  <Words>653</Words>
  <Application>Microsoft Office PowerPoint</Application>
  <PresentationFormat>Произвольный</PresentationFormat>
  <Paragraphs>165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Їж овочі,  вони корисні для здоров’я.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748</cp:revision>
  <dcterms:created xsi:type="dcterms:W3CDTF">2018-01-05T16:38:53Z</dcterms:created>
  <dcterms:modified xsi:type="dcterms:W3CDTF">2024-10-09T06:44:54Z</dcterms:modified>
</cp:coreProperties>
</file>