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439" r:id="rId3"/>
    <p:sldId id="445" r:id="rId4"/>
    <p:sldId id="440" r:id="rId5"/>
    <p:sldId id="422" r:id="rId6"/>
    <p:sldId id="415" r:id="rId7"/>
    <p:sldId id="392" r:id="rId8"/>
    <p:sldId id="435" r:id="rId9"/>
    <p:sldId id="438" r:id="rId10"/>
    <p:sldId id="428" r:id="rId11"/>
    <p:sldId id="441" r:id="rId12"/>
    <p:sldId id="429" r:id="rId13"/>
    <p:sldId id="414" r:id="rId14"/>
    <p:sldId id="444" r:id="rId15"/>
    <p:sldId id="442" r:id="rId16"/>
    <p:sldId id="44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FF7C80"/>
    <a:srgbClr val="295FFF"/>
    <a:srgbClr val="709E32"/>
    <a:srgbClr val="FF66FF"/>
    <a:srgbClr val="E3FE4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3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7039" y="3964325"/>
            <a:ext cx="9561586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Поділяю слова на склади для </a:t>
            </a:r>
            <a:r>
              <a:rPr lang="uk-UA" sz="4800" b="1" dirty="0" smtClean="0">
                <a:solidFill>
                  <a:srgbClr val="0070C0"/>
                </a:solidFill>
              </a:rPr>
              <a:t>переносу </a:t>
            </a:r>
            <a:endParaRPr lang="uk-UA" sz="4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41" y="903790"/>
            <a:ext cx="2672148" cy="267214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81747" y="1192284"/>
            <a:ext cx="345687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21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007" r="49874" b="80538"/>
          <a:stretch/>
        </p:blipFill>
        <p:spPr>
          <a:xfrm>
            <a:off x="3562955" y="3037298"/>
            <a:ext cx="7439771" cy="198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39766" y="494530"/>
            <a:ext cx="10386857" cy="6360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Випиши слова, які Андрій переніс неправильно.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2937" y="2238114"/>
            <a:ext cx="62250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Забув</a:t>
            </a:r>
            <a:r>
              <a:rPr lang="uk-UA" sz="3200" b="1" dirty="0" smtClean="0">
                <a:solidFill>
                  <a:srgbClr val="FFFF00"/>
                </a:solidFill>
              </a:rPr>
              <a:t>. Забрав. Номер.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5" t="13218" r="8717" b="67988"/>
          <a:stretch/>
        </p:blipFill>
        <p:spPr>
          <a:xfrm>
            <a:off x="3755270" y="2937035"/>
            <a:ext cx="1733820" cy="11848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5386361" y="3307750"/>
            <a:ext cx="457849" cy="5779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9888771" y="3287891"/>
            <a:ext cx="457849" cy="5779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8077598" y="4099378"/>
            <a:ext cx="498022" cy="6286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9247300" y="4099377"/>
            <a:ext cx="239487" cy="6286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63333" r="45093" b="19762"/>
          <a:stretch/>
        </p:blipFill>
        <p:spPr>
          <a:xfrm>
            <a:off x="3755271" y="3851845"/>
            <a:ext cx="2255230" cy="10996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48109" r="48216" b="36504"/>
          <a:stretch/>
        </p:blipFill>
        <p:spPr>
          <a:xfrm>
            <a:off x="8061431" y="3115844"/>
            <a:ext cx="1918903" cy="9220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8" t="31170" r="25488" b="51925"/>
          <a:stretch/>
        </p:blipFill>
        <p:spPr>
          <a:xfrm>
            <a:off x="5898119" y="3063814"/>
            <a:ext cx="2185860" cy="10658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4502436" y="4154313"/>
            <a:ext cx="239487" cy="6286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6643527" y="3278963"/>
            <a:ext cx="239487" cy="628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79822" r="48799" b="3931"/>
          <a:stretch/>
        </p:blipFill>
        <p:spPr>
          <a:xfrm>
            <a:off x="6181601" y="3871541"/>
            <a:ext cx="1925234" cy="1060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20234" r="44560" b="68348"/>
          <a:stretch/>
        </p:blipFill>
        <p:spPr>
          <a:xfrm>
            <a:off x="8575620" y="4207883"/>
            <a:ext cx="2148514" cy="723901"/>
          </a:xfrm>
          <a:prstGeom prst="rect">
            <a:avLst/>
          </a:prstGeom>
        </p:spPr>
      </p:pic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55271" y="1448344"/>
            <a:ext cx="6214641" cy="51472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Поділи </a:t>
            </a:r>
            <a:r>
              <a:rPr lang="uk-UA" sz="2400" b="1" dirty="0">
                <a:solidFill>
                  <a:srgbClr val="0070C0"/>
                </a:solidFill>
              </a:rPr>
              <a:t>їх на склади для переносу.</a:t>
            </a:r>
          </a:p>
        </p:txBody>
      </p:sp>
      <p:pic>
        <p:nvPicPr>
          <p:cNvPr id="1026" name="Picture 2" descr="D:\Картинки до тестів\Людина\Здивуванн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765" y="1963067"/>
            <a:ext cx="2393514" cy="354751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296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8" y="494530"/>
            <a:ext cx="9943403" cy="811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543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9005" y="494530"/>
            <a:ext cx="10341403" cy="6820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відповіді на запитання </a:t>
            </a:r>
            <a:r>
              <a:rPr lang="uk-UA" sz="3600" b="1" dirty="0" smtClean="0">
                <a:solidFill>
                  <a:schemeClr val="bg1"/>
                </a:solidFill>
              </a:rPr>
              <a:t>Щебетунчика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81450" y="1226392"/>
            <a:ext cx="609073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1. </a:t>
            </a:r>
            <a:r>
              <a:rPr lang="uk-UA" sz="2800" b="1" dirty="0">
                <a:solidFill>
                  <a:schemeClr val="bg1"/>
                </a:solidFill>
              </a:rPr>
              <a:t>Чи любиш ти читати </a:t>
            </a:r>
            <a:r>
              <a:rPr lang="uk-UA" sz="2800" b="1" dirty="0" smtClean="0">
                <a:solidFill>
                  <a:schemeClr val="bg1"/>
                </a:solidFill>
              </a:rPr>
              <a:t>книжки?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rgbClr val="FFFF00"/>
                </a:solidFill>
              </a:rPr>
              <a:t>2. </a:t>
            </a:r>
            <a:r>
              <a:rPr lang="uk-UA" sz="2800" b="1" dirty="0">
                <a:solidFill>
                  <a:schemeClr val="bg1"/>
                </a:solidFill>
              </a:rPr>
              <a:t>Які книжки тобі подобаються?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3. </a:t>
            </a:r>
            <a:r>
              <a:rPr lang="uk-UA" sz="2800" b="1" dirty="0">
                <a:solidFill>
                  <a:schemeClr val="bg1"/>
                </a:solidFill>
              </a:rPr>
              <a:t>Де ти береш книжки для читання?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1390" r="52390" b="66007"/>
          <a:stretch/>
        </p:blipFill>
        <p:spPr>
          <a:xfrm>
            <a:off x="3081449" y="2708885"/>
            <a:ext cx="7735233" cy="335110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80" b="81113" l="69291" r="91894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226" t="19536" r="7191" b="18520"/>
          <a:stretch/>
        </p:blipFill>
        <p:spPr>
          <a:xfrm>
            <a:off x="278756" y="1299164"/>
            <a:ext cx="2635426" cy="29293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8" t="14584" r="15840" b="70277"/>
          <a:stretch/>
        </p:blipFill>
        <p:spPr>
          <a:xfrm>
            <a:off x="3260470" y="2741528"/>
            <a:ext cx="872224" cy="7989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31573" r="14567" b="51065"/>
          <a:stretch/>
        </p:blipFill>
        <p:spPr>
          <a:xfrm>
            <a:off x="4134198" y="2698246"/>
            <a:ext cx="3379295" cy="1045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50549" r="45611" b="38749"/>
          <a:stretch/>
        </p:blipFill>
        <p:spPr>
          <a:xfrm>
            <a:off x="7780687" y="2855172"/>
            <a:ext cx="1932220" cy="6444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66529" r="45598" b="22769"/>
          <a:stretch/>
        </p:blipFill>
        <p:spPr>
          <a:xfrm>
            <a:off x="3281251" y="3672992"/>
            <a:ext cx="1932220" cy="6444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79301" r="58184" b="8709"/>
          <a:stretch/>
        </p:blipFill>
        <p:spPr>
          <a:xfrm>
            <a:off x="5182515" y="3464762"/>
            <a:ext cx="1538089" cy="722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15699" r="20744" b="67010"/>
          <a:stretch/>
        </p:blipFill>
        <p:spPr>
          <a:xfrm>
            <a:off x="6845383" y="3524331"/>
            <a:ext cx="3111628" cy="1041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32709" r="19369" b="51773"/>
          <a:stretch/>
        </p:blipFill>
        <p:spPr>
          <a:xfrm>
            <a:off x="3156581" y="4372336"/>
            <a:ext cx="3111628" cy="9345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47045" r="46277" b="37437"/>
          <a:stretch/>
        </p:blipFill>
        <p:spPr>
          <a:xfrm>
            <a:off x="6335686" y="4261145"/>
            <a:ext cx="2109297" cy="9345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63599" r="40965" b="22008"/>
          <a:stretch/>
        </p:blipFill>
        <p:spPr>
          <a:xfrm>
            <a:off x="8639592" y="4270656"/>
            <a:ext cx="2167849" cy="8668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5" t="62930" r="20261" b="21552"/>
          <a:stretch/>
        </p:blipFill>
        <p:spPr>
          <a:xfrm>
            <a:off x="3104615" y="5033856"/>
            <a:ext cx="565320" cy="9345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80718" r="45704" b="3763"/>
          <a:stretch/>
        </p:blipFill>
        <p:spPr>
          <a:xfrm>
            <a:off x="3837242" y="5157374"/>
            <a:ext cx="1949294" cy="9345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14523" r="32142" b="72008"/>
          <a:stretch/>
        </p:blipFill>
        <p:spPr>
          <a:xfrm>
            <a:off x="5967704" y="5035617"/>
            <a:ext cx="2576266" cy="811202"/>
          </a:xfrm>
          <a:prstGeom prst="rect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754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4299" y="494530"/>
            <a:ext cx="10143706" cy="735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1341" r="52446" b="73131"/>
          <a:stretch/>
        </p:blipFill>
        <p:spPr>
          <a:xfrm>
            <a:off x="3055820" y="2856918"/>
            <a:ext cx="8022186" cy="27613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5335" r="8589"/>
          <a:stretch/>
        </p:blipFill>
        <p:spPr>
          <a:xfrm>
            <a:off x="934299" y="1304185"/>
            <a:ext cx="1665304" cy="267675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3051768" y="2153360"/>
            <a:ext cx="77733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Казка. Історія. Малюнки. Подія. Сідає. Яблуко.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31250" r="66430" b="50278"/>
          <a:stretch/>
        </p:blipFill>
        <p:spPr>
          <a:xfrm>
            <a:off x="3323724" y="2838036"/>
            <a:ext cx="1152000" cy="11707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t="53890" r="55406" b="41041"/>
          <a:stretch/>
        </p:blipFill>
        <p:spPr>
          <a:xfrm>
            <a:off x="4947573" y="3247727"/>
            <a:ext cx="800436" cy="321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4542575" y="3099556"/>
            <a:ext cx="221317" cy="580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2" t="68324" r="45861" b="19792"/>
          <a:stretch/>
        </p:blipFill>
        <p:spPr>
          <a:xfrm>
            <a:off x="6634624" y="3157283"/>
            <a:ext cx="1404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6377528" y="3062516"/>
            <a:ext cx="239487" cy="6286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83994" r="81287" b="8658"/>
          <a:stretch/>
        </p:blipFill>
        <p:spPr>
          <a:xfrm>
            <a:off x="8229662" y="3127973"/>
            <a:ext cx="466720" cy="4356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 t="83994" r="62211" b="2824"/>
          <a:stretch/>
        </p:blipFill>
        <p:spPr>
          <a:xfrm>
            <a:off x="8552898" y="3112414"/>
            <a:ext cx="740491" cy="8354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1" t="81553" r="34855" b="2146"/>
          <a:stretch/>
        </p:blipFill>
        <p:spPr>
          <a:xfrm>
            <a:off x="9319856" y="3005249"/>
            <a:ext cx="1095724" cy="9284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9319856" y="3062610"/>
            <a:ext cx="221317" cy="580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14971" r="69092" b="72756"/>
          <a:stretch/>
        </p:blipFill>
        <p:spPr>
          <a:xfrm>
            <a:off x="3099542" y="3710494"/>
            <a:ext cx="1008000" cy="7346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34214" r="70189" b="53513"/>
          <a:stretch/>
        </p:blipFill>
        <p:spPr>
          <a:xfrm>
            <a:off x="6184568" y="3877283"/>
            <a:ext cx="979840" cy="77780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t="34062" r="45549" b="53665"/>
          <a:stretch/>
        </p:blipFill>
        <p:spPr>
          <a:xfrm>
            <a:off x="4542575" y="3902092"/>
            <a:ext cx="917331" cy="72818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8" t="34062" r="29068" b="53665"/>
          <a:stretch/>
        </p:blipFill>
        <p:spPr>
          <a:xfrm>
            <a:off x="5329385" y="3860226"/>
            <a:ext cx="614152" cy="7778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4254407" y="3936227"/>
            <a:ext cx="221317" cy="58095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1" t="52396" r="49815" b="35331"/>
          <a:stretch/>
        </p:blipFill>
        <p:spPr>
          <a:xfrm>
            <a:off x="9861895" y="4004350"/>
            <a:ext cx="913526" cy="777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21096" r="79659" b="73601"/>
          <a:stretch/>
        </p:blipFill>
        <p:spPr>
          <a:xfrm>
            <a:off x="9153883" y="4073425"/>
            <a:ext cx="568738" cy="33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9775350" y="3950992"/>
            <a:ext cx="221317" cy="58095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8025767" y="3332254"/>
            <a:ext cx="343396" cy="593123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46169" y="1298041"/>
            <a:ext cx="6705534" cy="6966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000" b="1" dirty="0">
                <a:solidFill>
                  <a:srgbClr val="0070C0"/>
                </a:solidFill>
              </a:rPr>
              <a:t>Читалочці поділити подані слова для переносу різними способами.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7915108" y="3925205"/>
            <a:ext cx="221317" cy="58095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5943537" y="4174054"/>
            <a:ext cx="343396" cy="5931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t="34062" r="45549" b="53665"/>
          <a:stretch/>
        </p:blipFill>
        <p:spPr>
          <a:xfrm>
            <a:off x="7039686" y="3877377"/>
            <a:ext cx="917331" cy="72818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8" t="34062" r="29068" b="53665"/>
          <a:stretch/>
        </p:blipFill>
        <p:spPr>
          <a:xfrm>
            <a:off x="8169066" y="3860033"/>
            <a:ext cx="614152" cy="77780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63977" r="78575" b="24734"/>
          <a:stretch/>
        </p:blipFill>
        <p:spPr>
          <a:xfrm>
            <a:off x="5669024" y="2914520"/>
            <a:ext cx="576000" cy="684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10715543" y="4167673"/>
            <a:ext cx="343396" cy="59312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8783218" y="4188154"/>
            <a:ext cx="343396" cy="5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349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9350" y="1179646"/>
            <a:ext cx="5872875" cy="871628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Юрась, Марія, їжак, язик, ягода, подія, змія, </a:t>
            </a:r>
            <a:r>
              <a:rPr lang="uk-UA" sz="2800" b="1" dirty="0" err="1" smtClean="0">
                <a:solidFill>
                  <a:srgbClr val="0070C0"/>
                </a:solidFill>
              </a:rPr>
              <a:t>солов’ї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3" name="Picture 3" descr="D:\2 клас\1 Українська мова\1 Пономарьова\1 Звуки букви\№021 - Поділяю слова на склади для переносу\2024-10-04_1343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1" b="1874"/>
          <a:stretch/>
        </p:blipFill>
        <p:spPr bwMode="auto">
          <a:xfrm>
            <a:off x="671331" y="2997835"/>
            <a:ext cx="5656281" cy="10500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1332" y="494529"/>
            <a:ext cx="10776029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735" y="1169045"/>
            <a:ext cx="4768363" cy="8933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1. </a:t>
            </a:r>
            <a:r>
              <a:rPr lang="uk-UA" sz="2000" b="1" dirty="0" err="1" smtClean="0">
                <a:solidFill>
                  <a:schemeClr val="bg1"/>
                </a:solidFill>
              </a:rPr>
              <a:t>Спиши</a:t>
            </a:r>
            <a:r>
              <a:rPr lang="uk-UA" sz="2000" b="1" dirty="0" smtClean="0">
                <a:solidFill>
                  <a:schemeClr val="bg1"/>
                </a:solidFill>
              </a:rPr>
              <a:t> слова, поділяючи їх на склади. Підкресли ті, які не можна переносити.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33" y="2124968"/>
            <a:ext cx="4768363" cy="7948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Підкресли слова, які неправильно поділені для переносу.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1471" y="4116243"/>
            <a:ext cx="4792766" cy="831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3. Прочитай вірш. Виділені слова поділи вертикальними лініями для переносу.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1331" y="5010906"/>
            <a:ext cx="3186991" cy="100428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4. Розгадай ребус.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слово-відгадку, поділивши його для переносу.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67671" y="1615735"/>
            <a:ext cx="12977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211513" y="1615712"/>
            <a:ext cx="808313" cy="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9167880" y="1615712"/>
            <a:ext cx="690025" cy="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003088" y="1952908"/>
            <a:ext cx="73524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44084" y="3365215"/>
            <a:ext cx="5997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Заголовок 1"/>
          <p:cNvSpPr txBox="1">
            <a:spLocks/>
          </p:cNvSpPr>
          <p:nvPr/>
        </p:nvSpPr>
        <p:spPr>
          <a:xfrm>
            <a:off x="4780042" y="6090048"/>
            <a:ext cx="1011203" cy="4208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Ягоди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5591878" y="1178424"/>
            <a:ext cx="5872875" cy="87162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err="1" smtClean="0">
                <a:solidFill>
                  <a:srgbClr val="0070C0"/>
                </a:solidFill>
              </a:rPr>
              <a:t>Ма-рія</a:t>
            </a:r>
            <a:r>
              <a:rPr lang="uk-UA" sz="2800" b="1" dirty="0" smtClean="0">
                <a:solidFill>
                  <a:srgbClr val="0070C0"/>
                </a:solidFill>
              </a:rPr>
              <a:t>, </a:t>
            </a:r>
            <a:r>
              <a:rPr lang="uk-UA" sz="2800" b="1" dirty="0" err="1" smtClean="0">
                <a:solidFill>
                  <a:srgbClr val="0070C0"/>
                </a:solidFill>
              </a:rPr>
              <a:t>яго</a:t>
            </a:r>
            <a:r>
              <a:rPr lang="uk-UA" sz="2800" b="1" dirty="0" smtClean="0">
                <a:solidFill>
                  <a:srgbClr val="0070C0"/>
                </a:solidFill>
              </a:rPr>
              <a:t>-да, по-дія, </a:t>
            </a:r>
            <a:r>
              <a:rPr lang="uk-UA" sz="2800" b="1" dirty="0" err="1" smtClean="0">
                <a:solidFill>
                  <a:srgbClr val="0070C0"/>
                </a:solidFill>
              </a:rPr>
              <a:t>со-ло-в’ї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725478" y="3365215"/>
            <a:ext cx="1052309" cy="297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930187" y="3365215"/>
            <a:ext cx="569284" cy="79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651860" y="3323803"/>
            <a:ext cx="569284" cy="79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075822" y="3694227"/>
            <a:ext cx="1139007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3394696" y="3687671"/>
            <a:ext cx="569284" cy="79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320373" y="3687672"/>
            <a:ext cx="887247" cy="79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367218" y="3667640"/>
            <a:ext cx="853926" cy="79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D:\2 клас\1 Українська мова\1 Пономарьова\1 Звуки букви\№021 - Поділяю слова на склади для переносу\2024-10-04_1351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7986" r="3652" b="2407"/>
          <a:stretch/>
        </p:blipFill>
        <p:spPr bwMode="auto">
          <a:xfrm>
            <a:off x="6454708" y="3310902"/>
            <a:ext cx="5130235" cy="209313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" name="Прямая соединительная линия 2048"/>
          <p:cNvCxnSpPr/>
          <p:nvPr/>
        </p:nvCxnSpPr>
        <p:spPr>
          <a:xfrm>
            <a:off x="8952919" y="3331762"/>
            <a:ext cx="0" cy="356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8337256" y="3589504"/>
            <a:ext cx="0" cy="356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8663851" y="3589504"/>
            <a:ext cx="0" cy="356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738330" y="3869473"/>
            <a:ext cx="0" cy="356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385685" y="4357470"/>
            <a:ext cx="0" cy="356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787130" y="4375971"/>
            <a:ext cx="0" cy="356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9234786" y="4375971"/>
            <a:ext cx="0" cy="3568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7" descr="D:\2 клас\1 Українська мова\1 Пономарьова\1 Звуки букви\№021 - Поділяю слова на склади для переносу\2024-10-04_1406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68" y="5016215"/>
            <a:ext cx="2173144" cy="102815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1733" r="69195" b="89655"/>
          <a:stretch/>
        </p:blipFill>
        <p:spPr>
          <a:xfrm>
            <a:off x="6454708" y="5513047"/>
            <a:ext cx="1646392" cy="74691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007" r="49874" b="80538"/>
          <a:stretch/>
        </p:blipFill>
        <p:spPr>
          <a:xfrm>
            <a:off x="6643898" y="2108005"/>
            <a:ext cx="4039906" cy="107836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51511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19" grpId="0" animBg="1"/>
      <p:bldP spid="61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482218" y="1640214"/>
            <a:ext cx="2979271" cy="3779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566" y="1640214"/>
            <a:ext cx="5854390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 переносимо слова з рядка в рядок?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Що не можна робити при переносі слів з рядка в рядок?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Поділи на склади для переносу свої ім’я, прізвище.</a:t>
            </a:r>
          </a:p>
        </p:txBody>
      </p:sp>
    </p:spTree>
    <p:extLst>
      <p:ext uri="{BB962C8B-B14F-4D97-AF65-F5344CB8AC3E}">
        <p14:creationId xmlns:p14="http://schemas.microsoft.com/office/powerpoint/2010/main" val="29674787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912" y="502362"/>
            <a:ext cx="993573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93548" y="4040589"/>
            <a:ext cx="2210323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84" y="1347874"/>
            <a:ext cx="5052926" cy="50529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69522" y="4220119"/>
            <a:ext cx="2892568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Вибери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допомогла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копилку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5937" y="3295455"/>
            <a:ext cx="1881700" cy="57888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03871" y="5469382"/>
            <a:ext cx="2639711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5806" y="1724103"/>
            <a:ext cx="206641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Увага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03863" y="2624471"/>
            <a:ext cx="292137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81172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3458" y="1773174"/>
            <a:ext cx="6300181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/>
              <a:t>Відпочинок</a:t>
            </a:r>
            <a:r>
              <a:rPr lang="ru-RU" sz="3200" dirty="0"/>
              <a:t> наш </a:t>
            </a:r>
            <a:r>
              <a:rPr lang="ru-RU" sz="3200" dirty="0" err="1"/>
              <a:t>кінчається</a:t>
            </a:r>
            <a:r>
              <a:rPr lang="ru-RU" sz="3200" dirty="0"/>
              <a:t>, </a:t>
            </a:r>
            <a:endParaRPr lang="ru-RU" sz="3200" dirty="0" smtClean="0"/>
          </a:p>
          <a:p>
            <a:pPr algn="ctr"/>
            <a:r>
              <a:rPr lang="ru-RU" sz="3200" dirty="0" smtClean="0"/>
              <a:t>А </a:t>
            </a:r>
            <a:r>
              <a:rPr lang="ru-RU" sz="3200" dirty="0"/>
              <a:t>робота </a:t>
            </a:r>
            <a:r>
              <a:rPr lang="ru-RU" sz="3200" dirty="0" err="1"/>
              <a:t>починається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 err="1"/>
              <a:t>Старанно</a:t>
            </a:r>
            <a:r>
              <a:rPr lang="ru-RU" sz="3200" dirty="0"/>
              <a:t> </a:t>
            </a:r>
            <a:r>
              <a:rPr lang="ru-RU" sz="3200" dirty="0" err="1"/>
              <a:t>будемо</a:t>
            </a:r>
            <a:r>
              <a:rPr lang="ru-RU" sz="3200" dirty="0"/>
              <a:t> ми </a:t>
            </a:r>
            <a:r>
              <a:rPr lang="ru-RU" sz="3200" dirty="0" err="1"/>
              <a:t>працювати</a:t>
            </a:r>
            <a:r>
              <a:rPr lang="ru-RU" sz="3200" dirty="0" smtClean="0"/>
              <a:t>, </a:t>
            </a:r>
            <a:r>
              <a:rPr lang="ru-RU" sz="3200" dirty="0" err="1" smtClean="0"/>
              <a:t>Читати</a:t>
            </a:r>
            <a:r>
              <a:rPr lang="ru-RU" sz="3200" dirty="0"/>
              <a:t>, </a:t>
            </a:r>
            <a:r>
              <a:rPr lang="ru-RU" sz="3200" dirty="0" err="1"/>
              <a:t>писати</a:t>
            </a:r>
            <a:r>
              <a:rPr lang="ru-RU" sz="3200" dirty="0"/>
              <a:t> та </a:t>
            </a:r>
            <a:r>
              <a:rPr lang="ru-RU" sz="3200" dirty="0" err="1"/>
              <a:t>відповідати</a:t>
            </a:r>
            <a:r>
              <a:rPr lang="ru-RU" sz="32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912" y="502362"/>
            <a:ext cx="1015876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93548" y="4040589"/>
            <a:ext cx="2210323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84" y="1347874"/>
            <a:ext cx="5052926" cy="50529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9653" y="4220119"/>
            <a:ext cx="2760492" cy="18047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Поміркуй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допоможе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скарбничку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r>
              <a:rPr lang="ru-RU" sz="2000" b="1" dirty="0" smtClean="0">
                <a:solidFill>
                  <a:srgbClr val="0070C0"/>
                </a:solidFill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5937" y="3295455"/>
            <a:ext cx="1881700" cy="57888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03871" y="5469382"/>
            <a:ext cx="2639711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2200" y="1413192"/>
            <a:ext cx="206641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Увага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03863" y="2624471"/>
            <a:ext cx="292137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319663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" grpId="0" animBg="1"/>
      <p:bldP spid="12" grpId="0" animBg="1"/>
      <p:bldP spid="22" grpId="0" animBg="1"/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81998" y="2655542"/>
            <a:ext cx="3623901" cy="1569660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уроки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— 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скл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зошит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— 3 </a:t>
            </a:r>
            <a:r>
              <a:rPr kumimoji="0" lang="ru-RU" sz="32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скл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.;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читаю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— 4 </a:t>
            </a:r>
            <a:r>
              <a:rPr kumimoji="0" lang="ru-RU" sz="3200" b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скл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.   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4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Гра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«Так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?»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70422" y="1317774"/>
            <a:ext cx="3635477" cy="1200329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правильно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визначено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складів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у словах?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виправи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263" y="2684436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3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0936" y="3138166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1454" y="3636271"/>
            <a:ext cx="39305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cs typeface="Times New Roman" pitchFamily="18" charset="0"/>
              </a:rPr>
              <a:t>3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3920" y="1375650"/>
            <a:ext cx="1943366" cy="20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54345" y="2633935"/>
            <a:ext cx="4032373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Читання, завдання, запитання, помилка, помилки, новий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254346" y="1306200"/>
            <a:ext cx="3997891" cy="1200329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правильно поставлено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наголос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у словах?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виправи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54651" y="2680392"/>
            <a:ext cx="142680" cy="165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35954" y="3168195"/>
            <a:ext cx="142680" cy="165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67761" y="3662339"/>
            <a:ext cx="142680" cy="165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87276" y="3645778"/>
            <a:ext cx="142680" cy="165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850287" y="4385938"/>
            <a:ext cx="5043738" cy="539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Склади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речення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за 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мнемокартками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955475" y="4393984"/>
            <a:ext cx="5055027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Сім’я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йде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до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осіннього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лісу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.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rot="966972" flipV="1">
            <a:off x="6081979" y="2742518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rot="966972" flipV="1">
            <a:off x="6475442" y="3198166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rot="966972" flipV="1">
            <a:off x="6059095" y="3228128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Прямоугольный треугольник 27"/>
          <p:cNvSpPr/>
          <p:nvPr/>
        </p:nvSpPr>
        <p:spPr>
          <a:xfrm rot="966972" flipV="1">
            <a:off x="8589328" y="2691538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 rot="966972" flipV="1">
            <a:off x="8206319" y="3229967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Прямоугольный треугольник 29"/>
          <p:cNvSpPr/>
          <p:nvPr/>
        </p:nvSpPr>
        <p:spPr>
          <a:xfrm rot="966972" flipV="1">
            <a:off x="7928372" y="2721498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рямоугольный треугольник 30"/>
          <p:cNvSpPr/>
          <p:nvPr/>
        </p:nvSpPr>
        <p:spPr>
          <a:xfrm rot="966972" flipV="1">
            <a:off x="7740710" y="3252423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Прямоугольный треугольник 31"/>
          <p:cNvSpPr/>
          <p:nvPr/>
        </p:nvSpPr>
        <p:spPr>
          <a:xfrm rot="966972" flipV="1">
            <a:off x="6223441" y="3721257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рямоугольный треугольник 32"/>
          <p:cNvSpPr/>
          <p:nvPr/>
        </p:nvSpPr>
        <p:spPr>
          <a:xfrm rot="966972" flipV="1">
            <a:off x="7883519" y="3722272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рямоугольный треугольник 33"/>
          <p:cNvSpPr/>
          <p:nvPr/>
        </p:nvSpPr>
        <p:spPr>
          <a:xfrm rot="966972" flipV="1">
            <a:off x="6818274" y="3750539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Прямоугольный треугольник 34"/>
          <p:cNvSpPr/>
          <p:nvPr/>
        </p:nvSpPr>
        <p:spPr>
          <a:xfrm rot="966972" flipV="1">
            <a:off x="7463829" y="3732611"/>
            <a:ext cx="57637" cy="4571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4205" r="1027" b="2906"/>
          <a:stretch/>
        </p:blipFill>
        <p:spPr bwMode="auto">
          <a:xfrm>
            <a:off x="4893205" y="5052069"/>
            <a:ext cx="3589783" cy="125468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1205" r="99" b="4243"/>
          <a:stretch/>
        </p:blipFill>
        <p:spPr bwMode="auto">
          <a:xfrm>
            <a:off x="891251" y="4925250"/>
            <a:ext cx="3925481" cy="13815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8482989" y="4889415"/>
            <a:ext cx="3227942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Вони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збиратимуть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гриби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57592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7654" y="1698865"/>
            <a:ext cx="5897155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на </a:t>
            </a:r>
            <a:r>
              <a:rPr lang="ru-RU" sz="2800" b="1" dirty="0" err="1"/>
              <a:t>уроці</a:t>
            </a:r>
            <a:r>
              <a:rPr lang="ru-RU" sz="2800" b="1" dirty="0"/>
              <a:t> </a:t>
            </a:r>
            <a:r>
              <a:rPr lang="ru-RU" sz="2800" b="1" dirty="0" err="1" smtClean="0"/>
              <a:t>української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 ми </a:t>
            </a:r>
            <a:r>
              <a:rPr lang="uk-UA" sz="2800" b="1" dirty="0" smtClean="0"/>
              <a:t>вчитимемось ділити </a:t>
            </a:r>
            <a:r>
              <a:rPr lang="uk-UA" sz="2800" b="1" dirty="0"/>
              <a:t>слова на склади для переносу, переносити слова  зі збі­гом приголосних </a:t>
            </a:r>
            <a:r>
              <a:rPr lang="uk-UA" sz="2800" b="1" dirty="0" smtClean="0"/>
              <a:t>звуків. Будемо складати </a:t>
            </a:r>
            <a:r>
              <a:rPr lang="uk-UA" sz="2800" b="1" dirty="0"/>
              <a:t>і записувати речення за </a:t>
            </a:r>
            <a:r>
              <a:rPr lang="uk-UA" sz="2800" b="1" dirty="0" smtClean="0"/>
              <a:t>поданими запитаннями.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529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9662" y="561436"/>
            <a:ext cx="10416162" cy="11059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Читалочка радить тобі прочитати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текст </a:t>
            </a:r>
            <a:r>
              <a:rPr lang="uk-UA" sz="3600" b="1" dirty="0">
                <a:solidFill>
                  <a:schemeClr val="bg1"/>
                </a:solidFill>
              </a:rPr>
              <a:t>Остапа Вишні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8521" y="1735984"/>
            <a:ext cx="7047303" cy="3108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     Одного вечора ліг Василько і взяв </a:t>
            </a:r>
            <a:r>
              <a:rPr lang="uk-UA" sz="2800" b="1" dirty="0" err="1" smtClean="0">
                <a:solidFill>
                  <a:srgbClr val="0070C0"/>
                </a:solidFill>
              </a:rPr>
              <a:t>книж</a:t>
            </a:r>
            <a:r>
              <a:rPr lang="uk-UA" sz="2800" b="1" dirty="0" smtClean="0">
                <a:solidFill>
                  <a:srgbClr val="0070C0"/>
                </a:solidFill>
              </a:rPr>
              <a:t> -ку </a:t>
            </a:r>
            <a:r>
              <a:rPr lang="uk-UA" sz="2800" b="1" dirty="0">
                <a:solidFill>
                  <a:srgbClr val="0070C0"/>
                </a:solidFill>
              </a:rPr>
              <a:t>перед сном почитати. Він не знав, що </a:t>
            </a:r>
            <a:r>
              <a:rPr lang="uk-UA" sz="2800" b="1" dirty="0" err="1" smtClean="0">
                <a:solidFill>
                  <a:srgbClr val="0070C0"/>
                </a:solidFill>
              </a:rPr>
              <a:t>ле-жачи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книжку читати не можна. Бо </a:t>
            </a:r>
            <a:r>
              <a:rPr lang="uk-UA" sz="2800" b="1" dirty="0" smtClean="0">
                <a:solidFill>
                  <a:srgbClr val="0070C0"/>
                </a:solidFill>
              </a:rPr>
              <a:t>псується </a:t>
            </a:r>
            <a:r>
              <a:rPr lang="uk-UA" sz="2800" b="1" dirty="0">
                <a:solidFill>
                  <a:srgbClr val="0070C0"/>
                </a:solidFill>
              </a:rPr>
              <a:t>зір і книжка. 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     Лежав Василько, читав і скоро задрімав. А книжка впала. Сторінки на ній дуже </a:t>
            </a:r>
            <a:r>
              <a:rPr lang="uk-UA" sz="2800" b="1" dirty="0" smtClean="0">
                <a:solidFill>
                  <a:srgbClr val="0070C0"/>
                </a:solidFill>
              </a:rPr>
              <a:t>по -жмакались.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4" name="Picture 4" descr="ÐÐ°ÑÑÐ¸Ð½ÐºÐ¸ Ð¿Ð¾ Ð·Ð°Ð¿ÑÐ¾ÑÑ ÐºÐ»Ð¸Ð¿Ð°ÑÑ Ð¼Ð°Ð»ÑÑÐ¸Ðº ÑÐ¿Ð¸Ñ Ð² ÐºÑÐ¾Ð²Ð°ÑÐ¸ Ñ ÐºÐ½Ð¸Ð³Ð¾Ð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3195" r="3742" b="9678"/>
          <a:stretch/>
        </p:blipFill>
        <p:spPr bwMode="auto">
          <a:xfrm>
            <a:off x="779663" y="1769437"/>
            <a:ext cx="2900239" cy="29180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4635" y="4695696"/>
            <a:ext cx="2955267" cy="103163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 </a:t>
            </a:r>
            <a:r>
              <a:rPr lang="uk-UA" sz="2000" b="1" dirty="0">
                <a:solidFill>
                  <a:srgbClr val="0070C0"/>
                </a:solidFill>
              </a:rPr>
              <a:t>ти думаєш, чому Читалочка вибрала саме цей текст?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8520" y="4877980"/>
            <a:ext cx="7047303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Проведи дослідження!</a:t>
            </a:r>
            <a:endParaRPr lang="ru-RU" sz="2000" b="1" dirty="0">
              <a:solidFill>
                <a:srgbClr val="FFFF00"/>
              </a:solidFill>
            </a:endParaRP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Знайди в тексті слова, поділені рисочками на частини.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Поясни, для чого їх поділили.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Зроби висновок, що треба зробити, щоб перенести частину слова в інший рядок. Перевір себе за правилом.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4705" y="2994207"/>
            <a:ext cx="704730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Слова з рядка в рядок </a:t>
            </a:r>
            <a:r>
              <a:rPr lang="uk-UA" sz="4000" b="1" dirty="0">
                <a:solidFill>
                  <a:srgbClr val="FFFF00"/>
                </a:solidFill>
              </a:rPr>
              <a:t>переносимо по складах.</a:t>
            </a:r>
          </a:p>
        </p:txBody>
      </p:sp>
    </p:spTree>
    <p:extLst>
      <p:ext uri="{BB962C8B-B14F-4D97-AF65-F5344CB8AC3E}">
        <p14:creationId xmlns:p14="http://schemas.microsoft.com/office/powerpoint/2010/main" val="34277639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190" y="563714"/>
            <a:ext cx="10236818" cy="7403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Послухай текст про пригоду </a:t>
            </a:r>
            <a:r>
              <a:rPr lang="uk-UA" sz="4000" b="1" dirty="0" smtClean="0">
                <a:solidFill>
                  <a:schemeClr val="bg1"/>
                </a:solidFill>
              </a:rPr>
              <a:t>Щебетунчика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2460" y="1326369"/>
            <a:ext cx="10086278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      Щебетунчик не знав, як правильно перенести слово </a:t>
            </a:r>
            <a:r>
              <a:rPr lang="uk-UA" sz="2800" b="1" dirty="0">
                <a:solidFill>
                  <a:srgbClr val="FF0000"/>
                </a:solidFill>
              </a:rPr>
              <a:t>листок</a:t>
            </a:r>
            <a:r>
              <a:rPr lang="uk-UA" sz="2800" b="1" dirty="0">
                <a:solidFill>
                  <a:srgbClr val="0070C0"/>
                </a:solidFill>
              </a:rPr>
              <a:t>. Родзинка й Читалочка вирішили йому допомогти.</a:t>
            </a:r>
          </a:p>
          <a:p>
            <a:pPr marL="357188" indent="-357188">
              <a:buFontTx/>
              <a:buChar char="-"/>
            </a:pPr>
            <a:r>
              <a:rPr lang="uk-UA" sz="2800" b="1" dirty="0">
                <a:solidFill>
                  <a:srgbClr val="0070C0"/>
                </a:solidFill>
              </a:rPr>
              <a:t>Переносити треба так: </a:t>
            </a:r>
            <a:r>
              <a:rPr lang="uk-UA" sz="2800" b="1" dirty="0" err="1">
                <a:solidFill>
                  <a:srgbClr val="FF0000"/>
                </a:solidFill>
              </a:rPr>
              <a:t>ли-сток</a:t>
            </a:r>
            <a:r>
              <a:rPr lang="uk-UA" sz="2800" b="1" dirty="0">
                <a:solidFill>
                  <a:srgbClr val="0070C0"/>
                </a:solidFill>
              </a:rPr>
              <a:t>, - сказала Родзинка.</a:t>
            </a:r>
          </a:p>
          <a:p>
            <a:pPr marL="357188" indent="-357188">
              <a:buFontTx/>
              <a:buChar char="-"/>
            </a:pPr>
            <a:r>
              <a:rPr lang="uk-UA" sz="2800" b="1" dirty="0">
                <a:solidFill>
                  <a:srgbClr val="0070C0"/>
                </a:solidFill>
              </a:rPr>
              <a:t>Ні! </a:t>
            </a:r>
            <a:r>
              <a:rPr lang="uk-UA" sz="2800" b="1" dirty="0" err="1">
                <a:solidFill>
                  <a:srgbClr val="0070C0"/>
                </a:solidFill>
              </a:rPr>
              <a:t>Перенось</a:t>
            </a:r>
            <a:r>
              <a:rPr lang="uk-UA" sz="2800" b="1" dirty="0">
                <a:solidFill>
                  <a:srgbClr val="0070C0"/>
                </a:solidFill>
              </a:rPr>
              <a:t> так: </a:t>
            </a:r>
            <a:r>
              <a:rPr lang="uk-UA" sz="2800" b="1" dirty="0">
                <a:solidFill>
                  <a:srgbClr val="FF0000"/>
                </a:solidFill>
              </a:rPr>
              <a:t>лис-</a:t>
            </a:r>
            <a:r>
              <a:rPr lang="uk-UA" sz="2800" b="1" dirty="0" err="1">
                <a:solidFill>
                  <a:srgbClr val="FF0000"/>
                </a:solidFill>
              </a:rPr>
              <a:t>ток</a:t>
            </a:r>
            <a:r>
              <a:rPr lang="uk-UA" sz="2800" b="1" dirty="0">
                <a:solidFill>
                  <a:srgbClr val="0070C0"/>
                </a:solidFill>
              </a:rPr>
              <a:t>,  - заперечила Читалочка.</a:t>
            </a:r>
          </a:p>
          <a:p>
            <a:pPr marL="357188" indent="-357188"/>
            <a:r>
              <a:rPr lang="uk-UA" sz="2800" b="1" dirty="0">
                <a:solidFill>
                  <a:srgbClr val="0070C0"/>
                </a:solidFill>
              </a:rPr>
              <a:t>     Щебетунчик розгубився: - Кого слухати?</a:t>
            </a:r>
          </a:p>
          <a:p>
            <a:pPr marL="357188" indent="-357188"/>
            <a:r>
              <a:rPr lang="uk-UA" sz="2800" b="1" dirty="0">
                <a:solidFill>
                  <a:srgbClr val="0070C0"/>
                </a:solidFill>
              </a:rPr>
              <a:t>     До друзів підійшов Ґаджик.</a:t>
            </a:r>
          </a:p>
          <a:p>
            <a:pPr marL="357188" indent="-357188">
              <a:buFontTx/>
              <a:buChar char="-"/>
            </a:pPr>
            <a:r>
              <a:rPr lang="uk-UA" sz="2800" b="1" dirty="0">
                <a:solidFill>
                  <a:srgbClr val="0070C0"/>
                </a:solidFill>
              </a:rPr>
              <a:t>Дівчатка, ви обидві сказали правильно. Це слово можна переносити по-різному.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893" y="4415724"/>
            <a:ext cx="3100968" cy="210134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88010" y="4773282"/>
            <a:ext cx="70638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Слова </a:t>
            </a:r>
            <a:r>
              <a:rPr lang="uk-UA" sz="3200" b="1" dirty="0">
                <a:solidFill>
                  <a:srgbClr val="FFFF00"/>
                </a:solidFill>
              </a:rPr>
              <a:t>зі збігом приголосних </a:t>
            </a:r>
            <a:r>
              <a:rPr lang="uk-UA" sz="3200" b="1" dirty="0"/>
              <a:t>можна переносити </a:t>
            </a:r>
            <a:r>
              <a:rPr lang="uk-UA" sz="3200" b="1" dirty="0">
                <a:solidFill>
                  <a:srgbClr val="FFFF00"/>
                </a:solidFill>
              </a:rPr>
              <a:t>по-різному.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dirty="0" smtClean="0"/>
              <a:t>Наприклад</a:t>
            </a:r>
            <a:r>
              <a:rPr lang="uk-UA" sz="3200" dirty="0"/>
              <a:t>:</a:t>
            </a:r>
            <a:r>
              <a:rPr lang="uk-UA" sz="3200" b="1" dirty="0"/>
              <a:t> </a:t>
            </a:r>
            <a:r>
              <a:rPr lang="uk-UA" sz="3200" b="1" i="1" dirty="0" smtClean="0"/>
              <a:t>дві-</a:t>
            </a:r>
            <a:r>
              <a:rPr lang="uk-UA" sz="3200" b="1" i="1" dirty="0" err="1" smtClean="0"/>
              <a:t>рник</a:t>
            </a:r>
            <a:r>
              <a:rPr lang="uk-UA" sz="3200" b="1" i="1" dirty="0" smtClean="0"/>
              <a:t> </a:t>
            </a:r>
            <a:r>
              <a:rPr lang="uk-UA" sz="3200" b="1" i="1" dirty="0"/>
              <a:t>і двір-</a:t>
            </a:r>
            <a:r>
              <a:rPr lang="uk-UA" sz="3200" b="1" i="1" dirty="0" err="1"/>
              <a:t>ник</a:t>
            </a:r>
            <a:r>
              <a:rPr lang="uk-UA" sz="3200" b="1" i="1" dirty="0"/>
              <a:t>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402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34" y="1358852"/>
            <a:ext cx="2295845" cy="296750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4400" y="480366"/>
            <a:ext cx="10252544" cy="712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слово ЛИСТОК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93331" y="2043216"/>
            <a:ext cx="64827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     </a:t>
            </a:r>
            <a:r>
              <a:rPr lang="uk-UA" sz="3600" b="1" dirty="0">
                <a:solidFill>
                  <a:schemeClr val="bg1"/>
                </a:solidFill>
              </a:rPr>
              <a:t>Листок – </a:t>
            </a:r>
            <a:r>
              <a:rPr lang="uk-UA" sz="3600" b="1" dirty="0" err="1">
                <a:solidFill>
                  <a:schemeClr val="bg1"/>
                </a:solidFill>
              </a:rPr>
              <a:t>ли-сток</a:t>
            </a:r>
            <a:r>
              <a:rPr lang="uk-UA" sz="3600" b="1" dirty="0">
                <a:solidFill>
                  <a:schemeClr val="bg1"/>
                </a:solidFill>
              </a:rPr>
              <a:t>, лис-</a:t>
            </a:r>
            <a:r>
              <a:rPr lang="uk-UA" sz="3600" b="1" dirty="0" err="1">
                <a:solidFill>
                  <a:schemeClr val="bg1"/>
                </a:solidFill>
              </a:rPr>
              <a:t>ток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1244" r="53755" b="89529"/>
          <a:stretch/>
        </p:blipFill>
        <p:spPr>
          <a:xfrm>
            <a:off x="3721909" y="2828070"/>
            <a:ext cx="7570931" cy="1080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3482" y="3988549"/>
            <a:ext cx="3400202" cy="23041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31449" r="77189" b="56053"/>
          <a:stretch/>
        </p:blipFill>
        <p:spPr>
          <a:xfrm>
            <a:off x="6284780" y="2852485"/>
            <a:ext cx="822775" cy="8239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31449" r="73235" b="56053"/>
          <a:stretch/>
        </p:blipFill>
        <p:spPr>
          <a:xfrm>
            <a:off x="8622950" y="2841855"/>
            <a:ext cx="1007117" cy="823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26" y="2862883"/>
            <a:ext cx="2153399" cy="946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4"/>
          <a:stretch/>
        </p:blipFill>
        <p:spPr>
          <a:xfrm>
            <a:off x="9935440" y="2871557"/>
            <a:ext cx="1145533" cy="9266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2"/>
          <a:stretch/>
        </p:blipFill>
        <p:spPr>
          <a:xfrm>
            <a:off x="7284135" y="2878454"/>
            <a:ext cx="1342385" cy="9266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5910755" y="3119399"/>
            <a:ext cx="498022" cy="6286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7110395" y="3119399"/>
            <a:ext cx="239487" cy="6286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9729445" y="3098256"/>
            <a:ext cx="239487" cy="628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8613684" y="3346323"/>
            <a:ext cx="343396" cy="5931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8" t="14523" r="32142" b="72008"/>
          <a:stretch/>
        </p:blipFill>
        <p:spPr>
          <a:xfrm>
            <a:off x="10999263" y="2802604"/>
            <a:ext cx="163419" cy="923739"/>
          </a:xfrm>
          <a:prstGeom prst="rect">
            <a:avLst/>
          </a:prstGeom>
        </p:spPr>
      </p:pic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93332" y="1358852"/>
            <a:ext cx="6482785" cy="61757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Поділи його </a:t>
            </a:r>
            <a:r>
              <a:rPr lang="uk-UA" sz="2400" b="1" dirty="0">
                <a:solidFill>
                  <a:srgbClr val="0070C0"/>
                </a:solidFill>
              </a:rPr>
              <a:t>для переносу різними способами.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11578166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9220" r="4412" b="8621"/>
          <a:stretch/>
        </p:blipFill>
        <p:spPr>
          <a:xfrm>
            <a:off x="3813717" y="1573773"/>
            <a:ext cx="5806126" cy="2437731"/>
          </a:xfrm>
          <a:prstGeom prst="round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2922" y="1483095"/>
            <a:ext cx="2465344" cy="26190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922" y="524971"/>
            <a:ext cx="10359483" cy="8354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</a:t>
            </a:r>
            <a:r>
              <a:rPr lang="uk-UA" sz="3600" b="1" dirty="0">
                <a:solidFill>
                  <a:schemeClr val="bg1"/>
                </a:solidFill>
              </a:rPr>
              <a:t>, як Ґаджик поділив для переносу слова.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7236" y="1680699"/>
            <a:ext cx="37125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ПРИ - ГОДА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ПРИГО – ДА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ЧИ - ТАЄ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УРО - КИ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8266" y="4028997"/>
            <a:ext cx="785913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Проведи дослідження!</a:t>
            </a:r>
            <a:endParaRPr lang="ru-RU" sz="2000" b="1" dirty="0">
              <a:solidFill>
                <a:srgbClr val="FFFF00"/>
              </a:solidFill>
            </a:endParaRPr>
          </a:p>
          <a:p>
            <a:pPr marL="357188" indent="-3571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Визнач, скільки складів у кожному слові.</a:t>
            </a:r>
          </a:p>
          <a:p>
            <a:pPr marL="357188" indent="-3571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Скількома способами Ґаджик пропонує перенести перше слово?</a:t>
            </a:r>
          </a:p>
          <a:p>
            <a:pPr marL="357188" indent="-3571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Скількома способами пропонує перенести інші слова?</a:t>
            </a:r>
          </a:p>
          <a:p>
            <a:pPr marL="357188" indent="-3571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Які склади Ґаджик не відривав від слова?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Прочитай і запам'ятай правило, яким він скористався.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7067" y="1761586"/>
            <a:ext cx="452275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Під час переносу </a:t>
            </a:r>
            <a:r>
              <a:rPr lang="uk-UA" sz="3200" b="1" dirty="0">
                <a:solidFill>
                  <a:srgbClr val="FFFF00"/>
                </a:solidFill>
              </a:rPr>
              <a:t>не можна відривати</a:t>
            </a:r>
            <a:r>
              <a:rPr lang="uk-UA" sz="3200" b="1" dirty="0"/>
              <a:t> від слова склад </a:t>
            </a:r>
            <a:r>
              <a:rPr lang="uk-UA" sz="3200" b="1" dirty="0">
                <a:solidFill>
                  <a:srgbClr val="FFFF00"/>
                </a:solidFill>
              </a:rPr>
              <a:t>з однієї </a:t>
            </a:r>
            <a:r>
              <a:rPr lang="uk-UA" sz="3200" b="1" dirty="0"/>
              <a:t>букви.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764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521" t="8629" r="76478"/>
          <a:stretch/>
        </p:blipFill>
        <p:spPr>
          <a:xfrm>
            <a:off x="1092820" y="1772226"/>
            <a:ext cx="1803998" cy="25236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2819" y="494527"/>
            <a:ext cx="9835375" cy="11893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 </a:t>
            </a:r>
            <a:r>
              <a:rPr lang="uk-UA" sz="3600" b="1" dirty="0">
                <a:solidFill>
                  <a:schemeClr val="bg1"/>
                </a:solidFill>
              </a:rPr>
              <a:t>парку Родзинка побачила оголошення. Прочитай його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23414" t="33531" r="3009" b="1"/>
          <a:stretch/>
        </p:blipFill>
        <p:spPr>
          <a:xfrm>
            <a:off x="3355596" y="2930491"/>
            <a:ext cx="7152362" cy="2637267"/>
          </a:xfrm>
          <a:prstGeom prst="rect">
            <a:avLst/>
          </a:prstGeom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24" y="1664831"/>
            <a:ext cx="8348485" cy="41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97164" y="2235039"/>
            <a:ext cx="6710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Оголошення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      У суботу на лавці в парку я </a:t>
            </a:r>
            <a:r>
              <a:rPr lang="uk-UA" sz="3200" b="1" dirty="0" err="1">
                <a:solidFill>
                  <a:srgbClr val="0070C0"/>
                </a:solidFill>
              </a:rPr>
              <a:t>забу</a:t>
            </a:r>
            <a:r>
              <a:rPr lang="uk-UA" sz="3200" b="1" dirty="0">
                <a:solidFill>
                  <a:srgbClr val="0070C0"/>
                </a:solidFill>
              </a:rPr>
              <a:t>-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в книжку про динозаврів. Хто </a:t>
            </a:r>
            <a:r>
              <a:rPr lang="uk-UA" sz="3200" b="1" dirty="0" err="1">
                <a:solidFill>
                  <a:srgbClr val="0070C0"/>
                </a:solidFill>
              </a:rPr>
              <a:t>забр</a:t>
            </a:r>
            <a:r>
              <a:rPr lang="uk-UA" sz="3200" b="1" dirty="0">
                <a:solidFill>
                  <a:srgbClr val="0070C0"/>
                </a:solidFill>
              </a:rPr>
              <a:t>-</a:t>
            </a:r>
          </a:p>
          <a:p>
            <a:r>
              <a:rPr lang="uk-UA" sz="3200" b="1" dirty="0" err="1">
                <a:solidFill>
                  <a:srgbClr val="0070C0"/>
                </a:solidFill>
              </a:rPr>
              <a:t>ав</a:t>
            </a:r>
            <a:r>
              <a:rPr lang="uk-UA" sz="3200" b="1" dirty="0">
                <a:solidFill>
                  <a:srgbClr val="0070C0"/>
                </a:solidFill>
              </a:rPr>
              <a:t> її, прошу зателефонувати на </a:t>
            </a:r>
            <a:r>
              <a:rPr lang="uk-UA" sz="3200" b="1" dirty="0" err="1">
                <a:solidFill>
                  <a:srgbClr val="0070C0"/>
                </a:solidFill>
              </a:rPr>
              <a:t>ном</a:t>
            </a:r>
            <a:r>
              <a:rPr lang="uk-UA" sz="3200" b="1" dirty="0">
                <a:solidFill>
                  <a:srgbClr val="0070C0"/>
                </a:solidFill>
              </a:rPr>
              <a:t>-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ер 068-838-65-32.</a:t>
            </a:r>
          </a:p>
          <a:p>
            <a:pPr algn="r"/>
            <a:r>
              <a:rPr lang="uk-UA" sz="3200" b="1" dirty="0">
                <a:solidFill>
                  <a:srgbClr val="0070C0"/>
                </a:solidFill>
              </a:rPr>
              <a:t>Андрій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4369" y="2232883"/>
            <a:ext cx="6790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Оголошення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      У суботу на лавці в парку я за-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був книжку про динозаврів. Хто за-брав її, прошу зателефонувати на но-мер 068-838-65-32.</a:t>
            </a:r>
          </a:p>
          <a:p>
            <a:pPr algn="r"/>
            <a:r>
              <a:rPr lang="uk-UA" sz="3200" b="1" dirty="0">
                <a:solidFill>
                  <a:srgbClr val="0070C0"/>
                </a:solidFill>
              </a:rPr>
              <a:t>Андрій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8587" y="4339061"/>
            <a:ext cx="2348231" cy="1014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 </a:t>
            </a:r>
            <a:r>
              <a:rPr lang="uk-UA" sz="2000" b="1" dirty="0">
                <a:solidFill>
                  <a:srgbClr val="0070C0"/>
                </a:solidFill>
              </a:rPr>
              <a:t>що ти дізнався (дізналась) з оголошення? </a:t>
            </a:r>
            <a:endParaRPr lang="uk-UA" sz="2000" b="1" dirty="0" smtClean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23504" y="5601212"/>
            <a:ext cx="6388197" cy="5729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 </a:t>
            </a:r>
            <a:r>
              <a:rPr lang="uk-UA" sz="2000" b="1" dirty="0">
                <a:solidFill>
                  <a:srgbClr val="0070C0"/>
                </a:solidFill>
              </a:rPr>
              <a:t>ти думаєш, чи вміє Андрій переносити слова?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362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13021</TotalTime>
  <Words>809</Words>
  <Application>Microsoft Office PowerPoint</Application>
  <PresentationFormat>Произвольный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Емоційне налаштування</vt:lpstr>
      <vt:lpstr>Гра «Так чи ні?»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Юрась, Марія, їжак, язик, ягода, подія, змія, солов’ї.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775</cp:revision>
  <dcterms:created xsi:type="dcterms:W3CDTF">2018-01-05T16:38:53Z</dcterms:created>
  <dcterms:modified xsi:type="dcterms:W3CDTF">2024-10-09T06:45:41Z</dcterms:modified>
</cp:coreProperties>
</file>