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460" r:id="rId3"/>
    <p:sldId id="458" r:id="rId4"/>
    <p:sldId id="453" r:id="rId5"/>
    <p:sldId id="392" r:id="rId6"/>
    <p:sldId id="450" r:id="rId7"/>
    <p:sldId id="442" r:id="rId8"/>
    <p:sldId id="445" r:id="rId9"/>
    <p:sldId id="446" r:id="rId10"/>
    <p:sldId id="414" r:id="rId11"/>
    <p:sldId id="455" r:id="rId12"/>
    <p:sldId id="4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6BD3"/>
    <a:srgbClr val="2F3242"/>
    <a:srgbClr val="FFFF00"/>
    <a:srgbClr val="295FFF"/>
    <a:srgbClr val="FF7C80"/>
    <a:srgbClr val="709E32"/>
    <a:srgbClr val="FF66FF"/>
    <a:srgbClr val="E3FE40"/>
    <a:srgbClr val="00B05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3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2.wdp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6939" y="4608024"/>
            <a:ext cx="9471686" cy="85129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70C0"/>
                </a:solidFill>
              </a:rPr>
              <a:t>Правильно </a:t>
            </a:r>
            <a:r>
              <a:rPr lang="uk-UA" sz="4400" b="1" dirty="0" err="1">
                <a:solidFill>
                  <a:srgbClr val="0070C0"/>
                </a:solidFill>
              </a:rPr>
              <a:t>переношу</a:t>
            </a:r>
            <a:r>
              <a:rPr lang="uk-UA" sz="4400" b="1" dirty="0">
                <a:solidFill>
                  <a:srgbClr val="0070C0"/>
                </a:solidFill>
              </a:rPr>
              <a:t> </a:t>
            </a:r>
            <a:r>
              <a:rPr lang="uk-UA" sz="4400" b="1" dirty="0" smtClean="0">
                <a:solidFill>
                  <a:srgbClr val="0070C0"/>
                </a:solidFill>
              </a:rPr>
              <a:t>слова </a:t>
            </a:r>
            <a:endParaRPr lang="uk-UA" sz="44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ÐÐ°ÑÑÐ¸Ð½ÐºÐ¸ Ð¿Ð¾ Ð·Ð°Ð¿ÑÐ¾ÑÑ ÐºÐ»Ð¸Ð¿Ð°ÑÑ Ð´ÐµÐ²Ð¾ÑÐºÐ° ÑÐ¿Ð°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39" y="1063221"/>
            <a:ext cx="3309704" cy="2576477"/>
          </a:xfrm>
          <a:prstGeom prst="round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7226260" y="1063221"/>
            <a:ext cx="345687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клас. </a:t>
            </a:r>
            <a:endParaRPr lang="uk-UA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</a:t>
            </a:r>
            <a:r>
              <a:rPr lang="uk-UA" sz="2400" b="1" i="1" dirty="0">
                <a:solidFill>
                  <a:srgbClr val="0070C0"/>
                </a:solidFill>
              </a:rPr>
              <a:t>1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  <a:r>
              <a:rPr lang="uk-UA" sz="2400" b="1" dirty="0" smtClean="0">
                <a:solidFill>
                  <a:srgbClr val="0070C0"/>
                </a:solidFill>
              </a:rPr>
              <a:t>Звуки. Букви. Склади. Наголос.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2</a:t>
            </a:r>
            <a:r>
              <a:rPr lang="uk-UA" sz="2400" b="1" dirty="0" smtClean="0">
                <a:solidFill>
                  <a:srgbClr val="0070C0"/>
                </a:solidFill>
              </a:rPr>
              <a:t>2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32183" y="1303471"/>
            <a:ext cx="8317735" cy="102450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Чи </a:t>
            </a:r>
            <a:r>
              <a:rPr lang="uk-UA" sz="2000" b="1" dirty="0">
                <a:solidFill>
                  <a:srgbClr val="0070C0"/>
                </a:solidFill>
              </a:rPr>
              <a:t>правильно Читалочка поділила слова для переносу. 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Випиши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слова, поділені неправильно. </a:t>
            </a:r>
            <a:r>
              <a:rPr lang="uk-UA" sz="2000" b="1" dirty="0" smtClean="0">
                <a:solidFill>
                  <a:srgbClr val="0070C0"/>
                </a:solidFill>
              </a:rPr>
              <a:t>Поділи </a:t>
            </a:r>
            <a:r>
              <a:rPr lang="uk-UA" sz="2000" b="1" dirty="0">
                <a:solidFill>
                  <a:srgbClr val="0070C0"/>
                </a:solidFill>
              </a:rPr>
              <a:t>їх для переносу правильно. Побудуй звукову схему слова </a:t>
            </a:r>
            <a:r>
              <a:rPr lang="uk-UA" sz="2000" b="1" i="1" dirty="0">
                <a:solidFill>
                  <a:srgbClr val="0070C0"/>
                </a:solidFill>
              </a:rPr>
              <a:t>малює</a:t>
            </a:r>
            <a:r>
              <a:rPr lang="uk-UA" sz="20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5335" r="8589"/>
          <a:stretch/>
        </p:blipFill>
        <p:spPr>
          <a:xfrm>
            <a:off x="1092820" y="1303471"/>
            <a:ext cx="1444022" cy="232107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18538" y="3649474"/>
            <a:ext cx="764375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Чай-</a:t>
            </a:r>
            <a:r>
              <a:rPr lang="uk-UA" sz="3200" b="1" dirty="0" err="1" smtClean="0">
                <a:solidFill>
                  <a:srgbClr val="FFFF00"/>
                </a:solidFill>
              </a:rPr>
              <a:t>ник</a:t>
            </a:r>
            <a:r>
              <a:rPr lang="uk-UA" sz="3200" b="1" dirty="0">
                <a:solidFill>
                  <a:srgbClr val="FFFF00"/>
                </a:solidFill>
              </a:rPr>
              <a:t>, </a:t>
            </a:r>
            <a:r>
              <a:rPr lang="uk-UA" sz="3200" b="1" dirty="0" err="1">
                <a:solidFill>
                  <a:srgbClr val="FFFF00"/>
                </a:solidFill>
              </a:rPr>
              <a:t>кукуру-дза</a:t>
            </a:r>
            <a:r>
              <a:rPr lang="uk-UA" sz="3200" b="1" dirty="0">
                <a:solidFill>
                  <a:srgbClr val="FFFF00"/>
                </a:solidFill>
              </a:rPr>
              <a:t>, </a:t>
            </a:r>
            <a:r>
              <a:rPr lang="uk-UA" sz="3200" b="1" dirty="0" err="1">
                <a:solidFill>
                  <a:srgbClr val="FFFF00"/>
                </a:solidFill>
              </a:rPr>
              <a:t>силь</a:t>
            </a:r>
            <a:r>
              <a:rPr lang="uk-UA" sz="3200" b="1" dirty="0">
                <a:solidFill>
                  <a:srgbClr val="FFFF00"/>
                </a:solidFill>
              </a:rPr>
              <a:t>-ний, </a:t>
            </a:r>
            <a:r>
              <a:rPr lang="uk-UA" sz="3200" b="1" dirty="0" err="1">
                <a:solidFill>
                  <a:srgbClr val="FFFF00"/>
                </a:solidFill>
              </a:rPr>
              <a:t>ма-лює</a:t>
            </a:r>
            <a:r>
              <a:rPr lang="uk-UA" sz="3200" b="1" dirty="0">
                <a:solidFill>
                  <a:srgbClr val="FFFF00"/>
                </a:solidFill>
              </a:rPr>
              <a:t>, клен, осінь.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33284" y="2460242"/>
            <a:ext cx="764375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 err="1" smtClean="0">
                <a:solidFill>
                  <a:schemeClr val="bg1"/>
                </a:solidFill>
              </a:rPr>
              <a:t>Ча-йник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кукуруд</a:t>
            </a:r>
            <a:r>
              <a:rPr lang="uk-UA" sz="3200" b="1" dirty="0">
                <a:solidFill>
                  <a:schemeClr val="bg1"/>
                </a:solidFill>
              </a:rPr>
              <a:t>-за, паль-то, яли-</a:t>
            </a:r>
            <a:r>
              <a:rPr lang="uk-UA" sz="3200" b="1" dirty="0" err="1">
                <a:solidFill>
                  <a:schemeClr val="bg1"/>
                </a:solidFill>
              </a:rPr>
              <a:t>нка</a:t>
            </a:r>
            <a:r>
              <a:rPr lang="uk-UA" sz="3200" b="1" dirty="0">
                <a:solidFill>
                  <a:schemeClr val="bg1"/>
                </a:solidFill>
              </a:rPr>
              <a:t>, сил-</a:t>
            </a:r>
            <a:r>
              <a:rPr lang="uk-UA" sz="3200" b="1" dirty="0" err="1">
                <a:solidFill>
                  <a:schemeClr val="bg1"/>
                </a:solidFill>
              </a:rPr>
              <a:t>ьний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малю</a:t>
            </a:r>
            <a:r>
              <a:rPr lang="uk-UA" sz="3200" b="1" dirty="0">
                <a:solidFill>
                  <a:schemeClr val="bg1"/>
                </a:solidFill>
              </a:rPr>
              <a:t>-є, </a:t>
            </a:r>
            <a:r>
              <a:rPr lang="uk-UA" sz="3200" b="1" dirty="0" smtClean="0">
                <a:solidFill>
                  <a:schemeClr val="bg1"/>
                </a:solidFill>
              </a:rPr>
              <a:t>бур</a:t>
            </a:r>
            <a:r>
              <a:rPr lang="en-US" sz="3200" b="1" dirty="0" smtClean="0">
                <a:solidFill>
                  <a:schemeClr val="bg1"/>
                </a:solidFill>
              </a:rPr>
              <a:t>’</a:t>
            </a:r>
            <a:r>
              <a:rPr lang="uk-UA" sz="3200" b="1" dirty="0" smtClean="0">
                <a:solidFill>
                  <a:schemeClr val="bg1"/>
                </a:solidFill>
              </a:rPr>
              <a:t>-</a:t>
            </a:r>
            <a:r>
              <a:rPr lang="uk-UA" sz="3200" b="1" dirty="0" err="1" smtClean="0">
                <a:solidFill>
                  <a:schemeClr val="bg1"/>
                </a:solidFill>
              </a:rPr>
              <a:t>ян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кле</a:t>
            </a:r>
            <a:r>
              <a:rPr lang="uk-UA" sz="3200" b="1" dirty="0">
                <a:solidFill>
                  <a:schemeClr val="bg1"/>
                </a:solidFill>
              </a:rPr>
              <a:t>-н,  осі-</a:t>
            </a:r>
            <a:r>
              <a:rPr lang="uk-UA" sz="3200" b="1" dirty="0" err="1">
                <a:solidFill>
                  <a:schemeClr val="bg1"/>
                </a:solidFill>
              </a:rPr>
              <a:t>нь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2676" y="494530"/>
            <a:ext cx="9967242" cy="6765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Перевір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029640" y="2952520"/>
            <a:ext cx="1509310" cy="110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666561" y="2941502"/>
            <a:ext cx="1973856" cy="220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895599" y="3446444"/>
            <a:ext cx="1632334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681306" y="3444609"/>
            <a:ext cx="1384991" cy="18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779125" y="3415229"/>
            <a:ext cx="986928" cy="91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9021737" y="3424410"/>
            <a:ext cx="1074470" cy="22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6349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789" y="494529"/>
            <a:ext cx="9641711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 flipH="1">
            <a:off x="482218" y="1640214"/>
            <a:ext cx="2979271" cy="3779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2565" y="1640214"/>
            <a:ext cx="6366003" cy="35394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Як переносимо слова з рядка в рядок з буквосполученнями </a:t>
            </a:r>
            <a:r>
              <a:rPr lang="uk-UA" sz="2800" b="1" dirty="0" smtClean="0">
                <a:solidFill>
                  <a:srgbClr val="FF0000"/>
                </a:solidFill>
              </a:rPr>
              <a:t>[</a:t>
            </a:r>
            <a:r>
              <a:rPr lang="uk-UA" sz="2800" b="1" dirty="0" err="1" smtClean="0">
                <a:solidFill>
                  <a:srgbClr val="FF0000"/>
                </a:solidFill>
              </a:rPr>
              <a:t>дж</a:t>
            </a:r>
            <a:r>
              <a:rPr lang="uk-UA" sz="2800" b="1" dirty="0" smtClean="0">
                <a:solidFill>
                  <a:srgbClr val="FF0000"/>
                </a:solidFill>
              </a:rPr>
              <a:t>], [</a:t>
            </a:r>
            <a:r>
              <a:rPr lang="uk-UA" sz="2800" b="1" dirty="0" err="1" smtClean="0">
                <a:solidFill>
                  <a:srgbClr val="FF0000"/>
                </a:solidFill>
              </a:rPr>
              <a:t>дз</a:t>
            </a:r>
            <a:r>
              <a:rPr lang="uk-UA" sz="2800" b="1" dirty="0" smtClean="0">
                <a:solidFill>
                  <a:srgbClr val="FF0000"/>
                </a:solidFill>
              </a:rPr>
              <a:t>]</a:t>
            </a:r>
            <a:r>
              <a:rPr lang="uk-UA" sz="2800" b="1" dirty="0" smtClean="0">
                <a:solidFill>
                  <a:srgbClr val="0070C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Що не можна робити при переносі слів з буквами </a:t>
            </a:r>
            <a:r>
              <a:rPr lang="uk-UA" sz="2800" b="1" dirty="0" smtClean="0">
                <a:solidFill>
                  <a:srgbClr val="FF0000"/>
                </a:solidFill>
              </a:rPr>
              <a:t>ь</a:t>
            </a:r>
            <a:r>
              <a:rPr lang="uk-UA" sz="2800" b="1" dirty="0" smtClean="0">
                <a:solidFill>
                  <a:srgbClr val="0070C0"/>
                </a:solidFill>
              </a:rPr>
              <a:t>, </a:t>
            </a:r>
            <a:r>
              <a:rPr lang="uk-UA" sz="2800" b="1" dirty="0" smtClean="0">
                <a:solidFill>
                  <a:srgbClr val="FF0000"/>
                </a:solidFill>
              </a:rPr>
              <a:t>й</a:t>
            </a:r>
            <a:r>
              <a:rPr lang="uk-UA" sz="2800" b="1" dirty="0" smtClean="0">
                <a:solidFill>
                  <a:srgbClr val="0070C0"/>
                </a:solidFill>
              </a:rPr>
              <a:t> та </a:t>
            </a:r>
            <a:r>
              <a:rPr lang="uk-UA" sz="2800" b="1" dirty="0" smtClean="0">
                <a:solidFill>
                  <a:srgbClr val="FF0000"/>
                </a:solidFill>
              </a:rPr>
              <a:t>апострофом</a:t>
            </a:r>
            <a:r>
              <a:rPr lang="uk-UA" sz="2800" b="1" dirty="0" smtClean="0">
                <a:solidFill>
                  <a:srgbClr val="0070C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Поділи на склади для переносу назву свого населеного пункту та  країни.</a:t>
            </a:r>
          </a:p>
        </p:txBody>
      </p:sp>
    </p:spTree>
    <p:extLst>
      <p:ext uri="{BB962C8B-B14F-4D97-AF65-F5344CB8AC3E}">
        <p14:creationId xmlns:p14="http://schemas.microsoft.com/office/powerpoint/2010/main" val="25455483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26276" y="658203"/>
            <a:ext cx="4269443" cy="82907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altLang="ru-RU" sz="4000" b="1" dirty="0" smtClean="0">
                <a:solidFill>
                  <a:schemeClr val="bg1"/>
                </a:solidFill>
                <a:latin typeface="+mn-lt"/>
              </a:rPr>
              <a:t>Мій настрій</a:t>
            </a:r>
            <a:endParaRPr lang="ru-RU" altLang="ru-RU" sz="40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60" y="374573"/>
            <a:ext cx="4770756" cy="599288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6261" y="1876349"/>
            <a:ext cx="4208444" cy="139779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 </a:t>
            </a:r>
            <a:r>
              <a:rPr lang="uk-UA" sz="2400" b="1" dirty="0" err="1" smtClean="0">
                <a:solidFill>
                  <a:srgbClr val="0070C0"/>
                </a:solidFill>
              </a:rPr>
              <a:t>смайли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Який з них відображає твій настрій?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76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2" y="1709872"/>
            <a:ext cx="2867532" cy="3340562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676223" y="532254"/>
            <a:ext cx="4660134" cy="637412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altLang="ru-RU" sz="4000" b="1" dirty="0" smtClean="0">
                <a:solidFill>
                  <a:srgbClr val="0070C0"/>
                </a:solidFill>
                <a:latin typeface="+mn-lt"/>
              </a:rPr>
              <a:t>Знайди свій  настрій</a:t>
            </a:r>
            <a:endParaRPr lang="ru-RU" altLang="ru-RU" sz="4000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79" y="1357274"/>
            <a:ext cx="3869246" cy="484333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4105" y="1566652"/>
            <a:ext cx="5203390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Сіли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рівно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err="1">
                <a:solidFill>
                  <a:srgbClr val="0070C0"/>
                </a:solidFill>
              </a:rPr>
              <a:t>озирнулись</a:t>
            </a:r>
            <a:r>
              <a:rPr lang="ru-RU" sz="3200" b="1" dirty="0">
                <a:solidFill>
                  <a:srgbClr val="0070C0"/>
                </a:solidFill>
              </a:rPr>
              <a:t>,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Один одному </a:t>
            </a:r>
            <a:r>
              <a:rPr lang="ru-RU" sz="3200" b="1" dirty="0" err="1">
                <a:solidFill>
                  <a:srgbClr val="0070C0"/>
                </a:solidFill>
              </a:rPr>
              <a:t>всміхнулись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Якщо</a:t>
            </a:r>
            <a:r>
              <a:rPr lang="ru-RU" sz="3200" b="1" dirty="0">
                <a:solidFill>
                  <a:srgbClr val="0070C0"/>
                </a:solidFill>
              </a:rPr>
              <a:t> добре </a:t>
            </a:r>
            <a:r>
              <a:rPr lang="ru-RU" sz="3200" b="1" dirty="0" err="1">
                <a:solidFill>
                  <a:srgbClr val="0070C0"/>
                </a:solidFill>
              </a:rPr>
              <a:t>працювати</a:t>
            </a:r>
            <a:r>
              <a:rPr lang="ru-RU" sz="3200" b="1" dirty="0">
                <a:solidFill>
                  <a:srgbClr val="0070C0"/>
                </a:solidFill>
              </a:rPr>
              <a:t> –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Вийдуть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гарні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результати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Тож</a:t>
            </a:r>
            <a:r>
              <a:rPr lang="ru-RU" sz="3200" b="1" dirty="0">
                <a:solidFill>
                  <a:srgbClr val="0070C0"/>
                </a:solidFill>
              </a:rPr>
              <a:t> не </a:t>
            </a:r>
            <a:r>
              <a:rPr lang="ru-RU" sz="3200" b="1" dirty="0" err="1">
                <a:solidFill>
                  <a:srgbClr val="0070C0"/>
                </a:solidFill>
              </a:rPr>
              <a:t>гаємо</a:t>
            </a:r>
            <a:r>
              <a:rPr lang="ru-RU" sz="3200" b="1" dirty="0">
                <a:solidFill>
                  <a:srgbClr val="0070C0"/>
                </a:solidFill>
              </a:rPr>
              <a:t> ми час,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Бо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знання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чекають</a:t>
            </a:r>
            <a:r>
              <a:rPr lang="ru-RU" sz="3200" b="1" dirty="0">
                <a:solidFill>
                  <a:srgbClr val="0070C0"/>
                </a:solidFill>
              </a:rPr>
              <a:t> нас!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0250" y="617346"/>
            <a:ext cx="5571100" cy="739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223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4231" y="494530"/>
            <a:ext cx="10557492" cy="7359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«Дослідники»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5335" r="8589"/>
          <a:stretch/>
        </p:blipFill>
        <p:spPr>
          <a:xfrm>
            <a:off x="819123" y="1271222"/>
            <a:ext cx="1665304" cy="267675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8111918" y="1316167"/>
            <a:ext cx="324980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Слуха</a:t>
            </a:r>
            <a:r>
              <a:rPr lang="uk-UA" sz="3200" b="1" dirty="0" smtClean="0">
                <a:solidFill>
                  <a:srgbClr val="FFFF00"/>
                </a:solidFill>
              </a:rPr>
              <a:t>ю</a:t>
            </a:r>
            <a:r>
              <a:rPr lang="uk-UA" sz="3200" b="1" dirty="0" smtClean="0">
                <a:solidFill>
                  <a:schemeClr val="bg1"/>
                </a:solidFill>
              </a:rPr>
              <a:t>, чита</a:t>
            </a:r>
            <a:r>
              <a:rPr lang="uk-UA" sz="3200" b="1" dirty="0" smtClean="0">
                <a:solidFill>
                  <a:srgbClr val="FFFF00"/>
                </a:solidFill>
              </a:rPr>
              <a:t>ю</a:t>
            </a:r>
            <a:r>
              <a:rPr lang="uk-UA" sz="3200" b="1" dirty="0" smtClean="0">
                <a:solidFill>
                  <a:schemeClr val="bg1"/>
                </a:solidFill>
              </a:rPr>
              <a:t>, відповіда</a:t>
            </a:r>
            <a:r>
              <a:rPr lang="uk-UA" sz="3200" b="1" dirty="0" smtClean="0">
                <a:solidFill>
                  <a:srgbClr val="FFFF00"/>
                </a:solidFill>
              </a:rPr>
              <a:t>ю</a:t>
            </a:r>
            <a:r>
              <a:rPr lang="uk-UA" sz="3200" b="1" dirty="0" smtClean="0">
                <a:solidFill>
                  <a:schemeClr val="bg1"/>
                </a:solidFill>
              </a:rPr>
              <a:t>, пишу, малю</a:t>
            </a:r>
            <a:r>
              <a:rPr lang="uk-UA" sz="3200" b="1" dirty="0" smtClean="0">
                <a:solidFill>
                  <a:srgbClr val="FFFF00"/>
                </a:solidFill>
              </a:rPr>
              <a:t>ю</a:t>
            </a:r>
            <a:r>
              <a:rPr lang="uk-UA" sz="3200" b="1" dirty="0" smtClean="0">
                <a:solidFill>
                  <a:schemeClr val="bg1"/>
                </a:solidFill>
              </a:rPr>
              <a:t>, мірку</a:t>
            </a:r>
            <a:r>
              <a:rPr lang="uk-UA" sz="3200" b="1" dirty="0" smtClean="0">
                <a:solidFill>
                  <a:srgbClr val="FFFF00"/>
                </a:solidFill>
              </a:rPr>
              <a:t>ю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20318" y="3463848"/>
            <a:ext cx="4759285" cy="46297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Назви букви і звуки в слові МАЛЮЮ.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70128" y="1289260"/>
            <a:ext cx="5236513" cy="208901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</a:rPr>
              <a:t>Прочитай слова. Поміркуй, хто може цими словами розповісти про себе?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</a:rPr>
              <a:t>Яка буква в цих словах позначає два звуки? Чому? 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</a:rPr>
              <a:t>В якому слові звуків і букв порівну?</a:t>
            </a:r>
          </a:p>
          <a:p>
            <a:pPr marL="176213" indent="-176213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</a:rPr>
              <a:t>Порахуй, скільки </a:t>
            </a:r>
            <a:r>
              <a:rPr lang="uk-UA" sz="2000" b="1" dirty="0">
                <a:solidFill>
                  <a:srgbClr val="0070C0"/>
                </a:solidFill>
              </a:rPr>
              <a:t>складів у кожному слові?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249978" y="4627806"/>
            <a:ext cx="737028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err="1" smtClean="0">
                <a:solidFill>
                  <a:schemeClr val="bg1"/>
                </a:solidFill>
              </a:rPr>
              <a:t>Слу-хаю</a:t>
            </a:r>
            <a:r>
              <a:rPr lang="uk-UA" sz="3200" b="1" dirty="0" smtClean="0">
                <a:solidFill>
                  <a:schemeClr val="bg1"/>
                </a:solidFill>
              </a:rPr>
              <a:t>, чи-та-ю, від-по-</a:t>
            </a:r>
            <a:r>
              <a:rPr lang="uk-UA" sz="3200" b="1" dirty="0" err="1" smtClean="0">
                <a:solidFill>
                  <a:schemeClr val="bg1"/>
                </a:solidFill>
              </a:rPr>
              <a:t>ві</a:t>
            </a:r>
            <a:r>
              <a:rPr lang="uk-UA" sz="3200" b="1" dirty="0" smtClean="0">
                <a:solidFill>
                  <a:schemeClr val="bg1"/>
                </a:solidFill>
              </a:rPr>
              <a:t>-да-ю, </a:t>
            </a:r>
            <a:r>
              <a:rPr lang="uk-UA" sz="3200" b="1" dirty="0" err="1" smtClean="0">
                <a:solidFill>
                  <a:schemeClr val="bg1"/>
                </a:solidFill>
              </a:rPr>
              <a:t>пи-шу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  <a:r>
              <a:rPr lang="uk-UA" sz="3200" b="1" dirty="0" err="1" smtClean="0">
                <a:solidFill>
                  <a:schemeClr val="bg1"/>
                </a:solidFill>
              </a:rPr>
              <a:t>мал-юю</a:t>
            </a:r>
            <a:r>
              <a:rPr lang="uk-UA" sz="3200" b="1" dirty="0" smtClean="0">
                <a:solidFill>
                  <a:schemeClr val="bg1"/>
                </a:solidFill>
              </a:rPr>
              <a:t>, мір-кую.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61802" y="2820318"/>
            <a:ext cx="9584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60026" y="4209590"/>
            <a:ext cx="2524697" cy="150816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Перевір</a:t>
            </a:r>
            <a:r>
              <a:rPr lang="uk-UA" sz="2000" b="1" dirty="0" smtClean="0">
                <a:solidFill>
                  <a:srgbClr val="0070C0"/>
                </a:solidFill>
              </a:rPr>
              <a:t>, чи правильно поділили слова </a:t>
            </a:r>
            <a:r>
              <a:rPr lang="uk-UA" sz="2000" b="1" u="sng" dirty="0" smtClean="0">
                <a:solidFill>
                  <a:srgbClr val="0070C0"/>
                </a:solidFill>
              </a:rPr>
              <a:t>для переносу</a:t>
            </a:r>
            <a:r>
              <a:rPr lang="uk-UA" sz="2000" b="1" dirty="0" smtClean="0">
                <a:solidFill>
                  <a:srgbClr val="0070C0"/>
                </a:solidFill>
              </a:rPr>
              <a:t>. Якщо ні, виправи.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5500889" y="3947980"/>
            <a:ext cx="221091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[м а л’ у </a:t>
            </a:r>
            <a:r>
              <a:rPr lang="uk-UA" altLang="ru-RU" sz="2800" b="1" dirty="0" err="1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й’у</a:t>
            </a:r>
            <a:r>
              <a:rPr lang="uk-UA" altLang="ru-RU" sz="2800" b="1" dirty="0" smtClean="0">
                <a:solidFill>
                  <a:srgbClr val="0070C0"/>
                </a:solidFill>
                <a:cs typeface="Calibri" pitchFamily="34" charset="0"/>
              </a:rPr>
              <a:t>]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 </a:t>
            </a:r>
            <a:endParaRPr lang="ru-RU" altLang="ru-RU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7862574" y="3470927"/>
            <a:ext cx="95891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</a:rPr>
              <a:t>5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</a:rPr>
              <a:t>б.</a:t>
            </a:r>
            <a:endParaRPr lang="ru-RU" altLang="ru-RU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7862573" y="3947980"/>
            <a:ext cx="95891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</a:rPr>
              <a:t>6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</a:rPr>
              <a:t>зв.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5949108" y="4803107"/>
            <a:ext cx="77118" cy="307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635388" y="4811792"/>
            <a:ext cx="77118" cy="307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97147" y="5272168"/>
            <a:ext cx="0" cy="432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065223" y="5277529"/>
            <a:ext cx="77118" cy="3079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4062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  <p:bldP spid="47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7654" y="1698865"/>
            <a:ext cx="5897155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Сьогодні</a:t>
            </a:r>
            <a:r>
              <a:rPr lang="ru-RU" sz="2800" b="1" dirty="0"/>
              <a:t> на </a:t>
            </a:r>
            <a:r>
              <a:rPr lang="ru-RU" sz="2800" b="1" dirty="0" err="1"/>
              <a:t>уроці</a:t>
            </a:r>
            <a:r>
              <a:rPr lang="ru-RU" sz="2800" b="1" dirty="0"/>
              <a:t> </a:t>
            </a:r>
            <a:r>
              <a:rPr lang="ru-RU" sz="2800" b="1" dirty="0" err="1" smtClean="0"/>
              <a:t>української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мови</a:t>
            </a:r>
            <a:r>
              <a:rPr lang="ru-RU" sz="2800" b="1" dirty="0" smtClean="0"/>
              <a:t> ми </a:t>
            </a:r>
            <a:r>
              <a:rPr lang="uk-UA" sz="2800" b="1" dirty="0" smtClean="0"/>
              <a:t>вчитимемось переносити </a:t>
            </a:r>
            <a:r>
              <a:rPr lang="uk-UA" sz="2800" b="1" dirty="0"/>
              <a:t>слова  </a:t>
            </a:r>
            <a:r>
              <a:rPr lang="uk-UA" sz="2800" b="1" dirty="0">
                <a:solidFill>
                  <a:schemeClr val="bg1"/>
                </a:solidFill>
              </a:rPr>
              <a:t>із буквосполученнями «</a:t>
            </a:r>
            <a:r>
              <a:rPr lang="uk-UA" sz="2800" b="1" dirty="0" err="1">
                <a:solidFill>
                  <a:schemeClr val="bg1"/>
                </a:solidFill>
              </a:rPr>
              <a:t>дж</a:t>
            </a:r>
            <a:r>
              <a:rPr lang="uk-UA" sz="2800" b="1" dirty="0">
                <a:solidFill>
                  <a:schemeClr val="bg1"/>
                </a:solidFill>
              </a:rPr>
              <a:t>» і «</a:t>
            </a:r>
            <a:r>
              <a:rPr lang="uk-UA" sz="2800" b="1" dirty="0" err="1">
                <a:solidFill>
                  <a:schemeClr val="bg1"/>
                </a:solidFill>
              </a:rPr>
              <a:t>дз</a:t>
            </a:r>
            <a:r>
              <a:rPr lang="uk-UA" sz="2800" b="1" dirty="0">
                <a:solidFill>
                  <a:schemeClr val="bg1"/>
                </a:solidFill>
              </a:rPr>
              <a:t>», буквами </a:t>
            </a:r>
            <a:r>
              <a:rPr lang="uk-UA" sz="2800" b="1" dirty="0" smtClean="0">
                <a:solidFill>
                  <a:schemeClr val="bg1"/>
                </a:solidFill>
              </a:rPr>
              <a:t>й, </a:t>
            </a:r>
            <a:r>
              <a:rPr lang="uk-UA" sz="2800" b="1" dirty="0">
                <a:solidFill>
                  <a:schemeClr val="bg1"/>
                </a:solidFill>
              </a:rPr>
              <a:t>ь та апострофом. </a:t>
            </a:r>
          </a:p>
          <a:p>
            <a:pPr algn="ctr"/>
            <a:r>
              <a:rPr lang="uk-UA" sz="2800" b="1" dirty="0" smtClean="0"/>
              <a:t>Будемо складати </a:t>
            </a:r>
            <a:r>
              <a:rPr lang="uk-UA" sz="2800" b="1" dirty="0"/>
              <a:t>і записувати речення </a:t>
            </a:r>
            <a:r>
              <a:rPr lang="uk-UA" sz="2800" b="1" dirty="0" smtClean="0"/>
              <a:t>за малюнком і словами.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643640" y="1698865"/>
            <a:ext cx="3861531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0385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1357" r="48568" b="89146"/>
          <a:stretch/>
        </p:blipFill>
        <p:spPr>
          <a:xfrm>
            <a:off x="2280491" y="1476000"/>
            <a:ext cx="8086380" cy="108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9650" y="1474057"/>
            <a:ext cx="1891690" cy="200965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/>
          <a:srcRect l="7656" t="13726" r="71900" b="34618"/>
          <a:stretch/>
        </p:blipFill>
        <p:spPr>
          <a:xfrm flipH="1">
            <a:off x="10477040" y="1445390"/>
            <a:ext cx="1436995" cy="206699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9204224" y="1702771"/>
            <a:ext cx="239487" cy="628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6" t="54955" r="49693" b="36396"/>
          <a:stretch/>
        </p:blipFill>
        <p:spPr>
          <a:xfrm>
            <a:off x="4651260" y="1986414"/>
            <a:ext cx="343396" cy="5931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1" t="79825" r="15280" b="3158"/>
          <a:stretch/>
        </p:blipFill>
        <p:spPr>
          <a:xfrm>
            <a:off x="3192344" y="1475083"/>
            <a:ext cx="1462183" cy="108975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14938" r="47213" b="68454"/>
          <a:stretch/>
        </p:blipFill>
        <p:spPr>
          <a:xfrm>
            <a:off x="4844992" y="1489788"/>
            <a:ext cx="2048397" cy="103088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4" t="14938" r="31253" b="68454"/>
          <a:stretch/>
        </p:blipFill>
        <p:spPr>
          <a:xfrm>
            <a:off x="6700132" y="1473463"/>
            <a:ext cx="671277" cy="106353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6" t="54955" r="49693" b="36396"/>
          <a:stretch/>
        </p:blipFill>
        <p:spPr>
          <a:xfrm>
            <a:off x="7426494" y="2010557"/>
            <a:ext cx="343396" cy="5931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4" t="14938" r="31253" b="68454"/>
          <a:stretch/>
        </p:blipFill>
        <p:spPr>
          <a:xfrm>
            <a:off x="9443711" y="1478790"/>
            <a:ext cx="671277" cy="106353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5506302" y="1702771"/>
            <a:ext cx="239487" cy="628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75" y="1474057"/>
            <a:ext cx="1018813" cy="94079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8"/>
          <a:stretch/>
        </p:blipFill>
        <p:spPr>
          <a:xfrm>
            <a:off x="7547681" y="1476386"/>
            <a:ext cx="1646465" cy="10430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7961" y="504287"/>
            <a:ext cx="10989074" cy="8287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Поділи </a:t>
            </a:r>
            <a:r>
              <a:rPr lang="uk-UA" sz="4000" b="1" dirty="0">
                <a:solidFill>
                  <a:schemeClr val="bg1"/>
                </a:solidFill>
              </a:rPr>
              <a:t>для переносу імена </a:t>
            </a:r>
            <a:r>
              <a:rPr lang="uk-UA" sz="4000" b="1" dirty="0" err="1" smtClean="0">
                <a:solidFill>
                  <a:schemeClr val="bg1"/>
                </a:solidFill>
              </a:rPr>
              <a:t>Ґаджик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і Родзинка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3094634" y="1729129"/>
            <a:ext cx="239487" cy="628651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856497" y="2660073"/>
            <a:ext cx="6934368" cy="42819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правило, як ділити для </a:t>
            </a:r>
            <a:r>
              <a:rPr lang="uk-UA" sz="2000" b="1" dirty="0">
                <a:solidFill>
                  <a:srgbClr val="0070C0"/>
                </a:solidFill>
              </a:rPr>
              <a:t>переносу імена друзів.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33251" y="3252413"/>
            <a:ext cx="796519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Сполучення букв </a:t>
            </a:r>
            <a:r>
              <a:rPr lang="uk-UA" sz="2800" b="1" dirty="0" err="1">
                <a:solidFill>
                  <a:srgbClr val="FFFF00"/>
                </a:solidFill>
              </a:rPr>
              <a:t>дж</a:t>
            </a:r>
            <a:r>
              <a:rPr lang="uk-UA" sz="2800" b="1" dirty="0"/>
              <a:t> і </a:t>
            </a:r>
            <a:r>
              <a:rPr lang="uk-UA" sz="2800" b="1" dirty="0" err="1">
                <a:solidFill>
                  <a:srgbClr val="FFFF00"/>
                </a:solidFill>
              </a:rPr>
              <a:t>дз</a:t>
            </a:r>
            <a:r>
              <a:rPr lang="uk-UA" sz="2800" b="1" dirty="0"/>
              <a:t>, які позначають один звук, під час переносу слів </a:t>
            </a:r>
            <a:r>
              <a:rPr lang="uk-UA" sz="2800" b="1" dirty="0">
                <a:solidFill>
                  <a:srgbClr val="FFFF00"/>
                </a:solidFill>
              </a:rPr>
              <a:t>не можна </a:t>
            </a:r>
            <a:r>
              <a:rPr lang="uk-UA" sz="2800" b="1" dirty="0" smtClean="0"/>
              <a:t>розривати. Наприклад</a:t>
            </a:r>
            <a:r>
              <a:rPr lang="uk-UA" sz="2800" b="1" dirty="0"/>
              <a:t>: </a:t>
            </a:r>
            <a:r>
              <a:rPr lang="uk-UA" sz="2800" b="1" dirty="0" err="1">
                <a:solidFill>
                  <a:srgbClr val="FFFF00"/>
                </a:solidFill>
              </a:rPr>
              <a:t>си-джу</a:t>
            </a:r>
            <a:r>
              <a:rPr lang="uk-UA" sz="2800" b="1" dirty="0">
                <a:solidFill>
                  <a:srgbClr val="FFFF00"/>
                </a:solidFill>
              </a:rPr>
              <a:t>, </a:t>
            </a:r>
            <a:r>
              <a:rPr lang="uk-UA" sz="2800" b="1" dirty="0" smtClean="0">
                <a:solidFill>
                  <a:srgbClr val="FFFF00"/>
                </a:solidFill>
              </a:rPr>
              <a:t>за-дзеленчав</a:t>
            </a:r>
            <a:r>
              <a:rPr lang="uk-UA" sz="2800" b="1" i="1" dirty="0"/>
              <a:t>.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476260" y="4720171"/>
            <a:ext cx="4599370" cy="70012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Користуючись </a:t>
            </a:r>
            <a:r>
              <a:rPr lang="uk-UA" sz="2000" b="1" dirty="0">
                <a:solidFill>
                  <a:srgbClr val="0070C0"/>
                </a:solidFill>
              </a:rPr>
              <a:t>правилом, поділи для переносу подані </a:t>
            </a:r>
            <a:r>
              <a:rPr lang="uk-UA" sz="2000" b="1" dirty="0" smtClean="0">
                <a:solidFill>
                  <a:srgbClr val="0070C0"/>
                </a:solidFill>
              </a:rPr>
              <a:t>слова самостійно.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15850" y="4786273"/>
            <a:ext cx="442142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</a:t>
            </a:r>
            <a:r>
              <a:rPr lang="uk-UA" sz="2800" b="1" dirty="0" smtClean="0">
                <a:solidFill>
                  <a:schemeClr val="bg1"/>
                </a:solidFill>
              </a:rPr>
              <a:t>одзвонив, ходжу, ґудзик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8" t="14523" r="32142" b="72008"/>
          <a:stretch/>
        </p:blipFill>
        <p:spPr>
          <a:xfrm>
            <a:off x="10163978" y="1359236"/>
            <a:ext cx="163419" cy="923739"/>
          </a:xfrm>
          <a:prstGeom prst="rect">
            <a:avLst/>
          </a:prstGeom>
        </p:spPr>
      </p:pic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166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5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219" y="515969"/>
            <a:ext cx="10750529" cy="9713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</a:t>
            </a:r>
            <a:r>
              <a:rPr lang="uk-UA" sz="3200" b="1" dirty="0">
                <a:solidFill>
                  <a:schemeClr val="bg1"/>
                </a:solidFill>
              </a:rPr>
              <a:t>, як Читалочка поділила для переносу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подані </a:t>
            </a:r>
            <a:r>
              <a:rPr lang="uk-UA" sz="3200" b="1" dirty="0">
                <a:solidFill>
                  <a:schemeClr val="bg1"/>
                </a:solidFill>
              </a:rPr>
              <a:t>слова.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0147" t="21123" r="27502"/>
          <a:stretch/>
        </p:blipFill>
        <p:spPr>
          <a:xfrm>
            <a:off x="632394" y="1660106"/>
            <a:ext cx="4243696" cy="219118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861850" y="2058686"/>
            <a:ext cx="3014239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Лій-ка, </a:t>
            </a:r>
          </a:p>
          <a:p>
            <a:pPr algn="ctr"/>
            <a:r>
              <a:rPr lang="uk-UA" sz="3600" b="1" dirty="0">
                <a:solidFill>
                  <a:srgbClr val="0070C0"/>
                </a:solidFill>
              </a:rPr>
              <a:t>паль-</a:t>
            </a:r>
            <a:r>
              <a:rPr lang="uk-UA" sz="3600" b="1" dirty="0" err="1">
                <a:solidFill>
                  <a:srgbClr val="0070C0"/>
                </a:solidFill>
              </a:rPr>
              <a:t>ма</a:t>
            </a:r>
            <a:r>
              <a:rPr lang="uk-UA" sz="3600" b="1" dirty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uk-UA" sz="3600" b="1" dirty="0" err="1">
                <a:solidFill>
                  <a:srgbClr val="0070C0"/>
                </a:solidFill>
              </a:rPr>
              <a:t>хом</a:t>
            </a:r>
            <a:r>
              <a:rPr lang="en-US" sz="3600" b="1" dirty="0">
                <a:solidFill>
                  <a:srgbClr val="0070C0"/>
                </a:solidFill>
              </a:rPr>
              <a:t>’</a:t>
            </a:r>
            <a:r>
              <a:rPr lang="uk-UA" sz="3600" b="1" dirty="0">
                <a:solidFill>
                  <a:srgbClr val="0070C0"/>
                </a:solidFill>
              </a:rPr>
              <a:t>-як.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4581" y="1660106"/>
            <a:ext cx="643723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Проведи дослідження!</a:t>
            </a:r>
            <a:endParaRPr lang="ru-RU" sz="2400" b="1" dirty="0">
              <a:solidFill>
                <a:srgbClr val="FFFF00"/>
              </a:solidFill>
            </a:endParaRPr>
          </a:p>
          <a:p>
            <a:pPr marL="265113" indent="-265113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Визнач, скільки складів у словах Читалочки.</a:t>
            </a:r>
          </a:p>
          <a:p>
            <a:pPr marL="265113" indent="-265113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Якою буквою чи значком закінчується перший склад у кожному слові?</a:t>
            </a:r>
          </a:p>
          <a:p>
            <a:pPr marL="265113" indent="-265113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Зроби висновок, чи можна під час переносу слова відривати букви </a:t>
            </a:r>
            <a:r>
              <a:rPr lang="uk-UA" sz="2400" b="1" dirty="0">
                <a:solidFill>
                  <a:srgbClr val="FFFF00"/>
                </a:solidFill>
              </a:rPr>
              <a:t>й, ь </a:t>
            </a:r>
            <a:r>
              <a:rPr lang="uk-UA" sz="2400" b="1" dirty="0">
                <a:solidFill>
                  <a:schemeClr val="bg1"/>
                </a:solidFill>
              </a:rPr>
              <a:t>та </a:t>
            </a:r>
            <a:r>
              <a:rPr lang="uk-UA" sz="2400" b="1" dirty="0">
                <a:solidFill>
                  <a:srgbClr val="FFFF00"/>
                </a:solidFill>
              </a:rPr>
              <a:t>апостроф</a:t>
            </a:r>
            <a:r>
              <a:rPr lang="uk-UA" sz="2400" b="1" dirty="0">
                <a:solidFill>
                  <a:schemeClr val="bg1"/>
                </a:solidFill>
              </a:rPr>
              <a:t> від попередньої букви.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7667" y="4456050"/>
            <a:ext cx="816771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При переносі слів букви </a:t>
            </a:r>
            <a:r>
              <a:rPr lang="uk-UA" sz="3200" b="1" dirty="0">
                <a:solidFill>
                  <a:srgbClr val="FFFF00"/>
                </a:solidFill>
              </a:rPr>
              <a:t>й</a:t>
            </a:r>
            <a:r>
              <a:rPr lang="uk-UA" sz="3200" b="1" dirty="0"/>
              <a:t>,</a:t>
            </a:r>
            <a:r>
              <a:rPr lang="uk-UA" sz="3200" b="1" dirty="0">
                <a:solidFill>
                  <a:srgbClr val="FFFF00"/>
                </a:solidFill>
              </a:rPr>
              <a:t> ь </a:t>
            </a:r>
            <a:r>
              <a:rPr lang="uk-UA" sz="3200" b="1" dirty="0"/>
              <a:t>та</a:t>
            </a:r>
            <a:r>
              <a:rPr lang="uk-UA" sz="3200" b="1" dirty="0">
                <a:solidFill>
                  <a:srgbClr val="FFFF00"/>
                </a:solidFill>
              </a:rPr>
              <a:t> апостроф не можна відривати </a:t>
            </a:r>
            <a:r>
              <a:rPr lang="uk-UA" sz="3200" b="1" dirty="0"/>
              <a:t>від попередньої букви.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05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4" y="1416362"/>
            <a:ext cx="2023050" cy="196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3571" l="14286" r="81882">
                        <a14:foregroundMark x1="49826" y1="41071" x2="49826" y2="4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84" t="4843" r="17992" b="6200"/>
          <a:stretch/>
        </p:blipFill>
        <p:spPr bwMode="auto">
          <a:xfrm flipH="1">
            <a:off x="1664649" y="2006121"/>
            <a:ext cx="1364988" cy="17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4934" y="494531"/>
            <a:ext cx="10217185" cy="739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Прочитай про випадок, який стався в класі.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7094" y="1416362"/>
            <a:ext cx="7855025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     Учні готувалися до уроку. </a:t>
            </a:r>
            <a:r>
              <a:rPr lang="uk-UA" sz="2800" b="1" dirty="0">
                <a:solidFill>
                  <a:srgbClr val="FF0000"/>
                </a:solidFill>
              </a:rPr>
              <a:t>Мар'янка</a:t>
            </a:r>
            <a:r>
              <a:rPr lang="uk-UA" sz="2800" b="1" dirty="0">
                <a:solidFill>
                  <a:srgbClr val="0070C0"/>
                </a:solidFill>
              </a:rPr>
              <a:t> заходила в клас остання. Раптом на порозі спіткнулась і впала. Усі діти кинулись їй на допомогу.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     – Я дуже рада, що в нас немає </a:t>
            </a:r>
            <a:r>
              <a:rPr lang="uk-UA" sz="2800" b="1" dirty="0">
                <a:solidFill>
                  <a:srgbClr val="FF0000"/>
                </a:solidFill>
              </a:rPr>
              <a:t>байдужих</a:t>
            </a:r>
            <a:r>
              <a:rPr lang="uk-UA" sz="2800" b="1" dirty="0">
                <a:solidFill>
                  <a:srgbClr val="0070C0"/>
                </a:solidFill>
              </a:rPr>
              <a:t> до чужої біди, - сказала </a:t>
            </a:r>
            <a:r>
              <a:rPr lang="uk-UA" sz="2800" b="1" dirty="0">
                <a:solidFill>
                  <a:srgbClr val="FF0000"/>
                </a:solidFill>
              </a:rPr>
              <a:t>вчителька</a:t>
            </a:r>
            <a:r>
              <a:rPr lang="uk-UA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9637" y="3745065"/>
            <a:ext cx="815248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БАЙД</a:t>
            </a:r>
            <a:r>
              <a:rPr lang="uk-UA" sz="2400" b="1" dirty="0" smtClean="0">
                <a:solidFill>
                  <a:srgbClr val="FF0000"/>
                </a:solidFill>
              </a:rPr>
              <a:t>У</a:t>
            </a:r>
            <a:r>
              <a:rPr lang="uk-UA" sz="2400" b="1" dirty="0" smtClean="0"/>
              <a:t>ЖИЙ </a:t>
            </a:r>
            <a:r>
              <a:rPr lang="uk-UA" sz="2400" b="1" dirty="0"/>
              <a:t>– той, хто не звертає уваги на когось або щось.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0100" y="3675764"/>
            <a:ext cx="2059932" cy="14559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виділені в тексті </a:t>
            </a:r>
            <a:r>
              <a:rPr lang="uk-UA" sz="2000" b="1" dirty="0" smtClean="0">
                <a:solidFill>
                  <a:srgbClr val="0070C0"/>
                </a:solidFill>
              </a:rPr>
              <a:t>слова</a:t>
            </a:r>
            <a:r>
              <a:rPr lang="uk-UA" sz="2000" b="1" dirty="0">
                <a:solidFill>
                  <a:srgbClr val="0070C0"/>
                </a:solidFill>
              </a:rPr>
              <a:t>, поділяючи їх для переносу.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1357" r="48568" b="89146"/>
          <a:stretch/>
        </p:blipFill>
        <p:spPr>
          <a:xfrm>
            <a:off x="2510414" y="4329368"/>
            <a:ext cx="9348328" cy="108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6552902" y="4588375"/>
            <a:ext cx="239487" cy="6286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t="31341" r="57139" b="52051"/>
          <a:stretch/>
        </p:blipFill>
        <p:spPr>
          <a:xfrm>
            <a:off x="2495599" y="4342164"/>
            <a:ext cx="1624702" cy="10416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8" t="31341" r="38486" b="52051"/>
          <a:stretch/>
        </p:blipFill>
        <p:spPr>
          <a:xfrm>
            <a:off x="4120301" y="4299873"/>
            <a:ext cx="825707" cy="11389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0" t="31341" r="21661" b="52051"/>
          <a:stretch/>
        </p:blipFill>
        <p:spPr>
          <a:xfrm>
            <a:off x="4766805" y="4304963"/>
            <a:ext cx="702194" cy="11389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t="47481" r="70334" b="35911"/>
          <a:stretch/>
        </p:blipFill>
        <p:spPr>
          <a:xfrm>
            <a:off x="5515479" y="4307334"/>
            <a:ext cx="1136691" cy="11389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2" t="47481" r="52013" b="35911"/>
          <a:stretch/>
        </p:blipFill>
        <p:spPr>
          <a:xfrm>
            <a:off x="6672645" y="4307334"/>
            <a:ext cx="899340" cy="113898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0" t="47481" r="23650" b="35911"/>
          <a:stretch/>
        </p:blipFill>
        <p:spPr>
          <a:xfrm>
            <a:off x="7285204" y="4296317"/>
            <a:ext cx="1379221" cy="11389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3855" r="70401" b="19876"/>
          <a:stretch/>
        </p:blipFill>
        <p:spPr>
          <a:xfrm>
            <a:off x="8744739" y="4311504"/>
            <a:ext cx="1020992" cy="11157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7" t="63855" r="24141" b="19537"/>
          <a:stretch/>
        </p:blipFill>
        <p:spPr>
          <a:xfrm>
            <a:off x="9553535" y="4288241"/>
            <a:ext cx="2167852" cy="11389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8" t="14523" r="32142" b="72008"/>
          <a:stretch/>
        </p:blipFill>
        <p:spPr>
          <a:xfrm>
            <a:off x="11695323" y="4248321"/>
            <a:ext cx="163419" cy="9237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3956489" y="4561810"/>
            <a:ext cx="239487" cy="62865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34155" r="81069" b="56678"/>
          <a:stretch/>
        </p:blipFill>
        <p:spPr>
          <a:xfrm>
            <a:off x="10834877" y="4543409"/>
            <a:ext cx="239487" cy="628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6" t="54955" r="49693" b="36396"/>
          <a:stretch/>
        </p:blipFill>
        <p:spPr>
          <a:xfrm>
            <a:off x="5438360" y="4850829"/>
            <a:ext cx="343396" cy="5931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6" t="54955" r="49693" b="36396"/>
          <a:stretch/>
        </p:blipFill>
        <p:spPr>
          <a:xfrm>
            <a:off x="8664425" y="4850828"/>
            <a:ext cx="343396" cy="593123"/>
          </a:xfrm>
          <a:prstGeom prst="rect">
            <a:avLst/>
          </a:prstGeom>
        </p:spPr>
      </p:pic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938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501873"/>
            <a:ext cx="10179586" cy="10347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Щебетунчик </a:t>
            </a:r>
            <a:r>
              <a:rPr lang="uk-UA" sz="3600" b="1" dirty="0">
                <a:solidFill>
                  <a:schemeClr val="bg1"/>
                </a:solidFill>
              </a:rPr>
              <a:t>не знає, як поділити для переносу подані слова.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80" b="81113" l="69291" r="91894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0226" t="19536" r="7191" b="18520"/>
          <a:stretch/>
        </p:blipFill>
        <p:spPr>
          <a:xfrm>
            <a:off x="914400" y="1590415"/>
            <a:ext cx="2020520" cy="2320475"/>
          </a:xfrm>
          <a:prstGeom prst="rect">
            <a:avLst/>
          </a:prstGeom>
        </p:spPr>
      </p:pic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206" y="1599749"/>
            <a:ext cx="1263630" cy="126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20" y="4153849"/>
            <a:ext cx="2010145" cy="130208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55840"/>
            <a:ext cx="2111361" cy="128160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Ð°ÑÑÐ¸Ð½ÐºÐ¸ Ð¿Ð¾ Ð·Ð°Ð¿ÑÐ¾ÑÑ ÐºÐ»Ð¸Ð¿Ð°ÑÑ ÑÐ¾Ð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11" y="4155840"/>
            <a:ext cx="1636704" cy="12816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177" y="3203007"/>
            <a:ext cx="1887687" cy="141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0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7" t="26387" r="70870" b="49450"/>
          <a:stretch/>
        </p:blipFill>
        <p:spPr bwMode="auto">
          <a:xfrm>
            <a:off x="7130994" y="4114914"/>
            <a:ext cx="1175464" cy="134102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0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3" t="25231" r="1800" b="49755"/>
          <a:stretch/>
        </p:blipFill>
        <p:spPr bwMode="auto">
          <a:xfrm>
            <a:off x="8294108" y="4113521"/>
            <a:ext cx="1130306" cy="133493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022148" y="1590415"/>
            <a:ext cx="6660288" cy="445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Що </a:t>
            </a:r>
            <a:r>
              <a:rPr lang="uk-UA" sz="2000" b="1" dirty="0">
                <a:solidFill>
                  <a:srgbClr val="0070C0"/>
                </a:solidFill>
              </a:rPr>
              <a:t>ти можеш йому порадити? Перевір себе за </a:t>
            </a:r>
            <a:r>
              <a:rPr lang="uk-UA" sz="2000" b="1" dirty="0" smtClean="0">
                <a:solidFill>
                  <a:srgbClr val="0070C0"/>
                </a:solidFill>
              </a:rPr>
              <a:t>правилом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03111" y="2733830"/>
            <a:ext cx="631052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Слова, які мають </a:t>
            </a:r>
            <a:r>
              <a:rPr lang="uk-UA" sz="3200" b="1" dirty="0">
                <a:solidFill>
                  <a:srgbClr val="FFFF00"/>
                </a:solidFill>
              </a:rPr>
              <a:t>один</a:t>
            </a:r>
            <a:r>
              <a:rPr lang="uk-UA" sz="3200" b="1" dirty="0"/>
              <a:t> склад, переносити </a:t>
            </a:r>
            <a:r>
              <a:rPr lang="uk-UA" sz="3200" b="1" dirty="0" smtClean="0">
                <a:solidFill>
                  <a:srgbClr val="FFFF00"/>
                </a:solidFill>
              </a:rPr>
              <a:t>не </a:t>
            </a:r>
            <a:r>
              <a:rPr lang="uk-UA" sz="3200" b="1" dirty="0">
                <a:solidFill>
                  <a:srgbClr val="FFFF00"/>
                </a:solidFill>
              </a:rPr>
              <a:t>можна.</a:t>
            </a:r>
          </a:p>
        </p:txBody>
      </p:sp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97028" y="2101658"/>
            <a:ext cx="63105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Сік, день, двір, сон, рак, звір.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790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2676" y="494530"/>
            <a:ext cx="9967242" cy="6765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слова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35074" y="1802195"/>
            <a:ext cx="3505753" cy="363035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848294" y="1802195"/>
            <a:ext cx="620162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     </a:t>
            </a:r>
            <a:r>
              <a:rPr lang="uk-UA" sz="2800" b="1" dirty="0">
                <a:solidFill>
                  <a:schemeClr val="bg1"/>
                </a:solidFill>
              </a:rPr>
              <a:t>Дідусь, незрячий, вулиця, переходити, боятися, школярі, допомагати.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35075" y="1237175"/>
            <a:ext cx="9726707" cy="48536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Склади </a:t>
            </a:r>
            <a:r>
              <a:rPr lang="uk-UA" sz="2000" b="1" dirty="0">
                <a:solidFill>
                  <a:srgbClr val="0070C0"/>
                </a:solidFill>
              </a:rPr>
              <a:t>з ними розповідь </a:t>
            </a:r>
            <a:r>
              <a:rPr lang="uk-UA" sz="2000" b="1" dirty="0" smtClean="0">
                <a:solidFill>
                  <a:srgbClr val="0070C0"/>
                </a:solidFill>
              </a:rPr>
              <a:t>про </a:t>
            </a:r>
            <a:r>
              <a:rPr lang="uk-UA" sz="2000" b="1" dirty="0">
                <a:solidFill>
                  <a:srgbClr val="0070C0"/>
                </a:solidFill>
              </a:rPr>
              <a:t>небайдужих </a:t>
            </a:r>
            <a:r>
              <a:rPr lang="uk-UA" sz="2000" b="1" dirty="0" smtClean="0">
                <a:solidFill>
                  <a:srgbClr val="0070C0"/>
                </a:solidFill>
              </a:rPr>
              <a:t>школярів.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останнє речення.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48295" y="3499965"/>
            <a:ext cx="6201624" cy="1384995"/>
          </a:xfrm>
          <a:prstGeom prst="rect">
            <a:avLst/>
          </a:prstGeom>
          <a:solidFill>
            <a:srgbClr val="A66BD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     </a:t>
            </a:r>
            <a:r>
              <a:rPr lang="uk-UA" sz="2800" b="1" dirty="0">
                <a:solidFill>
                  <a:schemeClr val="bg1"/>
                </a:solidFill>
              </a:rPr>
              <a:t>Йшов дідусь. Він був </a:t>
            </a:r>
            <a:r>
              <a:rPr lang="uk-UA" sz="2800" b="1" dirty="0" smtClean="0">
                <a:solidFill>
                  <a:schemeClr val="bg1"/>
                </a:solidFill>
              </a:rPr>
              <a:t>незрячий і  </a:t>
            </a:r>
            <a:r>
              <a:rPr lang="uk-UA" sz="2800" b="1" dirty="0">
                <a:solidFill>
                  <a:schemeClr val="bg1"/>
                </a:solidFill>
              </a:rPr>
              <a:t>боявся переходити вулицю. </a:t>
            </a:r>
            <a:r>
              <a:rPr lang="uk-UA" sz="2800" b="1" u="sng" dirty="0" smtClean="0">
                <a:solidFill>
                  <a:schemeClr val="bg1"/>
                </a:solidFill>
              </a:rPr>
              <a:t>Школярі допомогли дідусю перейти </a:t>
            </a:r>
            <a:r>
              <a:rPr lang="uk-UA" sz="2800" b="1" u="sng" dirty="0">
                <a:solidFill>
                  <a:schemeClr val="bg1"/>
                </a:solidFill>
              </a:rPr>
              <a:t>вулицю.</a:t>
            </a:r>
          </a:p>
        </p:txBody>
      </p:sp>
    </p:spTree>
    <p:extLst>
      <p:ext uri="{BB962C8B-B14F-4D97-AF65-F5344CB8AC3E}">
        <p14:creationId xmlns:p14="http://schemas.microsoft.com/office/powerpoint/2010/main" val="17269424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13534</TotalTime>
  <Words>652</Words>
  <Application>Microsoft Office PowerPoint</Application>
  <PresentationFormat>Произвольный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Знайди свій  настрій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Мій настрій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813</cp:revision>
  <dcterms:created xsi:type="dcterms:W3CDTF">2018-01-05T16:38:53Z</dcterms:created>
  <dcterms:modified xsi:type="dcterms:W3CDTF">2024-10-12T08:05:08Z</dcterms:modified>
</cp:coreProperties>
</file>