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462" r:id="rId3"/>
    <p:sldId id="460" r:id="rId4"/>
    <p:sldId id="463" r:id="rId5"/>
    <p:sldId id="442" r:id="rId6"/>
    <p:sldId id="455" r:id="rId7"/>
    <p:sldId id="458" r:id="rId8"/>
    <p:sldId id="457" r:id="rId9"/>
    <p:sldId id="459" r:id="rId10"/>
    <p:sldId id="466" r:id="rId11"/>
    <p:sldId id="464" r:id="rId12"/>
    <p:sldId id="4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295FFF"/>
    <a:srgbClr val="FF7C80"/>
    <a:srgbClr val="709E32"/>
    <a:srgbClr val="FF66FF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0051" y="4666450"/>
            <a:ext cx="9518574" cy="851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Розташовую слова за </a:t>
            </a:r>
            <a:r>
              <a:rPr lang="uk-UA" sz="4400" b="1" dirty="0" smtClean="0">
                <a:solidFill>
                  <a:srgbClr val="0070C0"/>
                </a:solidFill>
              </a:rPr>
              <a:t>алфавітом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747" y="1192284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23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8" y="1192284"/>
            <a:ext cx="3342562" cy="2461341"/>
          </a:xfrm>
          <a:prstGeom prst="round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5" descr="D:\2 клас\1 Українська мова\1 Пономарьова\1 Звуки букви\№023 - Розташовую слова за алфавітом\2024-10-11_2144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" r="1920" b="3611"/>
          <a:stretch/>
        </p:blipFill>
        <p:spPr bwMode="auto">
          <a:xfrm>
            <a:off x="546004" y="3996000"/>
            <a:ext cx="5040000" cy="2304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1 Українська мова\1 Пономарьова\1 Звуки букви\№023 - Розташовую слова за алфавітом\2024-10-11_2136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" b="17178"/>
          <a:stretch/>
        </p:blipFill>
        <p:spPr bwMode="auto">
          <a:xfrm>
            <a:off x="5814524" y="2230917"/>
            <a:ext cx="5766983" cy="34056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333" y="1718633"/>
            <a:ext cx="4792766" cy="871628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А б в _ _ _ _ _ ж з и і ї _ _ _ _ _ _ п р с _ _ _ _ _ ч ш _ ь _ _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5" y="1169046"/>
            <a:ext cx="4768363" cy="516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пропущені букви алфавіту.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8980" y="1184315"/>
            <a:ext cx="5498072" cy="10025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На табло залізничного вокзалу відбувся збій. Допоможи налагодити табло.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назви міст в алфавітному порядку.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332" y="2653330"/>
            <a:ext cx="4870152" cy="128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Розгадай кросворд Родзинки. Спочатку підпиши малюнки. Потім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їх назви в </a:t>
            </a:r>
            <a:r>
              <a:rPr lang="uk-UA" sz="2000" b="1" dirty="0" err="1" smtClean="0">
                <a:solidFill>
                  <a:schemeClr val="bg1"/>
                </a:solidFill>
              </a:rPr>
              <a:t>кросорд</a:t>
            </a:r>
            <a:r>
              <a:rPr lang="uk-UA" sz="2000" b="1" dirty="0" smtClean="0">
                <a:solidFill>
                  <a:schemeClr val="bg1"/>
                </a:solidFill>
              </a:rPr>
              <a:t> за алфавітом. Тоді дізнаєшся, як по-іншому називають алфавіт. 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8257844" y="4156312"/>
            <a:ext cx="1315814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Дніпро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8235810" y="4451908"/>
            <a:ext cx="941241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Київ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8279879" y="4704506"/>
            <a:ext cx="1315814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Львів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7844" y="4960874"/>
            <a:ext cx="1315814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Одеса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257844" y="5238483"/>
            <a:ext cx="1315814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Харків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7325784" y="4156312"/>
            <a:ext cx="657907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45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311228" y="4433180"/>
            <a:ext cx="657907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72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7311228" y="4709697"/>
            <a:ext cx="657907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7325783" y="4991708"/>
            <a:ext cx="657907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34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7311228" y="5238787"/>
            <a:ext cx="657907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22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9901893" y="4155579"/>
            <a:ext cx="1036019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17.45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901894" y="4433180"/>
            <a:ext cx="1036019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17.55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9901894" y="4704506"/>
            <a:ext cx="1036019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18.00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9901892" y="4951253"/>
            <a:ext cx="1036019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18.20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901894" y="5204035"/>
            <a:ext cx="1036019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18.30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139110" y="4516073"/>
            <a:ext cx="998161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мітла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286918" y="5205736"/>
            <a:ext cx="702543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рак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034448" y="5846846"/>
            <a:ext cx="1102823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шапка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115354" y="4490405"/>
            <a:ext cx="998161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зебра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3247490" y="5238787"/>
            <a:ext cx="998161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жаба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079916" y="5810553"/>
            <a:ext cx="998161" cy="420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банан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501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61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0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482218" y="1640214"/>
            <a:ext cx="2979271" cy="377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565" y="1640214"/>
            <a:ext cx="6366003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 розташовані книжки в бібліотеці, прізвища в класному журналі?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Якщо перші букви слів однакові, як визначити, яке слово за алфавітом ставити раніше?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Розтав за абеткою імена твоєї родини.</a:t>
            </a:r>
          </a:p>
        </p:txBody>
      </p:sp>
    </p:spTree>
    <p:extLst>
      <p:ext uri="{BB962C8B-B14F-4D97-AF65-F5344CB8AC3E}">
        <p14:creationId xmlns:p14="http://schemas.microsoft.com/office/powerpoint/2010/main" val="34655509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6276" y="658203"/>
            <a:ext cx="4269443" cy="829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Мій настрій</a:t>
            </a:r>
            <a:endParaRPr lang="ru-RU" altLang="ru-RU" sz="4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60" y="374573"/>
            <a:ext cx="4770756" cy="59928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261" y="1876349"/>
            <a:ext cx="4208444" cy="13977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63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665205" y="532254"/>
            <a:ext cx="4671151" cy="637412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Вибери свій настрій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105" y="1709872"/>
            <a:ext cx="520339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200" y="606329"/>
            <a:ext cx="5571100" cy="739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828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16660" y="2312177"/>
            <a:ext cx="81513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П’єса</a:t>
            </a:r>
            <a:r>
              <a:rPr lang="uk-UA" altLang="ru-RU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, в’ють, здоров’я, </a:t>
            </a:r>
            <a:r>
              <a:rPr lang="uk-UA" altLang="ru-RU" b="1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солов’ї</a:t>
            </a:r>
            <a:r>
              <a:rPr lang="uk-UA" altLang="ru-RU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, під’їзд, м’ята</a:t>
            </a:r>
            <a:endParaRPr lang="uk-UA" alt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34298" y="1340806"/>
            <a:ext cx="823369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Прочитай слова. На яке питання відповідають слова?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Що об’єднує слова? Яке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слово 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може бути зайвим?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Чому? </a:t>
            </a:r>
            <a:endParaRPr lang="ru-RU" alt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16660" y="2979276"/>
            <a:ext cx="655984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Які слова можна поєднати 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в словосполучення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?</a:t>
            </a:r>
            <a:r>
              <a:rPr lang="uk-UA" altLang="ru-RU" sz="2400" b="1" i="1" dirty="0">
                <a:solidFill>
                  <a:srgbClr val="0070C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79" y="1326340"/>
            <a:ext cx="187090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4299" y="494530"/>
            <a:ext cx="10143706" cy="735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«Дослідники»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9576" y="4771873"/>
            <a:ext cx="146801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Calibri" pitchFamily="34" charset="0"/>
              </a:rPr>
              <a:t>[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в </a:t>
            </a:r>
            <a:r>
              <a:rPr lang="uk-UA" altLang="ru-RU" sz="2800" b="1" dirty="0" err="1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й’у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т’</a:t>
            </a:r>
            <a:r>
              <a:rPr lang="uk-UA" altLang="ru-RU" sz="2800" b="1" dirty="0" smtClean="0">
                <a:solidFill>
                  <a:srgbClr val="0070C0"/>
                </a:solidFill>
                <a:cs typeface="Calibri" pitchFamily="34" charset="0"/>
              </a:rPr>
              <a:t>]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2" y="3410164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 </a:t>
            </a:r>
            <a:endParaRPr lang="ru-RU" altLang="ru-RU" sz="2800" dirty="0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147619" y="4193208"/>
            <a:ext cx="14699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в’ють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617591" y="4193208"/>
            <a:ext cx="95891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4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б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.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905709" y="4771873"/>
            <a:ext cx="18937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Calibri" pitchFamily="34" charset="0"/>
              </a:rPr>
              <a:t>[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м й’ а т а</a:t>
            </a:r>
            <a:r>
              <a:rPr lang="uk-UA" altLang="ru-RU" sz="2800" b="1" dirty="0" smtClean="0">
                <a:solidFill>
                  <a:srgbClr val="0070C0"/>
                </a:solidFill>
                <a:cs typeface="Calibri" pitchFamily="34" charset="0"/>
              </a:rPr>
              <a:t>]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</a:t>
            </a:r>
            <a:endParaRPr lang="ru-RU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95753" y="5624726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 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905708" y="4194181"/>
            <a:ext cx="172727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м’ята 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9814864" y="4194181"/>
            <a:ext cx="87716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4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б.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074695" y="4194181"/>
            <a:ext cx="392761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Назви букви, звуки в словах</a:t>
            </a:r>
            <a:endParaRPr lang="ru-RU" alt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002358" y="3528119"/>
            <a:ext cx="657415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Солов’ї</a:t>
            </a:r>
            <a:r>
              <a:rPr lang="uk-UA" altLang="ru-RU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uk-UA" altLang="ru-RU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в’ють, м’ята для здоров’я.</a:t>
            </a:r>
            <a:endParaRPr lang="uk-UA" alt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617591" y="4771873"/>
            <a:ext cx="95891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4 зв. 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9814864" y="4789342"/>
            <a:ext cx="87716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5 зв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uk-UA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066704" y="5424671"/>
            <a:ext cx="805124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0070C0"/>
                </a:solidFill>
                <a:latin typeface="+mn-lt"/>
              </a:rPr>
              <a:t>Яке з цих слів у списку за алфавітом ти поставиш першим?</a:t>
            </a:r>
            <a:endParaRPr lang="ru-RU" altLang="ru-RU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7885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1" grpId="0" animBg="1"/>
      <p:bldP spid="22" grpId="0" animBg="1"/>
      <p:bldP spid="2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33364" y="1698865"/>
            <a:ext cx="5527016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</a:t>
            </a:r>
            <a:r>
              <a:rPr lang="uk-UA" sz="2800" b="1" dirty="0"/>
              <a:t>розташовувати слова за </a:t>
            </a:r>
            <a:r>
              <a:rPr lang="uk-UA" sz="2800" b="1" dirty="0" smtClean="0"/>
              <a:t>алфавітом з </a:t>
            </a:r>
            <a:r>
              <a:rPr lang="uk-UA" sz="2800" b="1" dirty="0"/>
              <a:t>орієнтацією на першу букву слова, </a:t>
            </a:r>
            <a:r>
              <a:rPr lang="uk-UA" sz="2800" b="1" dirty="0" smtClean="0"/>
              <a:t>записувати </a:t>
            </a:r>
            <a:r>
              <a:rPr lang="uk-UA" sz="2800" b="1" dirty="0"/>
              <a:t>речення за малюнками та поданими </a:t>
            </a:r>
            <a:r>
              <a:rPr lang="uk-UA" sz="2800" b="1" dirty="0" smtClean="0"/>
              <a:t>словами.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824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13" y="494531"/>
            <a:ext cx="10762852" cy="6175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02546" y="1405038"/>
            <a:ext cx="3765163" cy="73298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Поясни</a:t>
            </a:r>
            <a:r>
              <a:rPr lang="uk-UA" sz="2000" b="1" dirty="0">
                <a:solidFill>
                  <a:srgbClr val="0070C0"/>
                </a:solidFill>
              </a:rPr>
              <a:t>, як ти розумієш вислів «розташовані за алфавітом»?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2548" y="2480784"/>
            <a:ext cx="38658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Це значить розташовані </a:t>
            </a:r>
            <a:r>
              <a:rPr lang="uk-UA" sz="2400" b="1" dirty="0"/>
              <a:t>по </a:t>
            </a:r>
            <a:r>
              <a:rPr lang="uk-UA" sz="2400" b="1" dirty="0" smtClean="0"/>
              <a:t>порядку букв в </a:t>
            </a:r>
            <a:r>
              <a:rPr lang="uk-UA" sz="2400" b="1" dirty="0" smtClean="0"/>
              <a:t>алфавіті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 descr="D:\2 клас\1 Українська мова\1 Пономарьова\1 Звуки букви\№023 - Розташовую слова за алфавітом\2024-10-11_163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3" y="1405038"/>
            <a:ext cx="6953612" cy="37811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3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889" y="500625"/>
            <a:ext cx="10616552" cy="667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алфавіт. Скільки в ньому букв?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730" t="7644" r="7357" b="10968"/>
          <a:stretch/>
        </p:blipFill>
        <p:spPr>
          <a:xfrm>
            <a:off x="6758446" y="1342439"/>
            <a:ext cx="4957786" cy="44258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01913" y="1289044"/>
            <a:ext cx="4763835" cy="4185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Спробуй </a:t>
            </a:r>
            <a:r>
              <a:rPr lang="uk-UA" sz="2000" b="1" dirty="0">
                <a:solidFill>
                  <a:srgbClr val="0070C0"/>
                </a:solidFill>
              </a:rPr>
              <a:t>розказати його напам'ять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1914" y="1794521"/>
            <a:ext cx="4763835" cy="61817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в алфавітному порядку імена зображених друзів.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333" b="3307"/>
          <a:stretch/>
        </p:blipFill>
        <p:spPr>
          <a:xfrm>
            <a:off x="1131137" y="2500487"/>
            <a:ext cx="4964899" cy="1389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1536" r="53144" b="81222"/>
          <a:stretch/>
        </p:blipFill>
        <p:spPr>
          <a:xfrm>
            <a:off x="491595" y="4365472"/>
            <a:ext cx="6063284" cy="147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2163303" y="4712751"/>
            <a:ext cx="251168" cy="433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81404" r="15280" b="3158"/>
          <a:stretch/>
        </p:blipFill>
        <p:spPr>
          <a:xfrm>
            <a:off x="978367" y="4421678"/>
            <a:ext cx="1184936" cy="774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8" y="4371685"/>
            <a:ext cx="798052" cy="682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78"/>
          <a:stretch/>
        </p:blipFill>
        <p:spPr>
          <a:xfrm>
            <a:off x="2288887" y="4316688"/>
            <a:ext cx="1764000" cy="8470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4063487" y="4762269"/>
            <a:ext cx="251168" cy="4338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63921" r="28220" b="23958"/>
          <a:stretch/>
        </p:blipFill>
        <p:spPr>
          <a:xfrm>
            <a:off x="4189071" y="4354455"/>
            <a:ext cx="2240960" cy="6080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79851" r="19879" b="3006"/>
          <a:stretch/>
        </p:blipFill>
        <p:spPr>
          <a:xfrm>
            <a:off x="524643" y="5012967"/>
            <a:ext cx="2597628" cy="85990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91595" y="3889876"/>
            <a:ext cx="6184474" cy="443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Щ</a:t>
            </a:r>
            <a:r>
              <a:rPr lang="uk-UA" sz="2400" b="1" dirty="0" smtClean="0">
                <a:solidFill>
                  <a:schemeClr val="bg1"/>
                </a:solidFill>
              </a:rPr>
              <a:t>ебетунчик, </a:t>
            </a:r>
            <a:r>
              <a:rPr lang="uk-UA" sz="2400" b="1" dirty="0" err="1" smtClean="0">
                <a:solidFill>
                  <a:srgbClr val="FFFF00"/>
                </a:solidFill>
              </a:rPr>
              <a:t>Ч</a:t>
            </a:r>
            <a:r>
              <a:rPr lang="uk-UA" sz="2400" b="1" dirty="0" err="1" smtClean="0">
                <a:solidFill>
                  <a:schemeClr val="bg1"/>
                </a:solidFill>
              </a:rPr>
              <a:t>италочка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 err="1" smtClean="0">
                <a:solidFill>
                  <a:srgbClr val="FFFF00"/>
                </a:solidFill>
              </a:rPr>
              <a:t>Ґ</a:t>
            </a:r>
            <a:r>
              <a:rPr lang="uk-UA" sz="2400" b="1" dirty="0" err="1" smtClean="0">
                <a:solidFill>
                  <a:schemeClr val="bg1"/>
                </a:solidFill>
              </a:rPr>
              <a:t>аджик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rgbClr val="FFFF00"/>
                </a:solidFill>
              </a:rPr>
              <a:t>Р</a:t>
            </a:r>
            <a:r>
              <a:rPr lang="uk-UA" sz="2400" b="1" dirty="0" smtClean="0">
                <a:solidFill>
                  <a:schemeClr val="bg1"/>
                </a:solidFill>
              </a:rPr>
              <a:t>одзинка.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06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410" y="1294988"/>
            <a:ext cx="2094093" cy="254989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39923" y="1344347"/>
            <a:ext cx="6408300" cy="8369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У </a:t>
            </a:r>
            <a:r>
              <a:rPr lang="uk-UA" sz="2000" b="1" dirty="0">
                <a:solidFill>
                  <a:srgbClr val="0070C0"/>
                </a:solidFill>
              </a:rPr>
              <a:t>Ґаджика є </a:t>
            </a:r>
            <a:r>
              <a:rPr lang="uk-UA" sz="2000" b="1" dirty="0" smtClean="0">
                <a:solidFill>
                  <a:srgbClr val="0070C0"/>
                </a:solidFill>
              </a:rPr>
              <a:t>друзі. Вони </a:t>
            </a:r>
            <a:r>
              <a:rPr lang="uk-UA" sz="2000" b="1" dirty="0">
                <a:solidFill>
                  <a:srgbClr val="0070C0"/>
                </a:solidFill>
              </a:rPr>
              <a:t>розташовані в контактах телефона </a:t>
            </a:r>
            <a:r>
              <a:rPr lang="uk-UA" sz="2000" b="1" dirty="0" err="1" smtClean="0">
                <a:solidFill>
                  <a:srgbClr val="0070C0"/>
                </a:solidFill>
              </a:rPr>
              <a:t>Ґаджика</a:t>
            </a:r>
            <a:r>
              <a:rPr lang="uk-UA" sz="2000" b="1" dirty="0" smtClean="0">
                <a:solidFill>
                  <a:srgbClr val="0070C0"/>
                </a:solidFill>
              </a:rPr>
              <a:t> в алфавітному порядку. </a:t>
            </a:r>
          </a:p>
        </p:txBody>
      </p:sp>
      <p:pic>
        <p:nvPicPr>
          <p:cNvPr id="22" name="Picture 3" descr="D:\2 клас\1 Українська мова\1 Пономарьова\1 Звуки букви\№023 - Розташовую слова за алфавітом\2024-10-11_17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21" y="1287289"/>
            <a:ext cx="1914525" cy="28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19564" y="4952319"/>
            <a:ext cx="6528659" cy="64663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Побудуй звукову схему найкоротшого із записаних імен.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0333" y="500625"/>
            <a:ext cx="10377889" cy="667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«Учитель»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1536" r="53144" b="81222"/>
          <a:stretch/>
        </p:blipFill>
        <p:spPr>
          <a:xfrm>
            <a:off x="4719565" y="2496137"/>
            <a:ext cx="6893220" cy="16236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30174" r="50117" b="55973"/>
          <a:stretch/>
        </p:blipFill>
        <p:spPr>
          <a:xfrm>
            <a:off x="6512354" y="2465458"/>
            <a:ext cx="1531719" cy="6895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79622" r="43210" b="3407"/>
          <a:stretch/>
        </p:blipFill>
        <p:spPr>
          <a:xfrm>
            <a:off x="4659173" y="3226747"/>
            <a:ext cx="1949275" cy="8929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63866" r="57966" b="23938"/>
          <a:stretch/>
        </p:blipFill>
        <p:spPr>
          <a:xfrm>
            <a:off x="10212108" y="2528413"/>
            <a:ext cx="1349164" cy="626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45931" r="46638" b="36283"/>
          <a:stretch/>
        </p:blipFill>
        <p:spPr>
          <a:xfrm>
            <a:off x="4632146" y="2408116"/>
            <a:ext cx="1850425" cy="932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4982" r="47891" b="71858"/>
          <a:stretch/>
        </p:blipFill>
        <p:spPr>
          <a:xfrm>
            <a:off x="8343390" y="2491112"/>
            <a:ext cx="1706312" cy="7009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31259" r="31836" b="55581"/>
          <a:stretch/>
        </p:blipFill>
        <p:spPr>
          <a:xfrm>
            <a:off x="6849936" y="3198322"/>
            <a:ext cx="2388274" cy="7186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9227" y="2868768"/>
            <a:ext cx="1323557" cy="64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=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9172" y="4181259"/>
            <a:ext cx="6589049" cy="64412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000" b="1" dirty="0" smtClean="0">
                <a:solidFill>
                  <a:srgbClr val="0070C0"/>
                </a:solidFill>
              </a:rPr>
              <a:t>, чи правильно він переписав друзів.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2820" y="1304338"/>
            <a:ext cx="5583402" cy="7447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Прізвища </a:t>
            </a:r>
            <a:r>
              <a:rPr lang="uk-UA" sz="2000" b="1" dirty="0">
                <a:solidFill>
                  <a:srgbClr val="0070C0"/>
                </a:solidFill>
              </a:rPr>
              <a:t>учнів у класному журналі розташовані також за алфавітом? Як ти думаєш чому? </a:t>
            </a:r>
          </a:p>
        </p:txBody>
      </p:sp>
      <p:pic>
        <p:nvPicPr>
          <p:cNvPr id="4102" name="Picture 6" descr="ÐÐ°ÑÑÐ¸Ð½ÐºÐ¸ Ð¿Ð¾ Ð·Ð°Ð¿ÑÐ¾ÑÑ ÐºÐ»Ð°ÑÐ½Ð¸Ð¹ Ð¶ÑÑÐ½Ð°Ð» 1-4 ÐºÐ»Ð°Ñ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88" y="1304341"/>
            <a:ext cx="1663200" cy="21460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ласний журнал. 1-4 класи купити за низькою ціною на DUMKA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11061"/>
          <a:stretch/>
        </p:blipFill>
        <p:spPr bwMode="auto">
          <a:xfrm>
            <a:off x="7266551" y="1304340"/>
            <a:ext cx="1674903" cy="21460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92820" y="500625"/>
            <a:ext cx="9802862" cy="667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 знаєш 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2820" y="2126965"/>
            <a:ext cx="589187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265113" indent="-265113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Визнач, з якої букви починається твоє прізвище.</a:t>
            </a:r>
          </a:p>
          <a:p>
            <a:pPr marL="265113" indent="-265113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Поміркуй, де його шукати в класному журналі – </a:t>
            </a:r>
            <a:r>
              <a:rPr lang="uk-UA" sz="2000" b="1" dirty="0">
                <a:solidFill>
                  <a:srgbClr val="FFFF00"/>
                </a:solidFill>
              </a:rPr>
              <a:t>угорі </a:t>
            </a:r>
            <a:r>
              <a:rPr lang="uk-UA" sz="2000" b="1" dirty="0">
                <a:solidFill>
                  <a:schemeClr val="bg1"/>
                </a:solidFill>
              </a:rPr>
              <a:t>списку, </a:t>
            </a:r>
            <a:r>
              <a:rPr lang="uk-UA" sz="2000" b="1" dirty="0">
                <a:solidFill>
                  <a:srgbClr val="FFFF00"/>
                </a:solidFill>
              </a:rPr>
              <a:t>посередині</a:t>
            </a:r>
            <a:r>
              <a:rPr lang="uk-UA" sz="2000" b="1" dirty="0">
                <a:solidFill>
                  <a:schemeClr val="bg1"/>
                </a:solidFill>
              </a:rPr>
              <a:t> чи </a:t>
            </a:r>
            <a:r>
              <a:rPr lang="uk-UA" sz="2000" b="1" dirty="0">
                <a:solidFill>
                  <a:srgbClr val="FFFF00"/>
                </a:solidFill>
              </a:rPr>
              <a:t>внизу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2820" y="3564707"/>
            <a:ext cx="4702053" cy="6833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прізвища відомих </a:t>
            </a:r>
            <a:r>
              <a:rPr lang="uk-UA" sz="2000" b="1" dirty="0" smtClean="0">
                <a:solidFill>
                  <a:srgbClr val="0070C0"/>
                </a:solidFill>
              </a:rPr>
              <a:t>українців.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їх </a:t>
            </a:r>
            <a:r>
              <a:rPr lang="uk-UA" sz="2000" b="1" dirty="0">
                <a:solidFill>
                  <a:srgbClr val="0070C0"/>
                </a:solidFill>
              </a:rPr>
              <a:t>в алфавітному порядку.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2197" y="4347220"/>
            <a:ext cx="5012675" cy="973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Т. Шевченко, М. Леонтович, </a:t>
            </a:r>
            <a:r>
              <a:rPr lang="uk-UA" sz="2800" b="1" dirty="0" err="1" smtClean="0">
                <a:solidFill>
                  <a:schemeClr val="bg1"/>
                </a:solidFill>
              </a:rPr>
              <a:t>Л.Українка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</a:rPr>
              <a:t>Б.Хмельницький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666" y="4514501"/>
            <a:ext cx="2553340" cy="589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М.Леонтович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0730" t="7644" r="7357" b="10968"/>
          <a:stretch/>
        </p:blipFill>
        <p:spPr>
          <a:xfrm>
            <a:off x="7266551" y="1263102"/>
            <a:ext cx="3602896" cy="321631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8582140" y="4514501"/>
            <a:ext cx="2338361" cy="589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Л.Українка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4872" y="5165468"/>
            <a:ext cx="3062688" cy="5618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Б.Хмельницький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12646" y="5165468"/>
            <a:ext cx="2214390" cy="5618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Т.Шевченко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0401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0162" y="528809"/>
            <a:ext cx="10759702" cy="715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162" y="2140984"/>
            <a:ext cx="88906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Зозуля, бджола, шпак, джміль, лелека, метелик.</a:t>
            </a:r>
            <a:endParaRPr lang="ru-RU" sz="3200" b="1" dirty="0"/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0162" y="1296315"/>
            <a:ext cx="3994201" cy="72671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слова. Розглянь світлини. Що </a:t>
            </a:r>
            <a:r>
              <a:rPr lang="uk-UA" sz="2000" b="1" dirty="0" smtClean="0">
                <a:solidFill>
                  <a:srgbClr val="0070C0"/>
                </a:solidFill>
              </a:rPr>
              <a:t>об’єднує ці об’єкти?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162" y="3426023"/>
            <a:ext cx="27101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Птахи – це ...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7898" y="2770769"/>
            <a:ext cx="3068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Комахи – це ...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25973" y="1296151"/>
            <a:ext cx="4243332" cy="72671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Чим вони відрізняються?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 які дві групи їх можна поділити?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92970" y="1292114"/>
            <a:ext cx="2313654" cy="72671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Розподіли слова </a:t>
            </a:r>
            <a:r>
              <a:rPr lang="uk-UA" sz="2000" b="1" dirty="0">
                <a:solidFill>
                  <a:srgbClr val="0070C0"/>
                </a:solidFill>
              </a:rPr>
              <a:t>в </a:t>
            </a:r>
            <a:r>
              <a:rPr lang="uk-UA" sz="2000" b="1" dirty="0" smtClean="0">
                <a:solidFill>
                  <a:srgbClr val="0070C0"/>
                </a:solidFill>
              </a:rPr>
              <a:t>речення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5917" y="3426022"/>
            <a:ext cx="41001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зозуля, шпак, лелека.</a:t>
            </a:r>
            <a:endParaRPr lang="ru-RU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03670" y="2770768"/>
            <a:ext cx="50744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бджола, джміль, метелик.</a:t>
            </a:r>
            <a:endParaRPr lang="ru-RU" sz="3200" b="1" dirty="0"/>
          </a:p>
        </p:txBody>
      </p:sp>
      <p:pic>
        <p:nvPicPr>
          <p:cNvPr id="1026" name="Picture 2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8" y="4134243"/>
            <a:ext cx="2029015" cy="14104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papilio-demoleus-4333413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6453" r="13883" b="16561"/>
          <a:stretch/>
        </p:blipFill>
        <p:spPr bwMode="auto">
          <a:xfrm>
            <a:off x="742392" y="4098934"/>
            <a:ext cx="1927692" cy="14457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29" y="4576027"/>
            <a:ext cx="2271335" cy="16223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Тварини\lele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78" y="2870190"/>
            <a:ext cx="2878498" cy="16011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Зозуля (Cuculus canoru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30" y="4576027"/>
            <a:ext cx="2163177" cy="16223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Медовий Блюз - Всім прекрасного недільного дня! Багато хто зустрічав влітку  Джмеля але так і не розумів докінця що це за комаха. Ми найшли цікаву  інформацію яка вам дасть деякі відповіді. 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96" y="4138336"/>
            <a:ext cx="1827563" cy="14063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006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13721</TotalTime>
  <Words>604</Words>
  <Application>Microsoft Office PowerPoint</Application>
  <PresentationFormat>Произвольный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Вибери свій настрій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б в _ _ _ _ _ ж з и і ї _ _ _ _ _ _ п р с _ _ _ _ _ ч ш _ ь _ _</vt:lpstr>
      <vt:lpstr>Презентация PowerPoint</vt:lpstr>
      <vt:lpstr>Мій настрій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828</cp:revision>
  <dcterms:created xsi:type="dcterms:W3CDTF">2018-01-05T16:38:53Z</dcterms:created>
  <dcterms:modified xsi:type="dcterms:W3CDTF">2024-10-12T11:25:38Z</dcterms:modified>
</cp:coreProperties>
</file>