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468" r:id="rId3"/>
    <p:sldId id="469" r:id="rId4"/>
    <p:sldId id="470" r:id="rId5"/>
    <p:sldId id="442" r:id="rId6"/>
    <p:sldId id="460" r:id="rId7"/>
    <p:sldId id="432" r:id="rId8"/>
    <p:sldId id="471" r:id="rId9"/>
    <p:sldId id="454" r:id="rId10"/>
    <p:sldId id="467" r:id="rId11"/>
    <p:sldId id="472" r:id="rId12"/>
    <p:sldId id="473" r:id="rId13"/>
    <p:sldId id="47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0066"/>
    <a:srgbClr val="FF7C80"/>
    <a:srgbClr val="2F3242"/>
    <a:srgbClr val="FFFF00"/>
    <a:srgbClr val="295FFF"/>
    <a:srgbClr val="709E32"/>
    <a:srgbClr val="FF66FF"/>
    <a:srgbClr val="E3FE4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37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gif"/><Relationship Id="rId7" Type="http://schemas.openxmlformats.org/officeDocument/2006/relationships/image" Target="../media/image16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9072" y="4338486"/>
            <a:ext cx="10221016" cy="160043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Шукаю слово у словнику за алфавітом. Робота з орфографі­чним словником. 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853" r="2154" b="11777"/>
          <a:stretch/>
        </p:blipFill>
        <p:spPr bwMode="auto">
          <a:xfrm>
            <a:off x="939071" y="922091"/>
            <a:ext cx="2892398" cy="2685653"/>
          </a:xfrm>
          <a:prstGeom prst="round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7703210" y="999965"/>
            <a:ext cx="345687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клас. </a:t>
            </a:r>
            <a:endParaRPr lang="uk-UA" sz="2400" b="1" i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</a:t>
            </a:r>
            <a:r>
              <a:rPr lang="uk-UA" sz="2400" b="1" i="1" dirty="0">
                <a:solidFill>
                  <a:srgbClr val="0070C0"/>
                </a:solidFill>
              </a:rPr>
              <a:t>1</a:t>
            </a:r>
            <a:r>
              <a:rPr lang="uk-UA" sz="2400" b="1" dirty="0">
                <a:solidFill>
                  <a:srgbClr val="0070C0"/>
                </a:solidFill>
              </a:rPr>
              <a:t>. </a:t>
            </a:r>
            <a:r>
              <a:rPr lang="uk-UA" sz="2400" b="1" dirty="0" smtClean="0">
                <a:solidFill>
                  <a:srgbClr val="0070C0"/>
                </a:solidFill>
              </a:rPr>
              <a:t>Звуки. Букви. Склади. Наголос.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24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27778" r="52889" b="3307"/>
          <a:stretch/>
        </p:blipFill>
        <p:spPr>
          <a:xfrm>
            <a:off x="774161" y="2057480"/>
            <a:ext cx="2009394" cy="28697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8734" y="494531"/>
            <a:ext cx="10359725" cy="7455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t="899" r="54462" b="80952"/>
          <a:stretch/>
        </p:blipFill>
        <p:spPr>
          <a:xfrm>
            <a:off x="3031456" y="3193929"/>
            <a:ext cx="8100000" cy="212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3117523" y="2010226"/>
            <a:ext cx="780861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      </a:t>
            </a:r>
            <a:r>
              <a:rPr lang="uk-UA" sz="3200" b="1" dirty="0" err="1">
                <a:solidFill>
                  <a:schemeClr val="bg1"/>
                </a:solidFill>
              </a:rPr>
              <a:t>Учит</a:t>
            </a:r>
            <a:r>
              <a:rPr lang="uk-UA" sz="3200" b="1" dirty="0">
                <a:solidFill>
                  <a:schemeClr val="bg1"/>
                </a:solidFill>
              </a:rPr>
              <a:t> … </a:t>
            </a:r>
            <a:r>
              <a:rPr lang="uk-UA" sz="3200" b="1" dirty="0" err="1">
                <a:solidFill>
                  <a:schemeClr val="bg1"/>
                </a:solidFill>
              </a:rPr>
              <a:t>ль</a:t>
            </a:r>
            <a:r>
              <a:rPr lang="uk-UA" sz="3200" b="1" dirty="0">
                <a:solidFill>
                  <a:schemeClr val="bg1"/>
                </a:solidFill>
              </a:rPr>
              <a:t>, уч … </a:t>
            </a:r>
            <a:r>
              <a:rPr lang="uk-UA" sz="3200" b="1" dirty="0" err="1">
                <a:solidFill>
                  <a:schemeClr val="bg1"/>
                </a:solidFill>
              </a:rPr>
              <a:t>ниця</a:t>
            </a:r>
            <a:r>
              <a:rPr lang="uk-UA" sz="3200" b="1" dirty="0">
                <a:solidFill>
                  <a:schemeClr val="bg1"/>
                </a:solidFill>
              </a:rPr>
              <a:t>, п … нал, ран … </a:t>
            </a:r>
            <a:r>
              <a:rPr lang="uk-UA" sz="3200" b="1" dirty="0" err="1">
                <a:solidFill>
                  <a:schemeClr val="bg1"/>
                </a:solidFill>
              </a:rPr>
              <a:t>ць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пр</a:t>
            </a:r>
            <a:r>
              <a:rPr lang="uk-UA" sz="3200" b="1" dirty="0">
                <a:solidFill>
                  <a:schemeClr val="bg1"/>
                </a:solidFill>
              </a:rPr>
              <a:t> … </a:t>
            </a:r>
            <a:r>
              <a:rPr lang="uk-UA" sz="3200" b="1" dirty="0" err="1">
                <a:solidFill>
                  <a:schemeClr val="bg1"/>
                </a:solidFill>
              </a:rPr>
              <a:t>дмет</a:t>
            </a:r>
            <a:r>
              <a:rPr lang="uk-UA" sz="3200" b="1" dirty="0">
                <a:solidFill>
                  <a:schemeClr val="bg1"/>
                </a:solidFill>
              </a:rPr>
              <a:t>, д … </a:t>
            </a:r>
            <a:r>
              <a:rPr lang="uk-UA" sz="3200" b="1" dirty="0" err="1">
                <a:solidFill>
                  <a:schemeClr val="bg1"/>
                </a:solidFill>
              </a:rPr>
              <a:t>ктант</a:t>
            </a:r>
            <a:r>
              <a:rPr lang="uk-UA" sz="32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14348" y="192514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е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6738" y="1897463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е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820713" y="188085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е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81553" y="2388505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е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51167" y="2388504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и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6687" y="189746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е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4" t="79771" r="420" b="7500"/>
          <a:stretch/>
        </p:blipFill>
        <p:spPr>
          <a:xfrm>
            <a:off x="3398907" y="3217885"/>
            <a:ext cx="2374711" cy="8729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19565" r="83518" b="72873"/>
          <a:stretch/>
        </p:blipFill>
        <p:spPr>
          <a:xfrm>
            <a:off x="4988731" y="3516754"/>
            <a:ext cx="450377" cy="5186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20361" r="56654" b="72045"/>
          <a:stretch/>
        </p:blipFill>
        <p:spPr>
          <a:xfrm>
            <a:off x="5315287" y="3570392"/>
            <a:ext cx="797815" cy="5208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52599" r="34136" b="36177"/>
          <a:stretch/>
        </p:blipFill>
        <p:spPr>
          <a:xfrm>
            <a:off x="3164712" y="4484641"/>
            <a:ext cx="1241946" cy="7697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t="52002" r="65811" b="40297"/>
          <a:stretch/>
        </p:blipFill>
        <p:spPr>
          <a:xfrm>
            <a:off x="9611394" y="3535517"/>
            <a:ext cx="1254522" cy="5281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19565" r="83518" b="72873"/>
          <a:stretch/>
        </p:blipFill>
        <p:spPr>
          <a:xfrm>
            <a:off x="9322592" y="3516754"/>
            <a:ext cx="450377" cy="5186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1" t="36480" r="40742" b="55958"/>
          <a:stretch/>
        </p:blipFill>
        <p:spPr>
          <a:xfrm>
            <a:off x="9044309" y="3572219"/>
            <a:ext cx="450377" cy="5186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t="35983" r="59796" b="56555"/>
          <a:stretch/>
        </p:blipFill>
        <p:spPr>
          <a:xfrm>
            <a:off x="7005102" y="3545813"/>
            <a:ext cx="1614373" cy="51174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t="19565" r="83518" b="72873"/>
          <a:stretch/>
        </p:blipFill>
        <p:spPr>
          <a:xfrm>
            <a:off x="6775818" y="3551551"/>
            <a:ext cx="450377" cy="5186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3" t="20560" r="32359" b="67655"/>
          <a:stretch/>
        </p:blipFill>
        <p:spPr>
          <a:xfrm>
            <a:off x="6163175" y="3601152"/>
            <a:ext cx="846161" cy="80825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3" t="51007" r="14236" b="37769"/>
          <a:stretch/>
        </p:blipFill>
        <p:spPr>
          <a:xfrm>
            <a:off x="4143512" y="4381736"/>
            <a:ext cx="596500" cy="76979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67125" r="72762" b="21651"/>
          <a:stretch/>
        </p:blipFill>
        <p:spPr>
          <a:xfrm>
            <a:off x="4396226" y="4387169"/>
            <a:ext cx="951997" cy="7697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2" t="85831" r="35994" b="2945"/>
          <a:stretch/>
        </p:blipFill>
        <p:spPr>
          <a:xfrm>
            <a:off x="8054811" y="4575373"/>
            <a:ext cx="783341" cy="76979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6" t="69115" r="41453" b="19661"/>
          <a:stretch/>
        </p:blipFill>
        <p:spPr>
          <a:xfrm>
            <a:off x="5427341" y="4515233"/>
            <a:ext cx="1241946" cy="76979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85234" r="56418" b="3542"/>
          <a:stretch/>
        </p:blipFill>
        <p:spPr>
          <a:xfrm>
            <a:off x="6210213" y="4513339"/>
            <a:ext cx="1867450" cy="76979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3" t="51007" r="14236" b="37769"/>
          <a:stretch/>
        </p:blipFill>
        <p:spPr>
          <a:xfrm>
            <a:off x="6063681" y="4386460"/>
            <a:ext cx="596500" cy="76979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9" t="85831" r="16542" b="2945"/>
          <a:stretch/>
        </p:blipFill>
        <p:spPr>
          <a:xfrm>
            <a:off x="8283485" y="4542322"/>
            <a:ext cx="877660" cy="769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19174" r="50176" b="70876"/>
          <a:stretch/>
        </p:blipFill>
        <p:spPr>
          <a:xfrm>
            <a:off x="8777754" y="4409407"/>
            <a:ext cx="2115404" cy="68238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860027" y="1307571"/>
            <a:ext cx="10506149" cy="61757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400" b="1" dirty="0">
                <a:solidFill>
                  <a:srgbClr val="0070C0"/>
                </a:solidFill>
              </a:rPr>
              <a:t>слова. </a:t>
            </a:r>
            <a:r>
              <a:rPr lang="uk-UA" sz="2400" b="1" dirty="0" smtClean="0">
                <a:solidFill>
                  <a:srgbClr val="0070C0"/>
                </a:solidFill>
              </a:rPr>
              <a:t>Визнач </a:t>
            </a:r>
            <a:r>
              <a:rPr lang="uk-UA" sz="2400" b="1" dirty="0">
                <a:solidFill>
                  <a:srgbClr val="0070C0"/>
                </a:solidFill>
              </a:rPr>
              <a:t>за словником, які букви в них </a:t>
            </a:r>
            <a:r>
              <a:rPr lang="uk-UA" sz="2400" b="1" dirty="0" err="1">
                <a:solidFill>
                  <a:srgbClr val="0070C0"/>
                </a:solidFill>
              </a:rPr>
              <a:t>пропущено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їх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3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31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2 клас\1 Українська мова\1 Пономарьова\1 Звуки букви\№024 - Шукаю слово у словнику за алфавітом\2024-10-11_2240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20068" r="1411" b="31858"/>
          <a:stretch/>
        </p:blipFill>
        <p:spPr bwMode="auto">
          <a:xfrm>
            <a:off x="6464205" y="4535517"/>
            <a:ext cx="5403910" cy="116950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2 клас\1 Українська мова\1 Пономарьова\1 Звуки букви\№024 - Шукаю слово у словнику за алфавітом\2024-10-11_2240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t="19149" r="203" b="1200"/>
          <a:stretch/>
        </p:blipFill>
        <p:spPr bwMode="auto">
          <a:xfrm>
            <a:off x="6290631" y="2260067"/>
            <a:ext cx="5577484" cy="204641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46" y="2260067"/>
            <a:ext cx="5586515" cy="710588"/>
          </a:xfr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b="1" dirty="0" err="1" smtClean="0">
                <a:solidFill>
                  <a:srgbClr val="0070C0"/>
                </a:solidFill>
              </a:rPr>
              <a:t>Годиник</a:t>
            </a:r>
            <a:r>
              <a:rPr lang="uk-UA" sz="2800" b="1" dirty="0" smtClean="0">
                <a:solidFill>
                  <a:srgbClr val="0070C0"/>
                </a:solidFill>
              </a:rPr>
              <a:t>, </a:t>
            </a:r>
            <a:r>
              <a:rPr lang="uk-UA" sz="2800" b="1" dirty="0" err="1" smtClean="0">
                <a:solidFill>
                  <a:srgbClr val="0070C0"/>
                </a:solidFill>
              </a:rPr>
              <a:t>усьмішка</a:t>
            </a:r>
            <a:r>
              <a:rPr lang="uk-UA" sz="2800" b="1" dirty="0" smtClean="0">
                <a:solidFill>
                  <a:srgbClr val="0070C0"/>
                </a:solidFill>
              </a:rPr>
              <a:t>, </a:t>
            </a:r>
            <a:r>
              <a:rPr lang="uk-UA" sz="2800" b="1" dirty="0" err="1" smtClean="0">
                <a:solidFill>
                  <a:srgbClr val="0070C0"/>
                </a:solidFill>
              </a:rPr>
              <a:t>мяч</a:t>
            </a:r>
            <a:r>
              <a:rPr lang="uk-UA" sz="2800" b="1" dirty="0" smtClean="0">
                <a:solidFill>
                  <a:srgbClr val="0070C0"/>
                </a:solidFill>
              </a:rPr>
              <a:t>, </a:t>
            </a:r>
            <a:r>
              <a:rPr lang="uk-UA" sz="2800" b="1" dirty="0" err="1" smtClean="0">
                <a:solidFill>
                  <a:srgbClr val="0070C0"/>
                </a:solidFill>
              </a:rPr>
              <a:t>винограт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1332" y="494529"/>
            <a:ext cx="10776029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5734" y="1169045"/>
            <a:ext cx="5253245" cy="1017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1. Знайди в орфографічному словнику подані слова. </a:t>
            </a:r>
            <a:r>
              <a:rPr lang="uk-UA" sz="20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2000" b="1" dirty="0" smtClean="0">
                <a:solidFill>
                  <a:schemeClr val="bg1"/>
                </a:solidFill>
              </a:rPr>
              <a:t>, чи правильно вони записані. Виправ помилки.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80462" y="1184315"/>
            <a:ext cx="5266589" cy="10025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2. Прочитай вірш. Користуючись словником,  устав пропущені букви в назвах днів тижня.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1332" y="3028792"/>
            <a:ext cx="5277646" cy="850633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3. Підпиши зображені плоди. </a:t>
            </a:r>
            <a:r>
              <a:rPr lang="uk-UA" sz="20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2000" b="1" dirty="0" smtClean="0">
                <a:solidFill>
                  <a:schemeClr val="bg1"/>
                </a:solidFill>
              </a:rPr>
              <a:t> написання цих слів за словником. </a:t>
            </a: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6783988" y="2238033"/>
            <a:ext cx="401414" cy="420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FF0000"/>
                </a:solidFill>
              </a:rPr>
              <a:t>е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561860" y="5067760"/>
            <a:ext cx="1364420" cy="4208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Абр</a:t>
            </a:r>
            <a:r>
              <a:rPr lang="uk-UA" sz="2400" b="1" dirty="0" smtClean="0">
                <a:solidFill>
                  <a:srgbClr val="FFFF00"/>
                </a:solidFill>
              </a:rPr>
              <a:t>и</a:t>
            </a:r>
            <a:r>
              <a:rPr lang="uk-UA" sz="2400" b="1" dirty="0" smtClean="0">
                <a:solidFill>
                  <a:schemeClr val="bg1"/>
                </a:solidFill>
              </a:rPr>
              <a:t>кос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7122843" y="5734275"/>
            <a:ext cx="1315814" cy="420830"/>
          </a:xfrm>
          <a:prstGeom prst="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Вулиця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1365659" y="2186848"/>
            <a:ext cx="452125" cy="420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н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2456761" y="2489812"/>
            <a:ext cx="132203" cy="330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Заголовок 1"/>
          <p:cNvSpPr txBox="1">
            <a:spLocks/>
          </p:cNvSpPr>
          <p:nvPr/>
        </p:nvSpPr>
        <p:spPr>
          <a:xfrm>
            <a:off x="3808598" y="2165906"/>
            <a:ext cx="452125" cy="420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dirty="0">
                <a:solidFill>
                  <a:srgbClr val="FF0000"/>
                </a:solidFill>
              </a:rPr>
              <a:t>,</a:t>
            </a:r>
            <a:endParaRPr lang="ru-RU" sz="3600" b="1" dirty="0">
              <a:solidFill>
                <a:srgbClr val="FF0000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>
            <a:off x="5761691" y="2489812"/>
            <a:ext cx="132203" cy="330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Заголовок 1"/>
          <p:cNvSpPr txBox="1">
            <a:spLocks/>
          </p:cNvSpPr>
          <p:nvPr/>
        </p:nvSpPr>
        <p:spPr>
          <a:xfrm>
            <a:off x="5601729" y="2128833"/>
            <a:ext cx="452125" cy="420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д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6534974" y="3243004"/>
            <a:ext cx="401414" cy="420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FF0000"/>
                </a:solidFill>
              </a:rPr>
              <a:t>е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6861675" y="3243004"/>
            <a:ext cx="401414" cy="420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FF0000"/>
                </a:solidFill>
              </a:rPr>
              <a:t>е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6928345" y="3713078"/>
            <a:ext cx="401414" cy="420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FF0000"/>
                </a:solidFill>
              </a:rPr>
              <a:t>е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9966028" y="2175730"/>
            <a:ext cx="401414" cy="420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FF0000"/>
                </a:solidFill>
              </a:rPr>
              <a:t>и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9723656" y="3191717"/>
            <a:ext cx="401414" cy="42083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FF0000"/>
                </a:solidFill>
              </a:rPr>
              <a:t>е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D:\2 клас\1 Українська мова\1 Пономарьова\1 Звуки букви\№024 - Шукаю слово у словнику за алфавітом\2024-10-11_2240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6" b="17058"/>
          <a:stretch/>
        </p:blipFill>
        <p:spPr bwMode="auto">
          <a:xfrm>
            <a:off x="561860" y="3970853"/>
            <a:ext cx="5540370" cy="99775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Заголовок 1"/>
          <p:cNvSpPr txBox="1">
            <a:spLocks/>
          </p:cNvSpPr>
          <p:nvPr/>
        </p:nvSpPr>
        <p:spPr>
          <a:xfrm>
            <a:off x="2027103" y="5068436"/>
            <a:ext cx="1388125" cy="4208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ч</a:t>
            </a:r>
            <a:r>
              <a:rPr lang="uk-UA" sz="2400" b="1" dirty="0" smtClean="0">
                <a:solidFill>
                  <a:srgbClr val="FFFF00"/>
                </a:solidFill>
              </a:rPr>
              <a:t>е</a:t>
            </a:r>
            <a:r>
              <a:rPr lang="uk-UA" sz="2400" b="1" dirty="0" smtClean="0">
                <a:solidFill>
                  <a:schemeClr val="bg1"/>
                </a:solidFill>
              </a:rPr>
              <a:t>решні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3518328" y="5063755"/>
            <a:ext cx="1461293" cy="4208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ап</a:t>
            </a:r>
            <a:r>
              <a:rPr lang="uk-UA" sz="2400" b="1" dirty="0" smtClean="0">
                <a:solidFill>
                  <a:srgbClr val="FFFF00"/>
                </a:solidFill>
              </a:rPr>
              <a:t>е</a:t>
            </a:r>
            <a:r>
              <a:rPr lang="uk-UA" sz="2400" b="1" dirty="0" smtClean="0">
                <a:solidFill>
                  <a:schemeClr val="bg1"/>
                </a:solidFill>
              </a:rPr>
              <a:t>льсин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5068464" y="5081268"/>
            <a:ext cx="1123014" cy="4208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л</a:t>
            </a:r>
            <a:r>
              <a:rPr lang="uk-UA" sz="2400" b="1" dirty="0" smtClean="0">
                <a:solidFill>
                  <a:srgbClr val="FFFF00"/>
                </a:solidFill>
              </a:rPr>
              <a:t>и</a:t>
            </a:r>
            <a:r>
              <a:rPr lang="uk-UA" sz="2400" b="1" dirty="0" smtClean="0">
                <a:solidFill>
                  <a:schemeClr val="bg1"/>
                </a:solidFill>
              </a:rPr>
              <a:t>мон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120229" y="5562429"/>
            <a:ext cx="5174343" cy="71203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4. Розгадай ребус.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слова-відгадки. </a:t>
            </a:r>
            <a:r>
              <a:rPr lang="uk-UA" sz="20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2000" b="1" dirty="0" smtClean="0">
                <a:solidFill>
                  <a:schemeClr val="bg1"/>
                </a:solidFill>
              </a:rPr>
              <a:t> їх написання за словником. </a:t>
            </a: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9467163" y="5686925"/>
            <a:ext cx="1315814" cy="420830"/>
          </a:xfrm>
          <a:prstGeom prst="rect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дитина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0078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2" grpId="0" animBg="1"/>
      <p:bldP spid="61" grpId="0"/>
      <p:bldP spid="37" grpId="0" animBg="1"/>
      <p:bldP spid="39" grpId="0" animBg="1"/>
      <p:bldP spid="43" grpId="0"/>
      <p:bldP spid="35" grpId="0"/>
      <p:bldP spid="38" grpId="0"/>
      <p:bldP spid="42" grpId="0"/>
      <p:bldP spid="54" grpId="0"/>
      <p:bldP spid="55" grpId="0"/>
      <p:bldP spid="56" grpId="0"/>
      <p:bldP spid="57" grpId="0"/>
      <p:bldP spid="58" grpId="0" animBg="1"/>
      <p:bldP spid="59" grpId="0" animBg="1"/>
      <p:bldP spid="66" grpId="0" animBg="1"/>
      <p:bldP spid="67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789" y="494529"/>
            <a:ext cx="9641711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482217" y="1640214"/>
            <a:ext cx="2441449" cy="3097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5452" y="1640214"/>
            <a:ext cx="5407536" cy="310854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70C0"/>
                </a:solidFill>
              </a:rPr>
              <a:t>Що маємо зробити,  якщо не знаємо правильне написання слова?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70C0"/>
                </a:solidFill>
              </a:rPr>
              <a:t>Які існують словники?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70C0"/>
                </a:solidFill>
              </a:rPr>
              <a:t>Як розташовані слова в словниках?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70C0"/>
                </a:solidFill>
              </a:rPr>
              <a:t>Чи маєш </a:t>
            </a:r>
            <a:r>
              <a:rPr lang="uk-UA" sz="2800" b="1" smtClean="0">
                <a:solidFill>
                  <a:srgbClr val="0070C0"/>
                </a:solidFill>
              </a:rPr>
              <a:t>ти словник?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  <p:pic>
        <p:nvPicPr>
          <p:cNvPr id="7" name="Picture 2" descr="ÐÐ°ÑÑÐ¸Ð½ÐºÐ¸ Ð¿Ð¾ Ð·Ð°Ð¿ÑÐ¾ÑÑ Ð¾ÑÑÐ¾Ð³ÑÐ°ÑÑÑÐ½Ð¸Ð¹  ÑÐ»Ð¾Ð²Ð½Ð¸Ðº Ð´Ð»Ñ Ð´ÑÑÐµÐ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97" y="1567716"/>
            <a:ext cx="2165503" cy="28226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708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426276" y="658203"/>
            <a:ext cx="4269443" cy="829074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altLang="ru-RU" sz="4000" b="1" dirty="0" smtClean="0">
                <a:solidFill>
                  <a:schemeClr val="bg1"/>
                </a:solidFill>
                <a:latin typeface="+mn-lt"/>
              </a:rPr>
              <a:t>Мій настрій</a:t>
            </a:r>
            <a:endParaRPr lang="ru-RU" altLang="ru-RU" sz="40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60" y="374573"/>
            <a:ext cx="4770756" cy="599288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6261" y="1876349"/>
            <a:ext cx="4208444" cy="139779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</a:t>
            </a:r>
            <a:r>
              <a:rPr lang="uk-UA" sz="2400" b="1" dirty="0" err="1" smtClean="0">
                <a:solidFill>
                  <a:srgbClr val="0070C0"/>
                </a:solidFill>
              </a:rPr>
              <a:t>смайли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Який з них відображає твій настрій?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193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302" y="1709872"/>
            <a:ext cx="2867532" cy="3340562"/>
          </a:xfrm>
          <a:prstGeom prst="rect">
            <a:avLst/>
          </a:prstGeom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786391" y="532254"/>
            <a:ext cx="4549966" cy="637412"/>
          </a:xfr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altLang="ru-RU" sz="4000" b="1" dirty="0" smtClean="0">
                <a:solidFill>
                  <a:srgbClr val="0070C0"/>
                </a:solidFill>
                <a:latin typeface="+mn-lt"/>
              </a:rPr>
              <a:t>Знайди свій настрій</a:t>
            </a:r>
            <a:endParaRPr lang="ru-RU" altLang="ru-RU" sz="4000" dirty="0" smtClean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79" y="1357274"/>
            <a:ext cx="3869246" cy="484333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4105" y="1577670"/>
            <a:ext cx="5203390" cy="30469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70C0"/>
                </a:solidFill>
              </a:rPr>
              <a:t>Сіли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рівно</a:t>
            </a:r>
            <a:r>
              <a:rPr lang="ru-RU" sz="3200" b="1" dirty="0">
                <a:solidFill>
                  <a:srgbClr val="0070C0"/>
                </a:solidFill>
              </a:rPr>
              <a:t>, </a:t>
            </a:r>
            <a:r>
              <a:rPr lang="ru-RU" sz="3200" b="1" dirty="0" err="1">
                <a:solidFill>
                  <a:srgbClr val="0070C0"/>
                </a:solidFill>
              </a:rPr>
              <a:t>озирнулись</a:t>
            </a:r>
            <a:r>
              <a:rPr lang="ru-RU" sz="3200" b="1" dirty="0">
                <a:solidFill>
                  <a:srgbClr val="0070C0"/>
                </a:solidFill>
              </a:rPr>
              <a:t>,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Один одному </a:t>
            </a:r>
            <a:r>
              <a:rPr lang="ru-RU" sz="3200" b="1" dirty="0" err="1">
                <a:solidFill>
                  <a:srgbClr val="0070C0"/>
                </a:solidFill>
              </a:rPr>
              <a:t>всміхнулись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Якщо</a:t>
            </a:r>
            <a:r>
              <a:rPr lang="ru-RU" sz="3200" b="1" dirty="0">
                <a:solidFill>
                  <a:srgbClr val="0070C0"/>
                </a:solidFill>
              </a:rPr>
              <a:t> добре </a:t>
            </a:r>
            <a:r>
              <a:rPr lang="ru-RU" sz="3200" b="1" dirty="0" err="1">
                <a:solidFill>
                  <a:srgbClr val="0070C0"/>
                </a:solidFill>
              </a:rPr>
              <a:t>працювати</a:t>
            </a:r>
            <a:r>
              <a:rPr lang="ru-RU" sz="3200" b="1" dirty="0">
                <a:solidFill>
                  <a:srgbClr val="0070C0"/>
                </a:solidFill>
              </a:rPr>
              <a:t> –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Вийдуть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гарні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результати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Тож</a:t>
            </a:r>
            <a:r>
              <a:rPr lang="ru-RU" sz="3200" b="1" dirty="0">
                <a:solidFill>
                  <a:srgbClr val="0070C0"/>
                </a:solidFill>
              </a:rPr>
              <a:t> не </a:t>
            </a:r>
            <a:r>
              <a:rPr lang="ru-RU" sz="3200" b="1" dirty="0" err="1">
                <a:solidFill>
                  <a:srgbClr val="0070C0"/>
                </a:solidFill>
              </a:rPr>
              <a:t>гаємо</a:t>
            </a:r>
            <a:r>
              <a:rPr lang="ru-RU" sz="3200" b="1" dirty="0">
                <a:solidFill>
                  <a:srgbClr val="0070C0"/>
                </a:solidFill>
              </a:rPr>
              <a:t> ми час,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Бо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знання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чекають</a:t>
            </a:r>
            <a:r>
              <a:rPr lang="ru-RU" sz="3200" b="1" dirty="0">
                <a:solidFill>
                  <a:srgbClr val="0070C0"/>
                </a:solidFill>
              </a:rPr>
              <a:t> нас!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0250" y="540228"/>
            <a:ext cx="5571100" cy="7399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7611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03384" y="599721"/>
            <a:ext cx="10344838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Пригадай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92256" y="3707489"/>
            <a:ext cx="5499224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err="1"/>
              <a:t>раптово</a:t>
            </a:r>
            <a:r>
              <a:rPr lang="ru-RU" sz="2800" dirty="0"/>
              <a:t>, зима, </a:t>
            </a:r>
            <a:r>
              <a:rPr lang="ru-RU" sz="2800" dirty="0" err="1" smtClean="0"/>
              <a:t>прийшла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 err="1" smtClean="0"/>
              <a:t>дуже</a:t>
            </a:r>
            <a:r>
              <a:rPr lang="ru-RU" sz="2800" dirty="0"/>
              <a:t>, </a:t>
            </a:r>
            <a:r>
              <a:rPr lang="ru-RU" sz="2800" dirty="0" err="1"/>
              <a:t>був</a:t>
            </a:r>
            <a:r>
              <a:rPr lang="ru-RU" sz="2800" dirty="0"/>
              <a:t>, </a:t>
            </a:r>
            <a:r>
              <a:rPr lang="ru-RU" sz="2800" dirty="0" err="1"/>
              <a:t>смачний</a:t>
            </a:r>
            <a:r>
              <a:rPr lang="ru-RU" sz="2800" dirty="0"/>
              <a:t>, апельсин</a:t>
            </a:r>
          </a:p>
          <a:p>
            <a:r>
              <a:rPr lang="ru-RU" sz="2800" dirty="0" err="1" smtClean="0"/>
              <a:t>був</a:t>
            </a:r>
            <a:r>
              <a:rPr lang="ru-RU" sz="2800" dirty="0"/>
              <a:t>, </a:t>
            </a:r>
            <a:r>
              <a:rPr lang="ru-RU" sz="2800" dirty="0" err="1"/>
              <a:t>цуценям</a:t>
            </a:r>
            <a:r>
              <a:rPr lang="ru-RU" sz="2800" dirty="0"/>
              <a:t>, </a:t>
            </a:r>
            <a:r>
              <a:rPr lang="ru-RU" sz="2800" dirty="0" err="1"/>
              <a:t>слухняним</a:t>
            </a:r>
            <a:r>
              <a:rPr lang="ru-RU" sz="2800" dirty="0"/>
              <a:t>, Барбос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3383" y="1419556"/>
            <a:ext cx="5288097" cy="132343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6213" indent="-176213">
              <a:buFont typeface="Wingdings" panose="05000000000000000000" pitchFamily="2" charset="2"/>
              <a:buChar char="§"/>
            </a:pPr>
            <a:r>
              <a:rPr lang="ru-RU" sz="2000" b="1" dirty="0" err="1" smtClean="0">
                <a:solidFill>
                  <a:srgbClr val="0070C0"/>
                </a:solidFill>
              </a:rPr>
              <a:t>Розкажи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алфавіт</a:t>
            </a:r>
            <a:r>
              <a:rPr lang="ru-RU" sz="2000" b="1" dirty="0" smtClean="0">
                <a:solidFill>
                  <a:srgbClr val="0070C0"/>
                </a:solidFill>
              </a:rPr>
              <a:t>. </a:t>
            </a:r>
            <a:r>
              <a:rPr lang="ru-RU" sz="2000" b="1" dirty="0" err="1" smtClean="0">
                <a:solidFill>
                  <a:srgbClr val="0070C0"/>
                </a:solidFill>
              </a:rPr>
              <a:t>Скільки</a:t>
            </a:r>
            <a:r>
              <a:rPr lang="ru-RU" sz="2000" b="1" dirty="0" smtClean="0">
                <a:solidFill>
                  <a:srgbClr val="0070C0"/>
                </a:solidFill>
              </a:rPr>
              <a:t> в </a:t>
            </a:r>
            <a:r>
              <a:rPr lang="ru-RU" sz="2000" b="1" dirty="0" err="1" smtClean="0">
                <a:solidFill>
                  <a:srgbClr val="0070C0"/>
                </a:solidFill>
              </a:rPr>
              <a:t>ньому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всього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літер</a:t>
            </a:r>
            <a:r>
              <a:rPr lang="ru-RU" sz="2000" b="1" dirty="0" smtClean="0">
                <a:solidFill>
                  <a:srgbClr val="0070C0"/>
                </a:solidFill>
              </a:rPr>
              <a:t>? 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</a:rPr>
              <a:t>Яка </a:t>
            </a:r>
            <a:r>
              <a:rPr lang="ru-RU" sz="2000" b="1" dirty="0" err="1" smtClean="0">
                <a:solidFill>
                  <a:srgbClr val="0070C0"/>
                </a:solidFill>
              </a:rPr>
              <a:t>літера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стоїть</a:t>
            </a:r>
            <a:r>
              <a:rPr lang="ru-RU" sz="2000" b="1" dirty="0" smtClean="0">
                <a:solidFill>
                  <a:srgbClr val="0070C0"/>
                </a:solidFill>
              </a:rPr>
              <a:t> перед буквою З, Л, Х?</a:t>
            </a: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0070C0"/>
                </a:solidFill>
              </a:rPr>
              <a:t>Яка </a:t>
            </a:r>
            <a:r>
              <a:rPr lang="ru-RU" sz="2000" b="1" dirty="0" err="1">
                <a:solidFill>
                  <a:srgbClr val="0070C0"/>
                </a:solidFill>
              </a:rPr>
              <a:t>літера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стоїть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після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букви</a:t>
            </a:r>
            <a:r>
              <a:rPr lang="ru-RU" sz="2000" b="1" dirty="0" smtClean="0">
                <a:solidFill>
                  <a:srgbClr val="0070C0"/>
                </a:solidFill>
              </a:rPr>
              <a:t> Ї, М, Ц?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3384" y="2843568"/>
            <a:ext cx="4915527" cy="7078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Склади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речення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так, </a:t>
            </a:r>
            <a:r>
              <a:rPr lang="ru-RU" sz="2000" b="1" dirty="0" err="1">
                <a:solidFill>
                  <a:srgbClr val="0070C0"/>
                </a:solidFill>
              </a:rPr>
              <a:t>щоб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усі</a:t>
            </a:r>
            <a:r>
              <a:rPr lang="ru-RU" sz="2000" b="1" dirty="0">
                <a:solidFill>
                  <a:srgbClr val="0070C0"/>
                </a:solidFill>
              </a:rPr>
              <a:t> слова в них </a:t>
            </a:r>
            <a:r>
              <a:rPr lang="ru-RU" sz="2000" b="1" dirty="0" err="1">
                <a:solidFill>
                  <a:srgbClr val="0070C0"/>
                </a:solidFill>
              </a:rPr>
              <a:t>розташовувалися</a:t>
            </a:r>
            <a:r>
              <a:rPr lang="ru-RU" sz="2000" b="1" dirty="0">
                <a:solidFill>
                  <a:srgbClr val="0070C0"/>
                </a:solidFill>
              </a:rPr>
              <a:t> за </a:t>
            </a:r>
            <a:r>
              <a:rPr lang="ru-RU" sz="2000" b="1" dirty="0" err="1">
                <a:solidFill>
                  <a:srgbClr val="0070C0"/>
                </a:solidFill>
              </a:rPr>
              <a:t>алфавітом</a:t>
            </a:r>
            <a:r>
              <a:rPr lang="ru-RU" sz="20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0730" t="7644" r="7357" b="10968"/>
          <a:stretch/>
        </p:blipFill>
        <p:spPr>
          <a:xfrm>
            <a:off x="6290436" y="1507692"/>
            <a:ext cx="4957786" cy="442583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30870" y="3615362"/>
            <a:ext cx="3961468" cy="578882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Зима </a:t>
            </a:r>
            <a:r>
              <a:rPr lang="ru-RU" sz="2800" dirty="0" err="1" smtClean="0"/>
              <a:t>прийшла</a:t>
            </a:r>
            <a:r>
              <a:rPr lang="ru-RU" sz="2800" dirty="0" smtClean="0"/>
              <a:t> </a:t>
            </a:r>
            <a:r>
              <a:rPr lang="ru-RU" sz="2800" dirty="0" err="1" smtClean="0"/>
              <a:t>раптово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92256" y="4166082"/>
            <a:ext cx="4706009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Апельсин </a:t>
            </a:r>
            <a:r>
              <a:rPr lang="ru-RU" sz="2800" dirty="0" err="1" smtClean="0"/>
              <a:t>був</a:t>
            </a:r>
            <a:r>
              <a:rPr lang="ru-RU" sz="2800" dirty="0" smtClean="0"/>
              <a:t> </a:t>
            </a:r>
            <a:r>
              <a:rPr lang="ru-RU" sz="2800" dirty="0" err="1" smtClean="0"/>
              <a:t>дуже</a:t>
            </a:r>
            <a:r>
              <a:rPr lang="ru-RU" sz="2800" dirty="0" smtClean="0"/>
              <a:t> </a:t>
            </a:r>
            <a:r>
              <a:rPr lang="ru-RU" sz="2800" dirty="0" err="1" smtClean="0"/>
              <a:t>смачний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92256" y="4766185"/>
            <a:ext cx="5126655" cy="57888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Барбос </a:t>
            </a:r>
            <a:r>
              <a:rPr lang="ru-RU" sz="2800" dirty="0" err="1" smtClean="0"/>
              <a:t>був</a:t>
            </a:r>
            <a:r>
              <a:rPr lang="ru-RU" sz="2800" dirty="0" smtClean="0"/>
              <a:t> </a:t>
            </a:r>
            <a:r>
              <a:rPr lang="ru-RU" sz="2800" dirty="0" err="1" smtClean="0"/>
              <a:t>слухняним</a:t>
            </a:r>
            <a:r>
              <a:rPr lang="ru-RU" sz="2800" dirty="0"/>
              <a:t> </a:t>
            </a:r>
            <a:r>
              <a:rPr lang="ru-RU" sz="2800" dirty="0" err="1" smtClean="0"/>
              <a:t>цуценям</a:t>
            </a:r>
            <a:r>
              <a:rPr lang="ru-RU" sz="2800" dirty="0" smtClean="0"/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865275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32516" y="1908185"/>
            <a:ext cx="5427864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Сьогодні</a:t>
            </a:r>
            <a:r>
              <a:rPr lang="ru-RU" sz="2800" b="1" dirty="0"/>
              <a:t> на </a:t>
            </a:r>
            <a:r>
              <a:rPr lang="ru-RU" sz="2800" b="1" dirty="0" err="1"/>
              <a:t>уроці</a:t>
            </a:r>
            <a:r>
              <a:rPr lang="ru-RU" sz="2800" b="1" dirty="0"/>
              <a:t> </a:t>
            </a:r>
            <a:r>
              <a:rPr lang="ru-RU" sz="2800" b="1" dirty="0" err="1" smtClean="0"/>
              <a:t>української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мови</a:t>
            </a:r>
            <a:r>
              <a:rPr lang="ru-RU" sz="2800" b="1" dirty="0" smtClean="0"/>
              <a:t> ми </a:t>
            </a:r>
            <a:r>
              <a:rPr lang="uk-UA" sz="2800" b="1" dirty="0" smtClean="0"/>
              <a:t>вчитимемось працювати з орфографічним словником, </a:t>
            </a:r>
            <a:r>
              <a:rPr lang="uk-UA" sz="2800" b="1" dirty="0"/>
              <a:t>складати і записувати речення за </a:t>
            </a:r>
            <a:r>
              <a:rPr lang="uk-UA" sz="2800" b="1" dirty="0" smtClean="0"/>
              <a:t>малюнками і запитаннями.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643640" y="1698865"/>
            <a:ext cx="3861531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6288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27778" r="52889" b="3307"/>
          <a:stretch/>
        </p:blipFill>
        <p:spPr>
          <a:xfrm>
            <a:off x="428490" y="1256912"/>
            <a:ext cx="1815163" cy="259234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890" t="4671" r="81191" b="2529"/>
          <a:stretch/>
        </p:blipFill>
        <p:spPr>
          <a:xfrm flipH="1">
            <a:off x="9877245" y="1256912"/>
            <a:ext cx="1895021" cy="280245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10552" y="443825"/>
            <a:ext cx="10183434" cy="7122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текст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1 Українська мова\1 Пономарьова\1 Звуки букви\№024 - Шукаю слово у словнику за алфавітом\2024-10-11_224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29" y="1256912"/>
            <a:ext cx="7551649" cy="450021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877245" y="4072412"/>
            <a:ext cx="2054022" cy="201991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Поясни</a:t>
            </a:r>
            <a:r>
              <a:rPr lang="uk-UA" sz="2000" b="1" dirty="0">
                <a:solidFill>
                  <a:srgbClr val="0070C0"/>
                </a:solidFill>
              </a:rPr>
              <a:t>, чому Читалочка порадила Щебетунчикові подивитись у словник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  <a:endParaRPr lang="uk-UA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9382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3107" y="1237594"/>
            <a:ext cx="7704638" cy="6711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Розглянь </a:t>
            </a:r>
            <a:r>
              <a:rPr lang="uk-UA" sz="2000" b="1" dirty="0">
                <a:solidFill>
                  <a:srgbClr val="0070C0"/>
                </a:solidFill>
              </a:rPr>
              <a:t>обкладинки словників. Поясни, як ти розумієш їхні назви</a:t>
            </a:r>
            <a:r>
              <a:rPr lang="uk-UA" sz="2000" b="1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Розглянь сторінку орфографічного словника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r="16067"/>
          <a:stretch/>
        </p:blipFill>
        <p:spPr bwMode="auto">
          <a:xfrm>
            <a:off x="629366" y="2027153"/>
            <a:ext cx="1794345" cy="26543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4432" y="4711665"/>
            <a:ext cx="278655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ТЛУМАЧНИЙ СЛОВНИК </a:t>
            </a:r>
            <a:r>
              <a:rPr lang="uk-UA" sz="2000" b="1" dirty="0" smtClean="0"/>
              <a:t>містить </a:t>
            </a:r>
            <a:r>
              <a:rPr lang="uk-UA" sz="2000" b="1" dirty="0"/>
              <a:t>пояснення, трактування слів.</a:t>
            </a:r>
            <a:r>
              <a:rPr lang="ru-RU" sz="2000" b="1" dirty="0"/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0552" y="476201"/>
            <a:ext cx="10227501" cy="7613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ÐÐ°ÑÑÐ¸Ð½ÐºÐ¸ Ð¿Ð¾ Ð·Ð°Ð¿ÑÐ¾ÑÑ Ð°Ð½Ð³Ð»Ð¾-ÑÐºÑÐ°ÑÐ½ÑÑÐºÐ¸Ð¹ ÑÐ»Ð¾Ð²Ð½Ð¸Ðº Ð´Ð»Ñ ÑÐºÐ¾Ð»ÑÑÑÐ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197" y="3042816"/>
            <a:ext cx="1729648" cy="254910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00955" y="2027153"/>
            <a:ext cx="386894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</a:rPr>
              <a:t>АНГЛО-УКРАЇНСЬКИЙ СЛОВНИК </a:t>
            </a:r>
            <a:r>
              <a:rPr lang="uk-UA" sz="2000" b="1" dirty="0" smtClean="0"/>
              <a:t>має </a:t>
            </a:r>
            <a:r>
              <a:rPr lang="uk-UA" sz="2000" b="1" dirty="0"/>
              <a:t>переклад слів з англійської мови на українську та навпаки.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47384" y="5368593"/>
            <a:ext cx="3297103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ОРФОГРАФІЧНИЙ СЛОВНИК  </a:t>
            </a:r>
            <a:r>
              <a:rPr lang="uk-UA" sz="2000" b="1" dirty="0" smtClean="0"/>
              <a:t>містить </a:t>
            </a:r>
            <a:r>
              <a:rPr lang="uk-UA" sz="2000" b="1" dirty="0"/>
              <a:t>перелік слів та їх правопис</a:t>
            </a:r>
            <a:r>
              <a:rPr lang="ru-RU" sz="2000" b="1" dirty="0"/>
              <a:t>.</a:t>
            </a:r>
          </a:p>
        </p:txBody>
      </p:sp>
      <p:pic>
        <p:nvPicPr>
          <p:cNvPr id="16" name="Picture 2" descr="ÐÐ°ÑÑÐ¸Ð½ÐºÐ¸ Ð¿Ð¾ Ð·Ð°Ð¿ÑÐ¾ÑÑ Ð¾ÑÑÐ¾Ð³ÑÐ°ÑÑÑÐ½Ð¸Ð¹  ÑÐ»Ð¾Ð²Ð½Ð¸Ðº Ð´Ð»Ñ Ð´ÑÑÐµ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325" y="3042815"/>
            <a:ext cx="1784307" cy="23257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Шкільний словничок - Орфографічний словник. 1–4 клас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745" y="1237594"/>
            <a:ext cx="3641204" cy="53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30603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8835" y="523907"/>
            <a:ext cx="10360404" cy="992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Поясни </a:t>
            </a:r>
            <a:r>
              <a:rPr lang="uk-UA" sz="3200" b="1" dirty="0">
                <a:solidFill>
                  <a:schemeClr val="bg1"/>
                </a:solidFill>
              </a:rPr>
              <a:t>Щебетунчикові, як знайти в словнику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потрібне </a:t>
            </a:r>
            <a:r>
              <a:rPr lang="uk-UA" sz="3200" b="1" dirty="0">
                <a:solidFill>
                  <a:schemeClr val="bg1"/>
                </a:solidFill>
              </a:rPr>
              <a:t>слово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46410" y="2415238"/>
            <a:ext cx="2048814" cy="24432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10099" r="4290" b="9782"/>
          <a:stretch/>
        </p:blipFill>
        <p:spPr>
          <a:xfrm>
            <a:off x="2880000" y="2232000"/>
            <a:ext cx="7380000" cy="3708000"/>
          </a:xfrm>
          <a:prstGeom prst="round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94982" y="2616548"/>
            <a:ext cx="59126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ЯК КОРИСТУВАТИСЯ </a:t>
            </a:r>
            <a:r>
              <a:rPr lang="uk-UA" sz="2800" b="1" dirty="0" smtClean="0">
                <a:solidFill>
                  <a:srgbClr val="0070C0"/>
                </a:solidFill>
              </a:rPr>
              <a:t>СЛОВНИКОМ</a:t>
            </a:r>
            <a:endParaRPr lang="uk-UA" sz="2800" b="1" dirty="0">
              <a:solidFill>
                <a:srgbClr val="0070C0"/>
              </a:solidFill>
            </a:endParaRPr>
          </a:p>
          <a:p>
            <a:r>
              <a:rPr lang="uk-UA" sz="2800" b="1" dirty="0">
                <a:solidFill>
                  <a:srgbClr val="0070C0"/>
                </a:solidFill>
              </a:rPr>
              <a:t>1. Визнач, з якої букви починається слово.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2.Знайди в словнику сторінку, де починаються слова на цю букву.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3. Шукай серед них потрібне слово.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13004" y="1516843"/>
            <a:ext cx="8732066" cy="57890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Якщо </a:t>
            </a:r>
            <a:r>
              <a:rPr lang="uk-UA" sz="2000" b="1" dirty="0">
                <a:solidFill>
                  <a:srgbClr val="0070C0"/>
                </a:solidFill>
              </a:rPr>
              <a:t>не вмієш користуватися словником, прочитай інструкцію Ґаджика.</a:t>
            </a:r>
          </a:p>
        </p:txBody>
      </p:sp>
    </p:spTree>
    <p:extLst>
      <p:ext uri="{BB962C8B-B14F-4D97-AF65-F5344CB8AC3E}">
        <p14:creationId xmlns:p14="http://schemas.microsoft.com/office/powerpoint/2010/main" val="268327596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7727" y="1605861"/>
            <a:ext cx="62876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err="1" smtClean="0">
                <a:solidFill>
                  <a:schemeClr val="bg1"/>
                </a:solidFill>
              </a:rPr>
              <a:t>Ве</a:t>
            </a:r>
            <a:r>
              <a:rPr lang="uk-UA" sz="3200" b="1" dirty="0" err="1" smtClean="0">
                <a:solidFill>
                  <a:schemeClr val="bg1"/>
                </a:solidFill>
                <a:latin typeface="Cambria"/>
                <a:ea typeface="Cambria"/>
              </a:rPr>
              <a:t>ˊ</a:t>
            </a:r>
            <a:r>
              <a:rPr lang="uk-UA" sz="3200" b="1" dirty="0" err="1" smtClean="0">
                <a:solidFill>
                  <a:schemeClr val="bg1"/>
                </a:solidFill>
              </a:rPr>
              <a:t>р</a:t>
            </a:r>
            <a:r>
              <a:rPr lang="uk-UA" sz="3200" b="1" dirty="0" err="1" smtClean="0">
                <a:solidFill>
                  <a:srgbClr val="FFFF00"/>
                </a:solidFill>
              </a:rPr>
              <a:t>е</a:t>
            </a:r>
            <a:r>
              <a:rPr lang="uk-UA" sz="3200" b="1" dirty="0" err="1" smtClean="0">
                <a:solidFill>
                  <a:schemeClr val="bg1"/>
                </a:solidFill>
              </a:rPr>
              <a:t>с</a:t>
            </a:r>
            <a:r>
              <a:rPr lang="uk-UA" sz="3200" b="1" dirty="0" err="1" smtClean="0">
                <a:solidFill>
                  <a:srgbClr val="FFFF00"/>
                </a:solidFill>
              </a:rPr>
              <a:t>е</a:t>
            </a:r>
            <a:r>
              <a:rPr lang="uk-UA" sz="3200" b="1" dirty="0" err="1" smtClean="0">
                <a:solidFill>
                  <a:schemeClr val="bg1"/>
                </a:solidFill>
              </a:rPr>
              <a:t>нь</a:t>
            </a:r>
            <a:r>
              <a:rPr lang="uk-UA" sz="3200" b="1" dirty="0" smtClean="0">
                <a:solidFill>
                  <a:schemeClr val="bg1"/>
                </a:solidFill>
              </a:rPr>
              <a:t>, </a:t>
            </a:r>
            <a:r>
              <a:rPr lang="uk-UA" sz="3200" b="1" dirty="0" err="1" smtClean="0">
                <a:solidFill>
                  <a:schemeClr val="bg1"/>
                </a:solidFill>
              </a:rPr>
              <a:t>жо</a:t>
            </a:r>
            <a:r>
              <a:rPr lang="uk-UA" sz="3200" b="1" dirty="0" err="1" smtClean="0">
                <a:solidFill>
                  <a:schemeClr val="bg1"/>
                </a:solidFill>
                <a:latin typeface="Cambria"/>
                <a:ea typeface="Cambria"/>
              </a:rPr>
              <a:t>ˊ</a:t>
            </a:r>
            <a:r>
              <a:rPr lang="uk-UA" sz="3200" b="1" dirty="0" err="1" smtClean="0">
                <a:solidFill>
                  <a:schemeClr val="bg1"/>
                </a:solidFill>
              </a:rPr>
              <a:t>вт</a:t>
            </a:r>
            <a:r>
              <a:rPr lang="uk-UA" sz="3200" b="1" dirty="0" err="1" smtClean="0">
                <a:solidFill>
                  <a:srgbClr val="FFFF00"/>
                </a:solidFill>
              </a:rPr>
              <a:t>е</a:t>
            </a:r>
            <a:r>
              <a:rPr lang="uk-UA" sz="3200" b="1" dirty="0" err="1" smtClean="0">
                <a:solidFill>
                  <a:schemeClr val="bg1"/>
                </a:solidFill>
              </a:rPr>
              <a:t>нь</a:t>
            </a:r>
            <a:r>
              <a:rPr lang="uk-UA" sz="3200" b="1" dirty="0" smtClean="0">
                <a:solidFill>
                  <a:schemeClr val="bg1"/>
                </a:solidFill>
              </a:rPr>
              <a:t>, </a:t>
            </a:r>
            <a:r>
              <a:rPr lang="uk-UA" sz="3200" b="1" dirty="0" err="1" smtClean="0">
                <a:solidFill>
                  <a:schemeClr val="bg1"/>
                </a:solidFill>
              </a:rPr>
              <a:t>л</a:t>
            </a:r>
            <a:r>
              <a:rPr lang="uk-UA" sz="3200" b="1" dirty="0" err="1" smtClean="0">
                <a:solidFill>
                  <a:srgbClr val="FFFF00"/>
                </a:solidFill>
              </a:rPr>
              <a:t>и</a:t>
            </a:r>
            <a:r>
              <a:rPr lang="uk-UA" sz="3200" b="1" dirty="0" err="1" smtClean="0">
                <a:solidFill>
                  <a:schemeClr val="bg1"/>
                </a:solidFill>
              </a:rPr>
              <a:t>стопа</a:t>
            </a:r>
            <a:r>
              <a:rPr lang="uk-UA" sz="3200" b="1" dirty="0" err="1" smtClean="0">
                <a:solidFill>
                  <a:schemeClr val="bg1"/>
                </a:solidFill>
                <a:latin typeface="Cambria"/>
                <a:ea typeface="Cambria"/>
              </a:rPr>
              <a:t>ˊ</a:t>
            </a:r>
            <a:r>
              <a:rPr lang="uk-UA" sz="3200" b="1" dirty="0" err="1" smtClean="0">
                <a:solidFill>
                  <a:schemeClr val="bg1"/>
                </a:solidFill>
              </a:rPr>
              <a:t>д</a:t>
            </a:r>
            <a:r>
              <a:rPr lang="uk-UA" sz="3200" b="1" dirty="0" smtClean="0">
                <a:solidFill>
                  <a:schemeClr val="bg1"/>
                </a:solidFill>
              </a:rPr>
              <a:t>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ÐÐ°ÑÑÐ¸Ð½ÐºÐ¸ Ð¿Ð¾ Ð·Ð°Ð¿ÑÐ¾ÑÑ Ð¾ÑÐµÐ½Ñ Ð°Ð½Ð¸Ð¼Ð°ÑÐ¸Ñ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6" y="321388"/>
            <a:ext cx="1517119" cy="235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38" y="4149302"/>
            <a:ext cx="1411989" cy="20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0" y="2302525"/>
            <a:ext cx="1351532" cy="19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082188" y="471902"/>
            <a:ext cx="9342304" cy="1033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Знайди </a:t>
            </a:r>
            <a:r>
              <a:rPr lang="uk-UA" sz="3600" b="1" dirty="0">
                <a:solidFill>
                  <a:schemeClr val="bg1"/>
                </a:solidFill>
              </a:rPr>
              <a:t>в орфографічному словнику </a:t>
            </a:r>
            <a:r>
              <a:rPr lang="uk-UA" sz="3600" b="1" dirty="0" smtClean="0">
                <a:solidFill>
                  <a:schemeClr val="bg1"/>
                </a:solidFill>
              </a:rPr>
              <a:t>назви </a:t>
            </a:r>
            <a:r>
              <a:rPr lang="uk-UA" sz="3600" b="1" dirty="0">
                <a:solidFill>
                  <a:schemeClr val="bg1"/>
                </a:solidFill>
              </a:rPr>
              <a:t>осінніх </a:t>
            </a:r>
            <a:r>
              <a:rPr lang="uk-UA" sz="3600" b="1" dirty="0" smtClean="0">
                <a:solidFill>
                  <a:schemeClr val="bg1"/>
                </a:solidFill>
              </a:rPr>
              <a:t>місяців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37727" y="2379961"/>
            <a:ext cx="6287632" cy="4734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Дай </a:t>
            </a:r>
            <a:r>
              <a:rPr lang="uk-UA" sz="2400" b="1" dirty="0">
                <a:solidFill>
                  <a:srgbClr val="0070C0"/>
                </a:solidFill>
              </a:rPr>
              <a:t>відповіді на запитання Читалочки.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05668" y="3714925"/>
            <a:ext cx="623988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Якими </a:t>
            </a:r>
            <a:r>
              <a:rPr lang="uk-UA" sz="3200" b="1" dirty="0">
                <a:solidFill>
                  <a:schemeClr val="bg1"/>
                </a:solidFill>
              </a:rPr>
              <a:t>стають дерева в жовтні?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05668" y="4542478"/>
            <a:ext cx="78360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Що </a:t>
            </a:r>
            <a:r>
              <a:rPr lang="uk-UA" sz="3200" b="1" dirty="0">
                <a:solidFill>
                  <a:schemeClr val="bg1"/>
                </a:solidFill>
              </a:rPr>
              <a:t>відбувається з деревами в </a:t>
            </a:r>
            <a:r>
              <a:rPr lang="uk-UA" sz="3600" b="1" dirty="0">
                <a:solidFill>
                  <a:schemeClr val="bg1"/>
                </a:solidFill>
              </a:rPr>
              <a:t>листопаді?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05669" y="3008724"/>
            <a:ext cx="62398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Яка назва першого місяця осені?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ÐÐ°ÑÑÐ¸Ð½ÐºÐ¸ Ð¿Ð¾ Ð·Ð°Ð¿ÑÐ¾ÑÑ Ð¾ÑÑÐ¾Ð³ÑÐ°ÑÑÑÐ½Ð¸Ð¹  ÑÐ»Ð¾Ð²Ð½Ð¸Ðº Ð´Ð»Ñ Ð´ÑÑÐµÐ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989" y="1605861"/>
            <a:ext cx="2165503" cy="282265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6284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1684" r="53266" b="65734"/>
          <a:stretch/>
        </p:blipFill>
        <p:spPr>
          <a:xfrm>
            <a:off x="2548643" y="1471430"/>
            <a:ext cx="8673835" cy="39330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082188" y="471902"/>
            <a:ext cx="9342304" cy="9162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bg1"/>
                </a:solidFill>
              </a:rPr>
              <a:t>Запиши</a:t>
            </a:r>
            <a:r>
              <a:rPr lang="uk-UA" sz="3600" b="1" dirty="0">
                <a:solidFill>
                  <a:schemeClr val="bg1"/>
                </a:solidFill>
              </a:rPr>
              <a:t> відповіді на запитання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ÐÐ°ÑÑÐ¸Ð½ÐºÐ¸ Ð¿Ð¾ Ð·Ð°Ð¿ÑÐ¾ÑÑ Ð¾ÑÐµÐ½Ñ Ð°Ð½Ð¸Ð¼Ð°ÑÐ¸Ñ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6" y="321388"/>
            <a:ext cx="1517119" cy="235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79739" r="43787" b="3435"/>
          <a:stretch/>
        </p:blipFill>
        <p:spPr>
          <a:xfrm>
            <a:off x="2759763" y="1471430"/>
            <a:ext cx="2219862" cy="10995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5" t="77834" r="22453" b="5340"/>
          <a:stretch/>
        </p:blipFill>
        <p:spPr>
          <a:xfrm>
            <a:off x="4939593" y="1372356"/>
            <a:ext cx="468599" cy="1153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19204" r="49895" b="67528"/>
          <a:stretch/>
        </p:blipFill>
        <p:spPr>
          <a:xfrm>
            <a:off x="5465410" y="1728760"/>
            <a:ext cx="1926908" cy="8581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35567" r="50752" b="53034"/>
          <a:stretch/>
        </p:blipFill>
        <p:spPr>
          <a:xfrm>
            <a:off x="7425369" y="1718638"/>
            <a:ext cx="2043108" cy="7817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4" t="35719" r="7257" b="52882"/>
          <a:stretch/>
        </p:blipFill>
        <p:spPr>
          <a:xfrm>
            <a:off x="9340436" y="1728760"/>
            <a:ext cx="2043108" cy="7817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5" t="35719" r="10953" b="52882"/>
          <a:stretch/>
        </p:blipFill>
        <p:spPr>
          <a:xfrm>
            <a:off x="7281586" y="3618848"/>
            <a:ext cx="176646" cy="781793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9282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r>
              <a:rPr lang="uk-UA" sz="3200" b="1" dirty="0" smtClean="0">
                <a:solidFill>
                  <a:schemeClr val="bg1"/>
                </a:solidFill>
              </a:rPr>
              <a:t>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38" y="4149302"/>
            <a:ext cx="1411989" cy="207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0" y="2302525"/>
            <a:ext cx="1351532" cy="19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46407" r="76772" b="40086"/>
          <a:stretch/>
        </p:blipFill>
        <p:spPr>
          <a:xfrm>
            <a:off x="2639909" y="2409648"/>
            <a:ext cx="698202" cy="8008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7" t="47100" r="23252" b="39393"/>
          <a:stretch/>
        </p:blipFill>
        <p:spPr>
          <a:xfrm>
            <a:off x="3652302" y="2342457"/>
            <a:ext cx="2084934" cy="9262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64936" r="53860" b="18874"/>
          <a:stretch/>
        </p:blipFill>
        <p:spPr>
          <a:xfrm>
            <a:off x="5661871" y="2459539"/>
            <a:ext cx="2084934" cy="111025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81041" r="51656" b="2769"/>
          <a:stretch/>
        </p:blipFill>
        <p:spPr>
          <a:xfrm>
            <a:off x="7811122" y="2457490"/>
            <a:ext cx="2084934" cy="11102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312" r="11668" b="36104"/>
          <a:stretch/>
        </p:blipFill>
        <p:spPr>
          <a:xfrm>
            <a:off x="2319610" y="3381890"/>
            <a:ext cx="4109254" cy="106878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68225" r="67653" b="23362"/>
          <a:stretch/>
        </p:blipFill>
        <p:spPr>
          <a:xfrm>
            <a:off x="6251358" y="3627772"/>
            <a:ext cx="1224338" cy="5770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t="61645" r="41854" b="22771"/>
          <a:stretch/>
        </p:blipFill>
        <p:spPr>
          <a:xfrm>
            <a:off x="7242899" y="3186777"/>
            <a:ext cx="1033154" cy="106878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t="82077" r="35588" b="2339"/>
          <a:stretch/>
        </p:blipFill>
        <p:spPr>
          <a:xfrm>
            <a:off x="8276053" y="3466248"/>
            <a:ext cx="2726501" cy="10687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4" t="82943" r="16338" b="1473"/>
          <a:stretch/>
        </p:blipFill>
        <p:spPr>
          <a:xfrm>
            <a:off x="2551393" y="4433692"/>
            <a:ext cx="703084" cy="10687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16182" r="59925" b="68595"/>
          <a:stretch/>
        </p:blipFill>
        <p:spPr>
          <a:xfrm>
            <a:off x="3298667" y="4320946"/>
            <a:ext cx="1656000" cy="1044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4" t="20735" r="14459" b="68765"/>
          <a:stretch/>
        </p:blipFill>
        <p:spPr>
          <a:xfrm>
            <a:off x="5112000" y="4630980"/>
            <a:ext cx="1836000" cy="72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37004" r="51319" b="56697"/>
          <a:stretch/>
        </p:blipFill>
        <p:spPr>
          <a:xfrm>
            <a:off x="7138743" y="4648538"/>
            <a:ext cx="200780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438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13638</TotalTime>
  <Words>538</Words>
  <Application>Microsoft Office PowerPoint</Application>
  <PresentationFormat>Произвольный</PresentationFormat>
  <Paragraphs>106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Знайди свій настрій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Годиник, усьмішка, мяч, винограт</vt:lpstr>
      <vt:lpstr>Презентация PowerPoint</vt:lpstr>
      <vt:lpstr>Мій настрій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831</cp:revision>
  <dcterms:created xsi:type="dcterms:W3CDTF">2018-01-05T16:38:53Z</dcterms:created>
  <dcterms:modified xsi:type="dcterms:W3CDTF">2024-10-12T10:26:33Z</dcterms:modified>
</cp:coreProperties>
</file>