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656" r:id="rId3"/>
    <p:sldId id="657" r:id="rId4"/>
    <p:sldId id="609" r:id="rId5"/>
    <p:sldId id="622" r:id="rId6"/>
    <p:sldId id="646" r:id="rId7"/>
    <p:sldId id="628" r:id="rId8"/>
    <p:sldId id="629" r:id="rId9"/>
    <p:sldId id="647" r:id="rId10"/>
    <p:sldId id="650" r:id="rId11"/>
    <p:sldId id="634" r:id="rId12"/>
    <p:sldId id="652" r:id="rId13"/>
    <p:sldId id="65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00B050"/>
    <a:srgbClr val="F5FC9A"/>
    <a:srgbClr val="ECF949"/>
    <a:srgbClr val="FF66FF"/>
    <a:srgbClr val="FFCCFF"/>
    <a:srgbClr val="F68EE2"/>
    <a:srgbClr val="295FFF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84715" y="3600392"/>
            <a:ext cx="7208974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Розвиток зв'язного мовлення. Розповідаю про осінні турботи тварин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1808" y="1014713"/>
            <a:ext cx="2944792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2 клас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25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9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20" y="672629"/>
            <a:ext cx="3544222" cy="5276758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2704" y="405926"/>
            <a:ext cx="9827045" cy="8169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 </a:t>
            </a:r>
            <a:r>
              <a:rPr lang="uk-UA" sz="4000" b="1" dirty="0">
                <a:solidFill>
                  <a:schemeClr val="bg1"/>
                </a:solidFill>
              </a:rPr>
              <a:t>ведмеді готуються до </a:t>
            </a:r>
            <a:r>
              <a:rPr lang="uk-UA" sz="4000" b="1" dirty="0" smtClean="0">
                <a:solidFill>
                  <a:schemeClr val="bg1"/>
                </a:solidFill>
              </a:rPr>
              <a:t>зими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9789" y="1281645"/>
            <a:ext cx="11295414" cy="489364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/>
            <a:r>
              <a:rPr lang="uk-UA" sz="2400" dirty="0">
                <a:solidFill>
                  <a:srgbClr val="0070C0"/>
                </a:solidFill>
              </a:rPr>
              <a:t>      Ведмідь готується до зими з літа, запасає жир, готує собі затишний барліг. Ведмеді заздалегідь облаштовують свій будинок. Вони шукають печери, рови, риють яму, куди зносять листя, гілки, мох, зверху роблять собі м’який матрац з гілочок ялини. Коли випадає сніг, він маскує свою схованку, щоб зберегти в ній тепло. Ведмеді не роблять запасів їжі, але восени вони дуже активно харчуються горіхами, рибою, щоб накопичити якомога більше жиру на час зимівлі. Якщо ведмедю вдалося накопичити жировий </a:t>
            </a:r>
            <a:r>
              <a:rPr lang="uk-UA" sz="2400" dirty="0" smtClean="0">
                <a:solidFill>
                  <a:srgbClr val="0070C0"/>
                </a:solidFill>
              </a:rPr>
              <a:t>запас</a:t>
            </a:r>
            <a:r>
              <a:rPr lang="uk-UA" sz="2400" dirty="0">
                <a:solidFill>
                  <a:srgbClr val="0070C0"/>
                </a:solidFill>
              </a:rPr>
              <a:t>, з настанням холодів і скороченням джерел живлення в його </a:t>
            </a:r>
            <a:r>
              <a:rPr lang="uk-UA" sz="2400" dirty="0" smtClean="0">
                <a:solidFill>
                  <a:srgbClr val="0070C0"/>
                </a:solidFill>
              </a:rPr>
              <a:t>організмі </a:t>
            </a:r>
            <a:r>
              <a:rPr lang="uk-UA" sz="2400" dirty="0">
                <a:solidFill>
                  <a:srgbClr val="0070C0"/>
                </a:solidFill>
              </a:rPr>
              <a:t>уповільнюються всі обмінні процеси. </a:t>
            </a:r>
            <a:endParaRPr lang="uk-UA" sz="2400" dirty="0" smtClean="0">
              <a:solidFill>
                <a:srgbClr val="0070C0"/>
              </a:solidFill>
            </a:endParaRPr>
          </a:p>
          <a:p>
            <a:pPr fontAlgn="base"/>
            <a:r>
              <a:rPr lang="uk-UA" sz="2400" dirty="0" smtClean="0">
                <a:solidFill>
                  <a:srgbClr val="0070C0"/>
                </a:solidFill>
              </a:rPr>
              <a:t>Ведмідь йде </a:t>
            </a:r>
            <a:r>
              <a:rPr lang="uk-UA" sz="2400" dirty="0">
                <a:solidFill>
                  <a:srgbClr val="0070C0"/>
                </a:solidFill>
              </a:rPr>
              <a:t>в барліг, де незабаром і засинає. Ведмідь </a:t>
            </a:r>
            <a:endParaRPr lang="uk-UA" sz="2400" dirty="0" smtClean="0">
              <a:solidFill>
                <a:srgbClr val="0070C0"/>
              </a:solidFill>
            </a:endParaRPr>
          </a:p>
          <a:p>
            <a:pPr fontAlgn="base"/>
            <a:r>
              <a:rPr lang="uk-UA" sz="2400" dirty="0" smtClean="0">
                <a:solidFill>
                  <a:srgbClr val="0070C0"/>
                </a:solidFill>
              </a:rPr>
              <a:t>може пролежати </a:t>
            </a:r>
            <a:r>
              <a:rPr lang="uk-UA" sz="2400" dirty="0">
                <a:solidFill>
                  <a:srgbClr val="0070C0"/>
                </a:solidFill>
              </a:rPr>
              <a:t>в барлозі, не доторкнувшись до їжі та </a:t>
            </a:r>
            <a:endParaRPr lang="uk-UA" sz="2400" dirty="0" smtClean="0">
              <a:solidFill>
                <a:srgbClr val="0070C0"/>
              </a:solidFill>
            </a:endParaRPr>
          </a:p>
          <a:p>
            <a:pPr fontAlgn="base"/>
            <a:r>
              <a:rPr lang="uk-UA" sz="2400" dirty="0" smtClean="0">
                <a:solidFill>
                  <a:srgbClr val="0070C0"/>
                </a:solidFill>
              </a:rPr>
              <a:t>води </a:t>
            </a:r>
            <a:r>
              <a:rPr lang="uk-UA" sz="2400" dirty="0">
                <a:solidFill>
                  <a:srgbClr val="0070C0"/>
                </a:solidFill>
              </a:rPr>
              <a:t>протягом семи місяців. Насправді в барлозі вед-</a:t>
            </a:r>
          </a:p>
          <a:p>
            <a:pPr fontAlgn="base"/>
            <a:r>
              <a:rPr lang="uk-UA" sz="2400" dirty="0">
                <a:solidFill>
                  <a:srgbClr val="0070C0"/>
                </a:solidFill>
              </a:rPr>
              <a:t>мідь не спить, а дрімає, і в разі необхідності він може</a:t>
            </a:r>
          </a:p>
          <a:p>
            <a:pPr fontAlgn="base"/>
            <a:r>
              <a:rPr lang="uk-UA" sz="2400" dirty="0">
                <a:solidFill>
                  <a:srgbClr val="0070C0"/>
                </a:solidFill>
              </a:rPr>
              <a:t>вийти з барлогу.</a:t>
            </a:r>
          </a:p>
        </p:txBody>
      </p:sp>
      <p:pic>
        <p:nvPicPr>
          <p:cNvPr id="2" name="Picture 2" descr="Медвежьи консервы, или Как выжить в берлоге хищн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993" y="4128297"/>
            <a:ext cx="3870176" cy="203184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15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7282" y="453619"/>
            <a:ext cx="10543142" cy="809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олівцями, як готується до зими ведмідь. </a:t>
            </a:r>
          </a:p>
        </p:txBody>
      </p:sp>
      <p:pic>
        <p:nvPicPr>
          <p:cNvPr id="2050" name="Picture 2" descr="Конспект НОД по рисованию «Спит медведь в берлоге», в старше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35" y="1538810"/>
            <a:ext cx="4017146" cy="233044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пит медведь в берлоге | конкурс «Зимняя сказка» | Н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71" y="4186876"/>
            <a:ext cx="4017147" cy="233044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робуждение медведя» Владимира Заборцева - Педагогический портал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71" y="1533098"/>
            <a:ext cx="4017147" cy="233616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Тематическая беседа для начальной школы Архитекто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29"/>
          <a:stretch/>
        </p:blipFill>
        <p:spPr bwMode="auto">
          <a:xfrm>
            <a:off x="2667435" y="4186875"/>
            <a:ext cx="4017147" cy="2330449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8739" y="3341904"/>
            <a:ext cx="1827006" cy="168994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Придумай </a:t>
            </a:r>
            <a:r>
              <a:rPr lang="uk-UA" sz="2000" b="1" dirty="0">
                <a:solidFill>
                  <a:srgbClr val="0070C0"/>
                </a:solidFill>
              </a:rPr>
              <a:t>назву малюнкові і запиши. </a:t>
            </a:r>
          </a:p>
        </p:txBody>
      </p:sp>
    </p:spTree>
    <p:extLst>
      <p:ext uri="{BB962C8B-B14F-4D97-AF65-F5344CB8AC3E}">
        <p14:creationId xmlns:p14="http://schemas.microsoft.com/office/powerpoint/2010/main" val="89092983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802321" y="1635635"/>
            <a:ext cx="720542" cy="675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С</a:t>
            </a:r>
            <a:r>
              <a:rPr lang="uk-UA" sz="4000" b="1" i="1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749" y="738143"/>
            <a:ext cx="8732066" cy="6644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Розгадай ребус 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>
            <a:off x="1802321" y="1630719"/>
            <a:ext cx="721952" cy="7573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/>
          <p:nvPr/>
        </p:nvSpPr>
        <p:spPr>
          <a:xfrm>
            <a:off x="2810552" y="3033896"/>
            <a:ext cx="1655395" cy="8978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СИР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3139385" y="3235843"/>
            <a:ext cx="374352" cy="4939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Скругленный прямоугольник 40"/>
          <p:cNvSpPr/>
          <p:nvPr/>
        </p:nvSpPr>
        <p:spPr>
          <a:xfrm>
            <a:off x="972274" y="1624618"/>
            <a:ext cx="724324" cy="675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В</a:t>
            </a:r>
            <a:r>
              <a:rPr lang="uk-UA" sz="4000" b="1" i="1" dirty="0">
                <a:solidFill>
                  <a:srgbClr val="0070C0"/>
                </a:solidFill>
              </a:rPr>
              <a:t>   </a:t>
            </a:r>
          </a:p>
        </p:txBody>
      </p:sp>
      <p:pic>
        <p:nvPicPr>
          <p:cNvPr id="3074" name="Picture 2" descr="Цвет для чайников. Обширное руководство для начинающих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297" y="1532150"/>
            <a:ext cx="1821650" cy="136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547034" y="1630719"/>
            <a:ext cx="853655" cy="67576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70C0"/>
                </a:solidFill>
              </a:rPr>
              <a:t>ІЙ</a:t>
            </a:r>
            <a:r>
              <a:rPr lang="uk-UA" sz="4000" b="1" i="1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644297" y="3931752"/>
            <a:ext cx="1903371" cy="8978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ВИРІЙ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607586" y="1580255"/>
            <a:ext cx="5883007" cy="104175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слово-відгадку </a:t>
            </a:r>
            <a:r>
              <a:rPr lang="uk-UA" sz="2400" b="1" dirty="0">
                <a:solidFill>
                  <a:srgbClr val="0070C0"/>
                </a:solidFill>
              </a:rPr>
              <a:t>в подане </a:t>
            </a:r>
            <a:r>
              <a:rPr lang="uk-UA" sz="2400" b="1" dirty="0" smtClean="0">
                <a:solidFill>
                  <a:srgbClr val="0070C0"/>
                </a:solidFill>
              </a:rPr>
              <a:t>речення – і дізнаєшся значення цього слова.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89363" y="2774938"/>
            <a:ext cx="5701229" cy="14461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 smtClean="0"/>
              <a:t>________– </a:t>
            </a:r>
            <a:r>
              <a:rPr lang="uk-UA" sz="2800" b="1" dirty="0"/>
              <a:t>це теплі краї, куди </a:t>
            </a:r>
            <a:r>
              <a:rPr lang="uk-UA" sz="2800" b="1" dirty="0" smtClean="0"/>
              <a:t>відлітають </a:t>
            </a:r>
            <a:r>
              <a:rPr lang="uk-UA" sz="2800" b="1" dirty="0"/>
              <a:t>на зиму перелітні птахи.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41782" y="2758576"/>
            <a:ext cx="162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</a:rPr>
              <a:t>Вирій </a:t>
            </a:r>
          </a:p>
        </p:txBody>
      </p:sp>
      <p:pic>
        <p:nvPicPr>
          <p:cNvPr id="25" name="Picture 2" descr="Гиф анимация Летящая стая фламинго за фоне заката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41" y="4344550"/>
            <a:ext cx="3374388" cy="18154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3457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0" grpId="0" animBg="1"/>
      <p:bldP spid="21" grpId="0" animBg="1"/>
      <p:bldP spid="22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6133" y="513465"/>
            <a:ext cx="10231724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smtClean="0">
                <a:solidFill>
                  <a:schemeClr val="bg1"/>
                </a:solidFill>
              </a:rPr>
              <a:t>Вибери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2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166630" y="2395807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7" y="2408975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1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60" y="1477588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9961306" y="1460827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5" y="3539069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дуже просто!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55129" y="3503296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70" y="3572317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8" y="3539069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4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3" y="4553280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0519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55913" y="598106"/>
            <a:ext cx="10183116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17335" y="1702566"/>
            <a:ext cx="5721694" cy="2880320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>
                <a:solidFill>
                  <a:srgbClr val="0070C0"/>
                </a:solidFill>
              </a:rPr>
              <a:t>Наше </a:t>
            </a:r>
            <a:r>
              <a:rPr lang="ru-RU" sz="3200" b="1" dirty="0" smtClean="0">
                <a:solidFill>
                  <a:srgbClr val="0070C0"/>
                </a:solidFill>
              </a:rPr>
              <a:t>гасло на </a:t>
            </a:r>
            <a:r>
              <a:rPr lang="ru-RU" sz="3200" b="1" dirty="0" err="1" smtClean="0">
                <a:solidFill>
                  <a:srgbClr val="0070C0"/>
                </a:solidFill>
              </a:rPr>
              <a:t>уроці</a:t>
            </a:r>
            <a:r>
              <a:rPr lang="ru-RU" sz="3200" b="1" dirty="0" smtClean="0">
                <a:solidFill>
                  <a:srgbClr val="0070C0"/>
                </a:solidFill>
              </a:rPr>
              <a:t>: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Видумуй</a:t>
            </a:r>
            <a:r>
              <a:rPr lang="ru-RU" sz="3200" b="1" dirty="0">
                <a:solidFill>
                  <a:srgbClr val="0070C0"/>
                </a:solidFill>
              </a:rPr>
              <a:t>, пробуй, твори! 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Розум, </a:t>
            </a:r>
            <a:r>
              <a:rPr lang="ru-RU" sz="3200" b="1" dirty="0" err="1">
                <a:solidFill>
                  <a:srgbClr val="0070C0"/>
                </a:solidFill>
              </a:rPr>
              <a:t>фантазію</a:t>
            </a:r>
            <a:r>
              <a:rPr lang="ru-RU" sz="3200" b="1" dirty="0">
                <a:solidFill>
                  <a:srgbClr val="0070C0"/>
                </a:solidFill>
              </a:rPr>
              <a:t> прояви!</a:t>
            </a:r>
          </a:p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Активним</a:t>
            </a:r>
            <a:r>
              <a:rPr lang="ru-RU" sz="3200" b="1" dirty="0">
                <a:solidFill>
                  <a:srgbClr val="0070C0"/>
                </a:solidFill>
              </a:rPr>
              <a:t> і </a:t>
            </a:r>
            <a:r>
              <a:rPr lang="ru-RU" sz="3200" b="1" dirty="0" err="1">
                <a:solidFill>
                  <a:srgbClr val="0070C0"/>
                </a:solidFill>
              </a:rPr>
              <a:t>уважним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бувай</a:t>
            </a:r>
            <a:endParaRPr lang="ru-RU" sz="3200" b="1" dirty="0">
              <a:solidFill>
                <a:srgbClr val="0070C0"/>
              </a:solidFill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І про </a:t>
            </a:r>
            <a:r>
              <a:rPr lang="ru-RU" sz="3200" b="1" dirty="0" err="1">
                <a:solidFill>
                  <a:srgbClr val="0070C0"/>
                </a:solidFill>
              </a:rPr>
              <a:t>кмітливість</a:t>
            </a:r>
            <a:r>
              <a:rPr lang="ru-RU" sz="3200" b="1" dirty="0">
                <a:solidFill>
                  <a:srgbClr val="0070C0"/>
                </a:solidFill>
              </a:rPr>
              <a:t> не </a:t>
            </a:r>
            <a:r>
              <a:rPr lang="ru-RU" sz="3200" b="1" dirty="0" err="1">
                <a:solidFill>
                  <a:srgbClr val="0070C0"/>
                </a:solidFill>
              </a:rPr>
              <a:t>забувай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4" y="1790213"/>
            <a:ext cx="4210609" cy="244433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616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2430965" y="1398720"/>
            <a:ext cx="6936059" cy="473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Вибери </a:t>
            </a:r>
            <a:r>
              <a:rPr lang="uk-UA" sz="2400" b="1" dirty="0">
                <a:solidFill>
                  <a:srgbClr val="0070C0"/>
                </a:solidFill>
              </a:rPr>
              <a:t>свій </a:t>
            </a:r>
            <a:r>
              <a:rPr lang="uk-UA" sz="2400" b="1" dirty="0" smtClean="0">
                <a:solidFill>
                  <a:srgbClr val="0070C0"/>
                </a:solidFill>
              </a:rPr>
              <a:t>олівець очікувань від уроку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019" y="513465"/>
            <a:ext cx="10220838" cy="847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37019" y="2754570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240913" y="2657359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20853" y="2714378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32829" y="2754570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684079" y="1865551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9722" y="1793788"/>
            <a:ext cx="426439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448217" y="1821363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037144" y="1712830"/>
            <a:ext cx="398763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9612" y="3844472"/>
            <a:ext cx="18182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Буде все просто</a:t>
            </a: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3844472"/>
            <a:ext cx="187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успішно!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10357" y="3877719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4305" y="3844471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Буде </a:t>
            </a:r>
            <a:r>
              <a:rPr lang="uk-UA" sz="2800" b="1" dirty="0">
                <a:solidFill>
                  <a:schemeClr val="bg1"/>
                </a:solidFill>
              </a:rPr>
              <a:t>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5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5" y="4553282"/>
            <a:ext cx="490771" cy="27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5"/>
            <a:ext cx="513064" cy="27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395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433" y="426220"/>
            <a:ext cx="10333821" cy="749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Перегляд </a:t>
            </a:r>
            <a:r>
              <a:rPr lang="uk-UA" sz="3600" b="1" dirty="0">
                <a:solidFill>
                  <a:schemeClr val="bg1"/>
                </a:solidFill>
              </a:rPr>
              <a:t>відео «Приготування звірів до зими». </a:t>
            </a:r>
          </a:p>
        </p:txBody>
      </p:sp>
      <p:pic>
        <p:nvPicPr>
          <p:cNvPr id="2" name="Приготування звірів до зим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877" y="1294692"/>
            <a:ext cx="8934932" cy="502589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30346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509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48298" y="585416"/>
            <a:ext cx="10333821" cy="7916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малюнки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90248" y="1418976"/>
            <a:ext cx="604991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Розкажи, як </a:t>
            </a:r>
            <a:r>
              <a:rPr lang="uk-UA" sz="2400" b="1" dirty="0">
                <a:solidFill>
                  <a:srgbClr val="0070C0"/>
                </a:solidFill>
              </a:rPr>
              <a:t>тварини готуються до зими?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39744" r="9098" b="34117"/>
          <a:stretch/>
        </p:blipFill>
        <p:spPr>
          <a:xfrm rot="10800000">
            <a:off x="3714345" y="2072078"/>
            <a:ext cx="2161700" cy="215987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 t="39413" r="41965" b="34448"/>
          <a:stretch/>
        </p:blipFill>
        <p:spPr>
          <a:xfrm rot="10800000">
            <a:off x="5876043" y="2072986"/>
            <a:ext cx="2161700" cy="215987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3" t="11951" r="8954" b="61910"/>
          <a:stretch/>
        </p:blipFill>
        <p:spPr>
          <a:xfrm rot="10800000">
            <a:off x="3714344" y="4231957"/>
            <a:ext cx="2161700" cy="215987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t="12061" r="42109" b="61800"/>
          <a:stretch/>
        </p:blipFill>
        <p:spPr>
          <a:xfrm rot="10800000">
            <a:off x="5876044" y="4232395"/>
            <a:ext cx="2161700" cy="215987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3640" y="2472859"/>
            <a:ext cx="285582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Деякі птахи </a:t>
            </a:r>
            <a:r>
              <a:rPr lang="uk-UA" sz="2800" b="1" dirty="0">
                <a:solidFill>
                  <a:schemeClr val="bg1"/>
                </a:solidFill>
              </a:rPr>
              <a:t>відлітають у теплі краї.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232456" y="2495894"/>
            <a:ext cx="321407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Комахи ховаються </a:t>
            </a:r>
            <a:r>
              <a:rPr lang="uk-UA" sz="2800" b="1" dirty="0" smtClean="0">
                <a:solidFill>
                  <a:schemeClr val="bg1"/>
                </a:solidFill>
              </a:rPr>
              <a:t>в щілини і засинають.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5082" y="4230407"/>
            <a:ext cx="289438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Білочка запасає на зиму жолуді і горішки.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32456" y="4265915"/>
            <a:ext cx="3214070" cy="138499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Їжачок на зиму </a:t>
            </a:r>
            <a:r>
              <a:rPr lang="uk-UA" sz="2800" b="1" dirty="0" smtClean="0">
                <a:solidFill>
                  <a:schemeClr val="bg1"/>
                </a:solidFill>
              </a:rPr>
              <a:t>утеплює нірку і лягає спати 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6636" y="524209"/>
            <a:ext cx="10386974" cy="753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Чи знаєш ти, </a:t>
            </a:r>
            <a:r>
              <a:rPr lang="uk-UA" sz="3600" b="1" dirty="0">
                <a:solidFill>
                  <a:schemeClr val="bg1"/>
                </a:solidFill>
              </a:rPr>
              <a:t>як інші тварини </a:t>
            </a:r>
            <a:r>
              <a:rPr lang="uk-UA" sz="3600" b="1" dirty="0" smtClean="0">
                <a:solidFill>
                  <a:schemeClr val="bg1"/>
                </a:solidFill>
              </a:rPr>
              <a:t>готуються </a:t>
            </a:r>
            <a:r>
              <a:rPr lang="uk-UA" sz="3600" b="1" dirty="0">
                <a:solidFill>
                  <a:schemeClr val="bg1"/>
                </a:solidFill>
              </a:rPr>
              <a:t>до </a:t>
            </a:r>
            <a:r>
              <a:rPr lang="uk-UA" sz="3600" b="1" dirty="0" smtClean="0">
                <a:solidFill>
                  <a:schemeClr val="bg1"/>
                </a:solidFill>
              </a:rPr>
              <a:t>зими?</a:t>
            </a:r>
            <a:endParaRPr lang="uk-UA" sz="3600" b="1" dirty="0">
              <a:solidFill>
                <a:schemeClr val="bg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185725" y="4552149"/>
            <a:ext cx="3848796" cy="2229175"/>
            <a:chOff x="256452" y="1862044"/>
            <a:chExt cx="6001232" cy="3640748"/>
          </a:xfrm>
        </p:grpSpPr>
        <p:pic>
          <p:nvPicPr>
            <p:cNvPr id="28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" t="18772" r="5037" b="18301"/>
            <a:stretch/>
          </p:blipFill>
          <p:spPr bwMode="auto">
            <a:xfrm>
              <a:off x="256452" y="1862044"/>
              <a:ext cx="6001232" cy="364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431" l="4610" r="95745">
                          <a14:foregroundMark x1="66312" y1="18349" x2="66312" y2="18349"/>
                          <a14:foregroundMark x1="70567" y1="16284" x2="70567" y2="16284"/>
                          <a14:foregroundMark x1="43617" y1="18349" x2="43617" y2="18349"/>
                          <a14:foregroundMark x1="56028" y1="27752" x2="56028" y2="27752"/>
                          <a14:foregroundMark x1="57092" y1="33028" x2="57092" y2="33028"/>
                          <a14:foregroundMark x1="18440" y1="27294" x2="18440" y2="27294"/>
                          <a14:foregroundMark x1="20567" y1="23165" x2="20567" y2="23165"/>
                          <a14:foregroundMark x1="24468" y1="20183" x2="24468" y2="20183"/>
                          <a14:foregroundMark x1="15957" y1="16743" x2="15957" y2="16743"/>
                          <a14:foregroundMark x1="12057" y1="15367" x2="12057" y2="15367"/>
                          <a14:foregroundMark x1="15603" y1="20183" x2="15603" y2="20183"/>
                          <a14:foregroundMark x1="18085" y1="18807" x2="18085" y2="18807"/>
                          <a14:foregroundMark x1="11348" y1="16972" x2="11348" y2="16972"/>
                          <a14:foregroundMark x1="76241" y1="52752" x2="76241" y2="52752"/>
                          <a14:foregroundMark x1="72340" y1="60092" x2="72340" y2="60092"/>
                          <a14:foregroundMark x1="79078" y1="57110" x2="79078" y2="57110"/>
                          <a14:foregroundMark x1="81560" y1="53670" x2="81560" y2="536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2"/>
            <a:stretch/>
          </p:blipFill>
          <p:spPr bwMode="auto">
            <a:xfrm rot="2027185" flipH="1">
              <a:off x="1714256" y="2936819"/>
              <a:ext cx="572976" cy="817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Овальная выноска 13"/>
          <p:cNvSpPr/>
          <p:nvPr/>
        </p:nvSpPr>
        <p:spPr>
          <a:xfrm>
            <a:off x="4248766" y="1757977"/>
            <a:ext cx="3878969" cy="2539103"/>
          </a:xfrm>
          <a:prstGeom prst="wedgeEllipseCallout">
            <a:avLst>
              <a:gd name="adj1" fmla="val -2408"/>
              <a:gd name="adj2" fmla="val 70365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ьная выноска 14"/>
          <p:cNvSpPr/>
          <p:nvPr/>
        </p:nvSpPr>
        <p:spPr>
          <a:xfrm>
            <a:off x="8195786" y="2812553"/>
            <a:ext cx="3712297" cy="2572552"/>
          </a:xfrm>
          <a:prstGeom prst="wedgeEllipseCallout">
            <a:avLst>
              <a:gd name="adj1" fmla="val -58771"/>
              <a:gd name="adj2" fmla="val 50652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ьная выноска 15"/>
          <p:cNvSpPr/>
          <p:nvPr/>
        </p:nvSpPr>
        <p:spPr>
          <a:xfrm>
            <a:off x="389684" y="2766227"/>
            <a:ext cx="3782276" cy="2527888"/>
          </a:xfrm>
          <a:prstGeom prst="wedgeEllipseCallout">
            <a:avLst>
              <a:gd name="adj1" fmla="val 54060"/>
              <a:gd name="adj2" fmla="val 5297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Белый заяц зимой обои для рабочего стола, картинки и фото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41" y="2812554"/>
            <a:ext cx="3703541" cy="25725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Охота на медведя на берлог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21" y="1757977"/>
            <a:ext cx="3870214" cy="25391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к зимует лиса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9" b="5824"/>
          <a:stretch/>
        </p:blipFill>
        <p:spPr bwMode="auto">
          <a:xfrm>
            <a:off x="427082" y="2795220"/>
            <a:ext cx="3753633" cy="2498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0358260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2055" y="2594857"/>
            <a:ext cx="2484568" cy="27229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слова. Підкресли ті, які використаєш у розповіді за малюнками.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Допиши </a:t>
            </a:r>
            <a:r>
              <a:rPr lang="uk-UA" sz="2000" b="1" dirty="0">
                <a:solidFill>
                  <a:srgbClr val="0070C0"/>
                </a:solidFill>
              </a:rPr>
              <a:t>інші слова, які хочеш використати.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66184" y="1566132"/>
            <a:ext cx="5775158" cy="681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Осінні турботи тварин 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375089" y="2272175"/>
            <a:ext cx="1" cy="448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876564" y="1870903"/>
            <a:ext cx="5004" cy="789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471876" y="1870903"/>
            <a:ext cx="7415" cy="8252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3856107" y="1906917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056795" y="1870903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83337" y="2579905"/>
            <a:ext cx="2365693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Назви предметів</a:t>
            </a:r>
          </a:p>
          <a:p>
            <a:pPr algn="ctr"/>
            <a:r>
              <a:rPr lang="uk-UA" sz="2800" dirty="0"/>
              <a:t>вирій</a:t>
            </a:r>
          </a:p>
          <a:p>
            <a:pPr algn="ctr"/>
            <a:r>
              <a:rPr lang="uk-UA" sz="2800" dirty="0"/>
              <a:t>журавлі</a:t>
            </a:r>
          </a:p>
          <a:p>
            <a:pPr algn="ctr"/>
            <a:r>
              <a:rPr lang="uk-UA" sz="2800" dirty="0"/>
              <a:t>комахи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endParaRPr lang="ru-RU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6192242" y="2703016"/>
            <a:ext cx="2365693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i="1" dirty="0"/>
              <a:t>Назви</a:t>
            </a:r>
          </a:p>
          <a:p>
            <a:pPr algn="ctr"/>
            <a:r>
              <a:rPr lang="uk-UA" sz="2800" b="1" i="1" dirty="0"/>
              <a:t> ознак</a:t>
            </a:r>
          </a:p>
          <a:p>
            <a:pPr algn="ctr"/>
            <a:r>
              <a:rPr lang="uk-UA" sz="2800" dirty="0"/>
              <a:t>запаслива</a:t>
            </a:r>
          </a:p>
          <a:p>
            <a:pPr algn="ctr"/>
            <a:r>
              <a:rPr lang="uk-UA" sz="2800" dirty="0"/>
              <a:t>лісові</a:t>
            </a:r>
          </a:p>
          <a:p>
            <a:pPr algn="ctr"/>
            <a:r>
              <a:rPr lang="uk-UA" sz="2800" dirty="0"/>
              <a:t>колючий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/>
              <a:t>__________</a:t>
            </a:r>
          </a:p>
          <a:p>
            <a:pPr algn="ctr"/>
            <a:endParaRPr lang="ru-RU" sz="3200" dirty="0"/>
          </a:p>
        </p:txBody>
      </p:sp>
      <p:sp>
        <p:nvSpPr>
          <p:cNvPr id="30" name="TextBox 29"/>
          <p:cNvSpPr txBox="1"/>
          <p:nvPr/>
        </p:nvSpPr>
        <p:spPr>
          <a:xfrm>
            <a:off x="9078986" y="2641460"/>
            <a:ext cx="2365693" cy="403187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Назви</a:t>
            </a:r>
          </a:p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дій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летять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ховаються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запасає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__________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__________</a:t>
            </a:r>
          </a:p>
          <a:p>
            <a:pPr algn="ctr"/>
            <a:r>
              <a:rPr lang="uk-UA" sz="2800" dirty="0">
                <a:solidFill>
                  <a:schemeClr val="bg1"/>
                </a:solidFill>
              </a:rPr>
              <a:t>__________</a:t>
            </a:r>
          </a:p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99283" y="4693106"/>
            <a:ext cx="161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білочка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09878" y="5547651"/>
            <a:ext cx="1913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птахи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99283" y="5113780"/>
            <a:ext cx="1618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FFFF00"/>
                </a:solidFill>
              </a:rPr>
              <a:t>барлога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8947" y="4794549"/>
            <a:ext cx="1752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руденька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83607" y="5197414"/>
            <a:ext cx="124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rgbClr val="002060"/>
                </a:solidFill>
              </a:rPr>
              <a:t>тепла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36298" y="5646072"/>
            <a:ext cx="181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002060"/>
                </a:solidFill>
              </a:rPr>
              <a:t>колючий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46517" y="4794549"/>
            <a:ext cx="1589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лягає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03438" y="5212557"/>
            <a:ext cx="160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міняє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41973" y="5670410"/>
            <a:ext cx="218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FFFF00"/>
                </a:solidFill>
              </a:rPr>
              <a:t>готуються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679634" y="524209"/>
            <a:ext cx="7623976" cy="753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41" name="Picture 2" descr="Как лесные звери и птицы наслаждаются осенью: 20 лучших фот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2" y="302663"/>
            <a:ext cx="3147641" cy="204724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3247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8633" y="431585"/>
            <a:ext cx="9992299" cy="809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Складання розповіді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8634" y="1955920"/>
            <a:ext cx="5475385" cy="3970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Скоро зима</a:t>
            </a:r>
          </a:p>
          <a:p>
            <a:r>
              <a:rPr lang="uk-UA" sz="2800" b="1" dirty="0"/>
              <a:t>      Настала осінь. Журавлі від-літають у вирій. Комахи </a:t>
            </a:r>
            <a:r>
              <a:rPr lang="uk-UA" sz="2800" b="1" dirty="0" err="1"/>
              <a:t>хо-ваються</a:t>
            </a:r>
            <a:r>
              <a:rPr lang="uk-UA" sz="2800" b="1" dirty="0"/>
              <a:t> </a:t>
            </a:r>
            <a:r>
              <a:rPr lang="uk-UA" sz="2800" b="1" dirty="0" smtClean="0"/>
              <a:t>в щілини. Білочка </a:t>
            </a:r>
            <a:r>
              <a:rPr lang="uk-UA" sz="2800" b="1" dirty="0"/>
              <a:t>запасає на зиму жолуді </a:t>
            </a:r>
            <a:r>
              <a:rPr lang="uk-UA" sz="2800" b="1" dirty="0" smtClean="0"/>
              <a:t>і </a:t>
            </a:r>
            <a:r>
              <a:rPr lang="uk-UA" sz="2800" b="1" dirty="0"/>
              <a:t>горішки. Їжачок мостить свою нірку </a:t>
            </a:r>
            <a:r>
              <a:rPr lang="uk-UA" sz="2800" b="1" dirty="0" smtClean="0"/>
              <a:t>м'якою </a:t>
            </a:r>
            <a:r>
              <a:rPr lang="uk-UA" sz="2800" b="1" dirty="0"/>
              <a:t>травичкою.</a:t>
            </a:r>
          </a:p>
          <a:p>
            <a:r>
              <a:rPr lang="uk-UA" sz="2800" b="1" dirty="0"/>
              <a:t>       Всі тваринки готуються до зими.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9" t="39744" r="9098" b="34117"/>
          <a:stretch/>
        </p:blipFill>
        <p:spPr>
          <a:xfrm rot="10800000">
            <a:off x="6806036" y="1955919"/>
            <a:ext cx="2151181" cy="21493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 t="39413" r="41965" b="34448"/>
          <a:stretch/>
        </p:blipFill>
        <p:spPr>
          <a:xfrm rot="10800000">
            <a:off x="8957217" y="1955921"/>
            <a:ext cx="2151181" cy="21493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3" t="11951" r="8954" b="61910"/>
          <a:stretch/>
        </p:blipFill>
        <p:spPr>
          <a:xfrm rot="10800000">
            <a:off x="6806037" y="4105288"/>
            <a:ext cx="2151181" cy="21493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8" t="12061" r="42109" b="61800"/>
          <a:stretch/>
        </p:blipFill>
        <p:spPr>
          <a:xfrm rot="10800000">
            <a:off x="8957218" y="4105289"/>
            <a:ext cx="2151181" cy="214936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68634" y="1241142"/>
            <a:ext cx="9992299" cy="5766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заголовок. Склади речення за кожним малюнком. Запиши їх під заголовком.</a:t>
            </a:r>
          </a:p>
        </p:txBody>
      </p:sp>
    </p:spTree>
    <p:extLst>
      <p:ext uri="{BB962C8B-B14F-4D97-AF65-F5344CB8AC3E}">
        <p14:creationId xmlns:p14="http://schemas.microsoft.com/office/powerpoint/2010/main" val="15278004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1012" y="593681"/>
            <a:ext cx="10818563" cy="651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600" b="1" dirty="0">
                <a:solidFill>
                  <a:schemeClr val="bg1"/>
                </a:solidFill>
              </a:rPr>
              <a:t>речення. Закресли в ньому «зайве» слово.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06" y="1450599"/>
            <a:ext cx="8646174" cy="40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37810" y="2107051"/>
            <a:ext cx="6864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70C0"/>
                </a:solidFill>
              </a:rPr>
              <a:t>      </a:t>
            </a:r>
            <a:r>
              <a:rPr lang="uk-UA" sz="4800" b="1" dirty="0">
                <a:solidFill>
                  <a:srgbClr val="0070C0"/>
                </a:solidFill>
              </a:rPr>
              <a:t>У зимову сплячку залягають їжаки, ведмеді, зайці, змії, борсуки.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787190" y="4046379"/>
            <a:ext cx="15400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26238"/>
            <a:ext cx="972274" cy="932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46320" y="5452120"/>
            <a:ext cx="8447943" cy="6511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Поміркуй </a:t>
            </a:r>
            <a:r>
              <a:rPr lang="uk-UA" sz="2000" b="1" dirty="0">
                <a:solidFill>
                  <a:srgbClr val="0070C0"/>
                </a:solidFill>
              </a:rPr>
              <a:t>і розкажи, чому деякі тварини залягають у сплячку. </a:t>
            </a:r>
            <a:endParaRPr lang="ru-RU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588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19945</TotalTime>
  <Words>418</Words>
  <Application>Microsoft Office PowerPoint</Application>
  <PresentationFormat>Произвольный</PresentationFormat>
  <Paragraphs>105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1339</cp:revision>
  <dcterms:created xsi:type="dcterms:W3CDTF">2018-01-05T16:38:53Z</dcterms:created>
  <dcterms:modified xsi:type="dcterms:W3CDTF">2024-10-12T10:52:12Z</dcterms:modified>
</cp:coreProperties>
</file>