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478" r:id="rId3"/>
    <p:sldId id="477" r:id="rId4"/>
    <p:sldId id="442" r:id="rId5"/>
    <p:sldId id="471" r:id="rId6"/>
    <p:sldId id="470" r:id="rId7"/>
    <p:sldId id="47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FDB1D3"/>
    <a:srgbClr val="2F3242"/>
    <a:srgbClr val="295FFF"/>
    <a:srgbClr val="FFFF00"/>
    <a:srgbClr val="FF7C80"/>
    <a:srgbClr val="709E32"/>
    <a:srgbClr val="FF66FF"/>
    <a:srgbClr val="E3FE4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-3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7957" y="4240497"/>
            <a:ext cx="9573657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Повторення знань з розділу </a:t>
            </a:r>
          </a:p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«Звуки. Букви»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4736" y="1071492"/>
            <a:ext cx="345687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2</a:t>
            </a:r>
            <a:r>
              <a:rPr lang="uk-UA" sz="2400" b="1" dirty="0" smtClean="0">
                <a:solidFill>
                  <a:srgbClr val="0070C0"/>
                </a:solidFill>
              </a:rPr>
              <a:t>6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57" y="1071492"/>
            <a:ext cx="2673427" cy="26734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964993" y="1823314"/>
            <a:ext cx="5389150" cy="2826306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4737" y="481210"/>
            <a:ext cx="979399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73" y="1840096"/>
            <a:ext cx="3382576" cy="280952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090671" y="481210"/>
            <a:ext cx="981602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>
                <a:solidFill>
                  <a:schemeClr val="bg1"/>
                </a:solidFill>
              </a:rPr>
              <a:t>Колір</a:t>
            </a:r>
            <a:r>
              <a:rPr lang="ru-RU" b="1" dirty="0" smtClean="0">
                <a:solidFill>
                  <a:schemeClr val="bg1"/>
                </a:solidFill>
              </a:rPr>
              <a:t> настрою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0671" y="4363252"/>
            <a:ext cx="9782557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Починаємо роботу виміром </a:t>
            </a:r>
            <a:r>
              <a:rPr lang="uk-UA" sz="2400" b="1" dirty="0" smtClean="0">
                <a:solidFill>
                  <a:srgbClr val="0070C0"/>
                </a:solidFill>
              </a:rPr>
              <a:t>твого </a:t>
            </a:r>
            <a:r>
              <a:rPr lang="uk-UA" sz="2400" b="1" dirty="0" smtClean="0">
                <a:solidFill>
                  <a:srgbClr val="0070C0"/>
                </a:solidFill>
              </a:rPr>
              <a:t>настрою. </a:t>
            </a:r>
            <a:r>
              <a:rPr lang="uk-UA" sz="2400" b="1" dirty="0" smtClean="0">
                <a:solidFill>
                  <a:srgbClr val="0070C0"/>
                </a:solidFill>
              </a:rPr>
              <a:t>Намалюй </a:t>
            </a:r>
            <a:r>
              <a:rPr lang="uk-UA" sz="2400" b="1" dirty="0" smtClean="0">
                <a:solidFill>
                  <a:srgbClr val="0070C0"/>
                </a:solidFill>
              </a:rPr>
              <a:t>на полях зошиту кружечок </a:t>
            </a:r>
            <a:r>
              <a:rPr lang="uk-UA" sz="2400" b="1" dirty="0" smtClean="0">
                <a:solidFill>
                  <a:srgbClr val="0070C0"/>
                </a:solidFill>
              </a:rPr>
              <a:t>того кольору, </a:t>
            </a:r>
            <a:r>
              <a:rPr lang="uk-UA" sz="2400" b="1" dirty="0">
                <a:solidFill>
                  <a:srgbClr val="0070C0"/>
                </a:solidFill>
              </a:rPr>
              <a:t>який передає </a:t>
            </a:r>
            <a:r>
              <a:rPr lang="uk-UA" sz="2400" b="1" dirty="0" smtClean="0">
                <a:solidFill>
                  <a:srgbClr val="0070C0"/>
                </a:solidFill>
              </a:rPr>
              <a:t>твій </a:t>
            </a:r>
            <a:r>
              <a:rPr lang="uk-UA" sz="2400" b="1" dirty="0">
                <a:solidFill>
                  <a:srgbClr val="0070C0"/>
                </a:solidFill>
              </a:rPr>
              <a:t>настрій на початку уроку </a:t>
            </a:r>
            <a:r>
              <a:rPr lang="uk-UA" sz="2400" b="1" dirty="0" smtClean="0">
                <a:solidFill>
                  <a:srgbClr val="0070C0"/>
                </a:solidFill>
              </a:rPr>
              <a:t>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320652" y="1201289"/>
            <a:ext cx="1526209" cy="1420726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3821269" y="1201289"/>
            <a:ext cx="1526209" cy="1420726"/>
          </a:xfrm>
          <a:prstGeom prst="irregularSeal1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8967730" y="1234339"/>
            <a:ext cx="1526209" cy="1420726"/>
          </a:xfrm>
          <a:prstGeom prst="irregularSeal1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6498450" y="1234339"/>
            <a:ext cx="1526209" cy="1420726"/>
          </a:xfrm>
          <a:prstGeom prst="irregularSeal1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05608" y="2770775"/>
            <a:ext cx="200112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Спокій, </a:t>
            </a:r>
            <a:r>
              <a:rPr lang="uk-UA" sz="2400" b="1" dirty="0" err="1" smtClean="0">
                <a:solidFill>
                  <a:schemeClr val="bg1"/>
                </a:solidFill>
              </a:rPr>
              <a:t>рівновга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21587" y="2787559"/>
            <a:ext cx="1919859" cy="919401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Задово-лення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97417" y="2770777"/>
            <a:ext cx="2429638" cy="91940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Завзяття, бажання діяти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90671" y="2770777"/>
            <a:ext cx="2247440" cy="919401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Тривога, хвилювання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228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9" grpId="0" animBg="1"/>
      <p:bldP spid="2" grpId="0" animBg="1"/>
      <p:bldP spid="5" grpId="0" animBg="1"/>
      <p:bldP spid="13" grpId="0" animBg="1"/>
      <p:bldP spid="15" grpId="0" animBg="1"/>
      <p:bldP spid="16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32516" y="1698865"/>
            <a:ext cx="5427864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Сьогодні</a:t>
            </a:r>
            <a:r>
              <a:rPr lang="ru-RU" sz="2800" b="1" dirty="0"/>
              <a:t> на </a:t>
            </a:r>
            <a:r>
              <a:rPr lang="ru-RU" sz="2800" b="1" dirty="0" err="1"/>
              <a:t>уроці</a:t>
            </a:r>
            <a:r>
              <a:rPr lang="ru-RU" sz="2800" b="1" dirty="0"/>
              <a:t> </a:t>
            </a:r>
            <a:r>
              <a:rPr lang="ru-RU" sz="2800" b="1" dirty="0" err="1" smtClean="0"/>
              <a:t>української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мови</a:t>
            </a:r>
            <a:r>
              <a:rPr lang="ru-RU" sz="2800" b="1" dirty="0" smtClean="0"/>
              <a:t> ми </a:t>
            </a:r>
            <a:r>
              <a:rPr lang="uk-UA" sz="2800" b="1" dirty="0" smtClean="0"/>
              <a:t>повторимо </a:t>
            </a:r>
            <a:r>
              <a:rPr lang="uk-UA" sz="2800" b="1" dirty="0"/>
              <a:t>знання </a:t>
            </a:r>
            <a:r>
              <a:rPr lang="uk-UA" sz="2800" b="1" dirty="0" smtClean="0"/>
              <a:t>і вміння з </a:t>
            </a:r>
            <a:r>
              <a:rPr lang="uk-UA" sz="2800" b="1" dirty="0"/>
              <a:t>розділу </a:t>
            </a:r>
            <a:endParaRPr lang="uk-UA" sz="2800" b="1" dirty="0" smtClean="0"/>
          </a:p>
          <a:p>
            <a:pPr algn="ctr"/>
            <a:r>
              <a:rPr lang="uk-UA" sz="2800" b="1" i="1" dirty="0" smtClean="0"/>
              <a:t>«</a:t>
            </a:r>
            <a:r>
              <a:rPr lang="uk-UA" sz="2800" b="1" i="1" dirty="0"/>
              <a:t>Дос­ліджую звуки і букви</a:t>
            </a:r>
            <a:r>
              <a:rPr lang="uk-UA" sz="2800" b="1" i="1" dirty="0" smtClean="0"/>
              <a:t>».</a:t>
            </a:r>
            <a:r>
              <a:rPr lang="uk-UA" sz="2800" i="1" dirty="0" smtClean="0"/>
              <a:t> </a:t>
            </a:r>
            <a:r>
              <a:rPr lang="uk-UA" sz="2800" b="1" dirty="0" smtClean="0"/>
              <a:t>Попрацюємо зі словниковими словами.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98865"/>
            <a:ext cx="38615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176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0864" y="1434208"/>
            <a:ext cx="4334183" cy="13209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Розглянь світлини. Яким одним словом можна назвати ці об’єкти? 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На які дві групи їх можна розділити? Чим відрізняються птахи від звірів?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0864" y="597435"/>
            <a:ext cx="10360405" cy="7580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Алфавіт, наголошені й ненаголошені голосні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2437" y="3545256"/>
            <a:ext cx="5019849" cy="101566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Прочитай слова</a:t>
            </a:r>
            <a:r>
              <a:rPr lang="uk-UA" sz="2000" b="1" dirty="0" smtClean="0">
                <a:solidFill>
                  <a:srgbClr val="0070C0"/>
                </a:solidFill>
              </a:rPr>
              <a:t>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їх в алфавітному порядку. Постав </a:t>
            </a:r>
            <a:r>
              <a:rPr lang="uk-UA" sz="2000" b="1" dirty="0" smtClean="0">
                <a:solidFill>
                  <a:srgbClr val="0070C0"/>
                </a:solidFill>
              </a:rPr>
              <a:t>в них наголоси</a:t>
            </a:r>
            <a:r>
              <a:rPr lang="uk-UA" sz="2000" b="1" dirty="0" smtClean="0">
                <a:solidFill>
                  <a:srgbClr val="0070C0"/>
                </a:solidFill>
              </a:rPr>
              <a:t>, підкресли ненаголошені голосні.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D:\Картинки до тестів\Тварини\Дяте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5" r="6667"/>
          <a:stretch/>
        </p:blipFill>
        <p:spPr bwMode="auto">
          <a:xfrm>
            <a:off x="920864" y="2845017"/>
            <a:ext cx="2102379" cy="21885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Тварини\Жайвороно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r="1815"/>
          <a:stretch/>
        </p:blipFill>
        <p:spPr bwMode="auto">
          <a:xfrm>
            <a:off x="3171531" y="2845019"/>
            <a:ext cx="2929535" cy="21885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Бурий ведмідь опис для дітей (твір) - Dovidka.biz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12337" r="25763" b="5754"/>
          <a:stretch/>
        </p:blipFill>
        <p:spPr bwMode="auto">
          <a:xfrm>
            <a:off x="5836664" y="1434207"/>
            <a:ext cx="3071017" cy="204734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Цікаві факти про зайц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0" t="112" r="7981" b="8520"/>
          <a:stretch/>
        </p:blipFill>
        <p:spPr bwMode="auto">
          <a:xfrm>
            <a:off x="9047802" y="1468538"/>
            <a:ext cx="2233468" cy="20473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81679" y="5163652"/>
            <a:ext cx="69809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err="1" smtClean="0"/>
              <a:t>В</a:t>
            </a:r>
            <a:r>
              <a:rPr lang="uk-UA" sz="2800" b="1" dirty="0" err="1" smtClean="0">
                <a:solidFill>
                  <a:srgbClr val="FFFF00"/>
                </a:solidFill>
              </a:rPr>
              <a:t>е</a:t>
            </a:r>
            <a:r>
              <a:rPr lang="uk-UA" sz="2800" b="1" dirty="0" err="1" smtClean="0"/>
              <a:t>дмі</a:t>
            </a:r>
            <a:r>
              <a:rPr lang="uk-UA" sz="2800" b="1" dirty="0" err="1" smtClean="0">
                <a:latin typeface="Cambria"/>
                <a:ea typeface="Cambria"/>
              </a:rPr>
              <a:t>ˊ</a:t>
            </a:r>
            <a:r>
              <a:rPr lang="uk-UA" sz="2800" b="1" dirty="0" err="1" smtClean="0"/>
              <a:t>дь</a:t>
            </a:r>
            <a:r>
              <a:rPr lang="uk-UA" sz="2800" b="1" dirty="0"/>
              <a:t>, </a:t>
            </a:r>
            <a:r>
              <a:rPr lang="uk-UA" sz="2800" b="1" dirty="0" err="1" smtClean="0"/>
              <a:t>дя</a:t>
            </a:r>
            <a:r>
              <a:rPr lang="uk-UA" sz="2800" b="1" dirty="0" err="1" smtClean="0">
                <a:latin typeface="Cambria"/>
                <a:ea typeface="Cambria"/>
              </a:rPr>
              <a:t>ˊ</a:t>
            </a:r>
            <a:r>
              <a:rPr lang="uk-UA" sz="2800" b="1" dirty="0" err="1" smtClean="0"/>
              <a:t>т</a:t>
            </a:r>
            <a:r>
              <a:rPr lang="uk-UA" sz="2800" b="1" dirty="0" err="1" smtClean="0">
                <a:solidFill>
                  <a:srgbClr val="FFFF00"/>
                </a:solidFill>
              </a:rPr>
              <a:t>е</a:t>
            </a:r>
            <a:r>
              <a:rPr lang="uk-UA" sz="2800" b="1" dirty="0" err="1" smtClean="0"/>
              <a:t>л</a:t>
            </a:r>
            <a:r>
              <a:rPr lang="uk-UA" sz="2800" b="1" dirty="0"/>
              <a:t>, </a:t>
            </a:r>
            <a:r>
              <a:rPr lang="uk-UA" sz="2800" b="1" dirty="0" err="1" smtClean="0"/>
              <a:t>жа</a:t>
            </a:r>
            <a:r>
              <a:rPr lang="uk-UA" sz="2800" b="1" dirty="0" err="1" smtClean="0">
                <a:latin typeface="Cambria"/>
                <a:ea typeface="Cambria"/>
              </a:rPr>
              <a:t>ˊ</a:t>
            </a:r>
            <a:r>
              <a:rPr lang="uk-UA" sz="2800" b="1" dirty="0" err="1" smtClean="0">
                <a:solidFill>
                  <a:srgbClr val="FFFF00"/>
                </a:solidFill>
              </a:rPr>
              <a:t>й</a:t>
            </a:r>
            <a:r>
              <a:rPr lang="uk-UA" sz="2800" b="1" dirty="0" err="1" smtClean="0"/>
              <a:t>воронок</a:t>
            </a:r>
            <a:r>
              <a:rPr lang="uk-UA" sz="2800" b="1" dirty="0" smtClean="0"/>
              <a:t>,</a:t>
            </a:r>
            <a:r>
              <a:rPr lang="uk-UA" sz="2800" b="1" dirty="0"/>
              <a:t> </a:t>
            </a:r>
            <a:r>
              <a:rPr lang="uk-UA" sz="2800" b="1" dirty="0" err="1"/>
              <a:t>за</a:t>
            </a:r>
            <a:r>
              <a:rPr lang="uk-UA" sz="2800" b="1" dirty="0" err="1">
                <a:latin typeface="Cambria"/>
                <a:ea typeface="Cambria"/>
              </a:rPr>
              <a:t>ˊ</a:t>
            </a:r>
            <a:r>
              <a:rPr lang="uk-UA" sz="2800" b="1" dirty="0" err="1" smtClean="0">
                <a:solidFill>
                  <a:srgbClr val="FFFF00"/>
                </a:solidFill>
              </a:rPr>
              <a:t>є</a:t>
            </a:r>
            <a:r>
              <a:rPr lang="uk-UA" sz="2800" b="1" dirty="0" err="1" smtClean="0"/>
              <a:t>ць</a:t>
            </a:r>
            <a:r>
              <a:rPr lang="uk-UA" sz="2800" b="1" dirty="0" smtClean="0"/>
              <a:t>. 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06614" y="4628331"/>
            <a:ext cx="61526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Дятел</a:t>
            </a:r>
            <a:r>
              <a:rPr lang="uk-UA" sz="2800" b="1" dirty="0"/>
              <a:t>, </a:t>
            </a:r>
            <a:r>
              <a:rPr lang="uk-UA" sz="2800" b="1" dirty="0" smtClean="0"/>
              <a:t>жайворонок</a:t>
            </a:r>
            <a:r>
              <a:rPr lang="ru-RU" sz="2800" b="1" dirty="0" smtClean="0"/>
              <a:t>, </a:t>
            </a:r>
            <a:r>
              <a:rPr lang="uk-UA" sz="2800" b="1" dirty="0" smtClean="0"/>
              <a:t>ведмідь</a:t>
            </a:r>
            <a:r>
              <a:rPr lang="uk-UA" sz="2800" b="1" dirty="0"/>
              <a:t>, заєць, 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0864" y="5166939"/>
            <a:ext cx="2752650" cy="707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Запам’ятай правопис цих слів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938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3" grpId="0" animBg="1"/>
      <p:bldP spid="13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20866" y="559595"/>
            <a:ext cx="10360405" cy="7580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речення зі слів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7958" y="1427374"/>
            <a:ext cx="7396870" cy="101566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Розглянь світлини.  Пригадай, які бувають ведмеді, зайці? 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До якої групи тварин вони відносяться? Чим звірі відрізняються від інших тварин? Як готуються до зими ведмідь і заєць?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866" y="3757117"/>
            <a:ext cx="4042416" cy="707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Знайди і підкресли слова, в яких тільки тверді приголосні.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209431" y="3271618"/>
            <a:ext cx="4753308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  <a:cs typeface="Times New Roman" pitchFamily="18" charset="0"/>
              </a:rPr>
              <a:t>Заліг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  <a:cs typeface="Times New Roman" pitchFamily="18" charset="0"/>
              </a:rPr>
              <a:t>, 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  <a:cs typeface="Times New Roman" pitchFamily="18" charset="0"/>
              </a:rPr>
              <a:t>барліг,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  <a:cs typeface="Times New Roman" pitchFamily="18" charset="0"/>
              </a:rPr>
              <a:t>ведмідь, у.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09431" y="2563454"/>
            <a:ext cx="4885513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  <a:cs typeface="Times New Roman" pitchFamily="18" charset="0"/>
              </a:rPr>
              <a:t>Одяг,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  <a:cs typeface="Times New Roman" pitchFamily="18" charset="0"/>
              </a:rPr>
              <a:t> шубку,</a:t>
            </a:r>
            <a:r>
              <a:rPr lang="uk-UA" sz="3200" b="1" i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 заєць, </a:t>
            </a:r>
            <a:r>
              <a:rPr lang="uk-UA" sz="3200" i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теплу.</a:t>
            </a:r>
            <a:r>
              <a:rPr kumimoji="0" lang="uk-UA" sz="32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  <a:cs typeface="Times New Roman" pitchFamily="18" charset="0"/>
              </a:rPr>
              <a:t> </a:t>
            </a:r>
            <a:endParaRPr kumimoji="0" lang="uk-UA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209431" y="3271493"/>
            <a:ext cx="4753308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chemeClr val="bg1"/>
                </a:solidFill>
                <a:ea typeface="Calibri"/>
                <a:cs typeface="Times New Roman" pitchFamily="18" charset="0"/>
              </a:rPr>
              <a:t>Ведмідь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  <a:cs typeface="Times New Roman" pitchFamily="18" charset="0"/>
              </a:rPr>
              <a:t>заліг</a:t>
            </a:r>
            <a:r>
              <a:rPr lang="uk-UA" sz="3200" b="1" i="1" dirty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  <a:latin typeface="+mj-lt"/>
                <a:ea typeface="Calibri"/>
                <a:cs typeface="Times New Roman" pitchFamily="18" charset="0"/>
              </a:rPr>
              <a:t>у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  <a:cs typeface="Times New Roman" pitchFamily="18" charset="0"/>
              </a:rPr>
              <a:t> 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  <a:cs typeface="Times New Roman" pitchFamily="18" charset="0"/>
              </a:rPr>
              <a:t>барліг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/>
                <a:cs typeface="Times New Roman" pitchFamily="18" charset="0"/>
              </a:rPr>
              <a:t>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23" name="Picture 2" descr="http://bilim-all.kz/uploads/images/2016/01/07/400x276/7858cf70845f636d2408533d527e0f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919" y="4012654"/>
            <a:ext cx="3249818" cy="22423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209431" y="2563454"/>
            <a:ext cx="4885513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/>
                <a:cs typeface="Times New Roman" pitchFamily="18" charset="0"/>
              </a:rPr>
              <a:t>Заєць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/>
                <a:cs typeface="Times New Roman" pitchFamily="18" charset="0"/>
              </a:rPr>
              <a:t> </a:t>
            </a:r>
            <a:r>
              <a:rPr kumimoji="0" lang="uk-UA" sz="32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/>
                <a:cs typeface="Times New Roman" pitchFamily="18" charset="0"/>
              </a:rPr>
              <a:t>одяг</a:t>
            </a:r>
            <a:r>
              <a:rPr kumimoji="0" lang="uk-UA" sz="32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/>
                <a:cs typeface="Times New Roman" pitchFamily="18" charset="0"/>
              </a:rPr>
              <a:t> теплу шубку.</a:t>
            </a:r>
            <a:r>
              <a:rPr kumimoji="0" lang="uk-UA" sz="32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/>
                <a:cs typeface="Times New Roman" pitchFamily="18" charset="0"/>
              </a:rPr>
              <a:t> </a:t>
            </a:r>
            <a:endParaRPr kumimoji="0" lang="uk-UA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5" name="Picture 3" descr="http://unpictures.ru/images/436046_god-zaica-v-kartink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9431" y="4012654"/>
            <a:ext cx="2442756" cy="22423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920866" y="2563454"/>
            <a:ext cx="4079789" cy="101566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слова в кожному рядку. Склади з них </a:t>
            </a:r>
            <a:r>
              <a:rPr lang="uk-UA" sz="2000" b="1" dirty="0">
                <a:solidFill>
                  <a:srgbClr val="0070C0"/>
                </a:solidFill>
              </a:rPr>
              <a:t>речення.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складені речення</a:t>
            </a:r>
            <a:r>
              <a:rPr lang="uk-UA" sz="20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0866" y="4618737"/>
            <a:ext cx="4042416" cy="707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Яке слово не можна переносити з рядка в рядок? Чому?</a:t>
            </a:r>
          </a:p>
        </p:txBody>
      </p:sp>
    </p:spTree>
    <p:extLst>
      <p:ext uri="{BB962C8B-B14F-4D97-AF65-F5344CB8AC3E}">
        <p14:creationId xmlns:p14="http://schemas.microsoft.com/office/powerpoint/2010/main" val="38694769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5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2498" y="1361491"/>
            <a:ext cx="50656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Розглянь малюнки. Що на них зображено? Що ти знаєш про ці місця? Прочитай слова.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00464" y="557156"/>
            <a:ext cx="10111335" cy="7580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Звуковий аналіз слів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88832" y="5292563"/>
            <a:ext cx="2079741" cy="44427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– =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50 цікавих фактів про джунглі, їхніх мешканців і таємниц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78" y="2205877"/>
            <a:ext cx="3596101" cy="24078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10747" y="4692622"/>
            <a:ext cx="207974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/>
              <a:t>Джунглі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89792" y="4706775"/>
            <a:ext cx="7574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/>
              <a:t>7 б.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80894" y="5240632"/>
            <a:ext cx="9226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/>
              <a:t>6 зв.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78689" y="5288130"/>
            <a:ext cx="1894308" cy="44427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–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8689" y="4728049"/>
            <a:ext cx="18943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/>
              <a:t>Площа 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27075" y="4685968"/>
            <a:ext cx="7574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/>
              <a:t>5 б.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151351" y="5220041"/>
            <a:ext cx="9538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/>
              <a:t>6 зв.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27293" y="5748420"/>
            <a:ext cx="12298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/>
              <a:t>2 </a:t>
            </a:r>
            <a:r>
              <a:rPr lang="uk-UA" sz="2800" b="1" dirty="0" err="1" smtClean="0"/>
              <a:t>скл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38869" y="5748420"/>
            <a:ext cx="12298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/>
              <a:t>2 </a:t>
            </a:r>
            <a:r>
              <a:rPr lang="uk-UA" sz="2800" b="1" dirty="0" err="1" smtClean="0"/>
              <a:t>скл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pic>
        <p:nvPicPr>
          <p:cNvPr id="1026" name="Picture 2" descr="Центральна площа у Чернівцях: історія, цікаві факти, архівні фото —  Cуспільне Чернівц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48" y="2214239"/>
            <a:ext cx="3614012" cy="24078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2077" y="1374895"/>
            <a:ext cx="488972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слова. </a:t>
            </a:r>
            <a:r>
              <a:rPr lang="uk-UA" sz="2000" b="1" dirty="0">
                <a:solidFill>
                  <a:srgbClr val="0070C0"/>
                </a:solidFill>
              </a:rPr>
              <a:t>Побудуй звукові схеми цих слів. </a:t>
            </a:r>
            <a:r>
              <a:rPr lang="uk-UA" sz="2000" b="1" dirty="0" smtClean="0">
                <a:solidFill>
                  <a:srgbClr val="0070C0"/>
                </a:solidFill>
              </a:rPr>
              <a:t>Визнач кількість букв, звуків, складів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9274" y="2205877"/>
            <a:ext cx="292090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Чи можна зустріти зайця в місті?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9275" y="3251784"/>
            <a:ext cx="292090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Заєць – це людина, що намагається проїхати в міському транспорті без квитка.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411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389980" y="1533193"/>
            <a:ext cx="2783071" cy="30970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71" y="497112"/>
            <a:ext cx="9827939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«Мікрофон». Рефлексія.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69831" y="1556793"/>
            <a:ext cx="6275027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70C0"/>
                </a:solidFill>
              </a:rPr>
              <a:t>Яку тему повторювали на </a:t>
            </a:r>
            <a:r>
              <a:rPr lang="uk-UA" sz="2400" dirty="0" err="1">
                <a:solidFill>
                  <a:srgbClr val="0070C0"/>
                </a:solidFill>
              </a:rPr>
              <a:t>уроці</a:t>
            </a:r>
            <a:r>
              <a:rPr lang="uk-UA" sz="2400" dirty="0">
                <a:solidFill>
                  <a:srgbClr val="0070C0"/>
                </a:solidFill>
              </a:rPr>
              <a:t>?</a:t>
            </a:r>
            <a:endParaRPr lang="ru-RU" sz="2400" dirty="0">
              <a:solidFill>
                <a:srgbClr val="0070C0"/>
              </a:solidFill>
            </a:endParaRP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70C0"/>
                </a:solidFill>
              </a:rPr>
              <a:t>Які </a:t>
            </a:r>
            <a:r>
              <a:rPr lang="uk-UA" sz="2400" dirty="0">
                <a:solidFill>
                  <a:srgbClr val="0070C0"/>
                </a:solidFill>
              </a:rPr>
              <a:t>цінні думки </a:t>
            </a:r>
            <a:r>
              <a:rPr lang="uk-UA" sz="2400" dirty="0" smtClean="0">
                <a:solidFill>
                  <a:srgbClr val="0070C0"/>
                </a:solidFill>
              </a:rPr>
              <a:t>запам’ятались?</a:t>
            </a:r>
            <a:endParaRPr lang="ru-RU" sz="2400" dirty="0">
              <a:solidFill>
                <a:srgbClr val="0070C0"/>
              </a:solidFill>
            </a:endParaRP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70C0"/>
                </a:solidFill>
              </a:rPr>
              <a:t>Навіщо знання алфавіту в сучасному світі?</a:t>
            </a: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70C0"/>
                </a:solidFill>
              </a:rPr>
              <a:t>Який вид роботи було легко виконувати?</a:t>
            </a: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rgbClr val="0070C0"/>
                </a:solidFill>
              </a:rPr>
              <a:t>Який важко?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90671" y="4490444"/>
            <a:ext cx="9403268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Закінчуємо </a:t>
            </a:r>
            <a:r>
              <a:rPr lang="uk-UA" sz="2400" b="1" dirty="0">
                <a:solidFill>
                  <a:srgbClr val="0070C0"/>
                </a:solidFill>
              </a:rPr>
              <a:t>роботу виміром </a:t>
            </a:r>
            <a:r>
              <a:rPr lang="uk-UA" sz="2400" b="1" dirty="0" smtClean="0">
                <a:solidFill>
                  <a:srgbClr val="0070C0"/>
                </a:solidFill>
              </a:rPr>
              <a:t>твого кольорового настрою. Намалюй кружечок того кольору, </a:t>
            </a:r>
            <a:r>
              <a:rPr lang="uk-UA" sz="2400" b="1" dirty="0">
                <a:solidFill>
                  <a:srgbClr val="0070C0"/>
                </a:solidFill>
              </a:rPr>
              <a:t>який передає </a:t>
            </a:r>
            <a:r>
              <a:rPr lang="uk-UA" sz="2400" b="1" dirty="0" smtClean="0">
                <a:solidFill>
                  <a:srgbClr val="0070C0"/>
                </a:solidFill>
              </a:rPr>
              <a:t>твій </a:t>
            </a:r>
            <a:r>
              <a:rPr lang="uk-UA" sz="2400" b="1" dirty="0">
                <a:solidFill>
                  <a:srgbClr val="0070C0"/>
                </a:solidFill>
              </a:rPr>
              <a:t>настрій </a:t>
            </a:r>
            <a:r>
              <a:rPr lang="uk-UA" sz="2400" b="1" dirty="0" smtClean="0">
                <a:solidFill>
                  <a:srgbClr val="0070C0"/>
                </a:solidFill>
              </a:rPr>
              <a:t>в кінці уроку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1320652" y="1660987"/>
            <a:ext cx="1526209" cy="1420726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3821269" y="1660987"/>
            <a:ext cx="1526209" cy="1420726"/>
          </a:xfrm>
          <a:prstGeom prst="irregularSeal1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8967730" y="1694037"/>
            <a:ext cx="1526209" cy="1420726"/>
          </a:xfrm>
          <a:prstGeom prst="irregularSeal1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6498450" y="1694037"/>
            <a:ext cx="1526209" cy="1420726"/>
          </a:xfrm>
          <a:prstGeom prst="irregularSeal1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5608" y="3230473"/>
            <a:ext cx="200112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Спокій, </a:t>
            </a:r>
            <a:r>
              <a:rPr lang="uk-UA" sz="2400" b="1" dirty="0" err="1" smtClean="0">
                <a:solidFill>
                  <a:schemeClr val="bg1"/>
                </a:solidFill>
              </a:rPr>
              <a:t>рівновга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21587" y="3247257"/>
            <a:ext cx="1919859" cy="919401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Задово-лення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97417" y="3230475"/>
            <a:ext cx="2429638" cy="91940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Завзяття, бажання діяти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90671" y="3230475"/>
            <a:ext cx="2247440" cy="919401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Тривога, хвилювання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493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13852</TotalTime>
  <Words>443</Words>
  <Application>Microsoft Office PowerPoint</Application>
  <PresentationFormat>Произвольный</PresentationFormat>
  <Paragraphs>65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«Мікрофон». Рефлексія.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853</cp:revision>
  <dcterms:created xsi:type="dcterms:W3CDTF">2018-01-05T16:38:53Z</dcterms:created>
  <dcterms:modified xsi:type="dcterms:W3CDTF">2024-10-19T08:23:41Z</dcterms:modified>
</cp:coreProperties>
</file>