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03" r:id="rId3"/>
    <p:sldId id="305" r:id="rId4"/>
    <p:sldId id="304" r:id="rId5"/>
    <p:sldId id="306" r:id="rId6"/>
    <p:sldId id="270" r:id="rId7"/>
    <p:sldId id="310" r:id="rId8"/>
    <p:sldId id="288" r:id="rId9"/>
    <p:sldId id="285" r:id="rId10"/>
    <p:sldId id="289" r:id="rId11"/>
    <p:sldId id="274" r:id="rId12"/>
    <p:sldId id="282" r:id="rId13"/>
    <p:sldId id="284" r:id="rId14"/>
    <p:sldId id="287" r:id="rId15"/>
    <p:sldId id="290" r:id="rId16"/>
    <p:sldId id="309" r:id="rId17"/>
    <p:sldId id="279" r:id="rId18"/>
    <p:sldId id="30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  <a:srgbClr val="FFCCFF"/>
    <a:srgbClr val="2F3242"/>
    <a:srgbClr val="00B050"/>
    <a:srgbClr val="1694E9"/>
    <a:srgbClr val="FFFF00"/>
    <a:srgbClr val="295FFF"/>
    <a:srgbClr val="FFB441"/>
    <a:srgbClr val="709E3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771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jpeg"/><Relationship Id="rId7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j4nfu65a1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5659" y="4117078"/>
            <a:ext cx="9720941" cy="212365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Лічба </a:t>
            </a:r>
            <a:r>
              <a:rPr lang="uk-UA" sz="4400" b="1" dirty="0">
                <a:solidFill>
                  <a:schemeClr val="bg1"/>
                </a:solidFill>
              </a:rPr>
              <a:t>в межах 10. Додавання і віднімання в межах 10.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Пряма</a:t>
            </a:r>
            <a:r>
              <a:rPr lang="uk-UA" sz="4400" b="1" dirty="0">
                <a:solidFill>
                  <a:schemeClr val="bg1"/>
                </a:solidFill>
              </a:rPr>
              <a:t>, відрізок, про­мінь </a:t>
            </a:r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1870ED-AA65-4312-A443-30E3BF09D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1175659" y="746083"/>
            <a:ext cx="2966451" cy="29452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58742" y="886843"/>
            <a:ext cx="3581401" cy="193899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 </a:t>
            </a:r>
            <a:r>
              <a:rPr lang="uk-UA" sz="24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Розділ 1. Повторення </a:t>
            </a:r>
            <a:r>
              <a:rPr lang="uk-UA" sz="2400" b="1" i="1" dirty="0">
                <a:solidFill>
                  <a:schemeClr val="bg1"/>
                </a:solidFill>
              </a:rPr>
              <a:t>вивченого </a:t>
            </a:r>
            <a:r>
              <a:rPr lang="uk-UA" sz="2400" b="1" i="1" dirty="0" smtClean="0">
                <a:solidFill>
                  <a:schemeClr val="bg1"/>
                </a:solidFill>
              </a:rPr>
              <a:t>матеріалу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Урок </a:t>
            </a: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7939" y="494529"/>
            <a:ext cx="8732066" cy="6375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Розв’яжемо </a:t>
            </a:r>
            <a:r>
              <a:rPr lang="uk-UA" sz="4000" b="1" dirty="0" smtClean="0">
                <a:solidFill>
                  <a:schemeClr val="bg1"/>
                </a:solidFill>
              </a:rPr>
              <a:t>задачу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33279E-90AD-4D8F-B6A2-D683BE54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939543" y="1282874"/>
            <a:ext cx="3436623" cy="33693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E44F88-5635-421C-BEF5-5FE60B98B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11087" r="66345" b="73053"/>
          <a:stretch/>
        </p:blipFill>
        <p:spPr>
          <a:xfrm>
            <a:off x="1361696" y="2433156"/>
            <a:ext cx="842838" cy="477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ED8FD8-28D4-465D-864C-FC5B1177F4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11087" r="29885" b="73053"/>
          <a:stretch/>
        </p:blipFill>
        <p:spPr>
          <a:xfrm>
            <a:off x="2432547" y="2433156"/>
            <a:ext cx="820710" cy="4115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2117E9-DA3C-457B-B7EE-1730069424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2" t="9169" r="1884" b="73260"/>
          <a:stretch/>
        </p:blipFill>
        <p:spPr>
          <a:xfrm>
            <a:off x="3420123" y="2406440"/>
            <a:ext cx="639560" cy="477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FE9744-C8C0-49A6-A098-58CC2D8873EF}"/>
              </a:ext>
            </a:extLst>
          </p:cNvPr>
          <p:cNvSpPr txBox="1"/>
          <p:nvPr/>
        </p:nvSpPr>
        <p:spPr>
          <a:xfrm>
            <a:off x="838375" y="1235825"/>
            <a:ext cx="580305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 відпочинку на морі Ульянка привезла 5 камінчиків і 4 мушлі. Скільки всього камінчиків і мушель привезла Ульяна з відпочинку?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02C7341-C62B-4EDD-AB0B-7D28DE9F8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2" t="9169" r="1884" b="73260"/>
          <a:stretch/>
        </p:blipFill>
        <p:spPr>
          <a:xfrm>
            <a:off x="5499066" y="2433198"/>
            <a:ext cx="639560" cy="477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7483050-5786-4A44-B994-5950B2476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11087" r="66345" b="73053"/>
          <a:stretch/>
        </p:blipFill>
        <p:spPr>
          <a:xfrm>
            <a:off x="4282625" y="2400227"/>
            <a:ext cx="842838" cy="4774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B6143C5-67C6-469C-8A18-9C510DD305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5" t="6035" r="4333" b="76561"/>
          <a:stretch/>
        </p:blipFill>
        <p:spPr>
          <a:xfrm>
            <a:off x="815340" y="2967543"/>
            <a:ext cx="1851128" cy="1015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C478412-E088-458D-B7FC-1FFD068871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3483" r="65824" b="73961"/>
          <a:stretch/>
        </p:blipFill>
        <p:spPr>
          <a:xfrm>
            <a:off x="2776517" y="2967544"/>
            <a:ext cx="1492857" cy="10156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F6BC44-E03E-4455-89C5-57F20A0F47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7" t="63519" r="20414" b="12415"/>
          <a:stretch/>
        </p:blipFill>
        <p:spPr>
          <a:xfrm>
            <a:off x="4451022" y="2967544"/>
            <a:ext cx="2009376" cy="10156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0CB55E8-4F27-4A44-830F-6BA8768150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5952" b="87567"/>
          <a:stretch/>
        </p:blipFill>
        <p:spPr>
          <a:xfrm>
            <a:off x="1011014" y="4124995"/>
            <a:ext cx="5457777" cy="15882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06A4C94-8EB2-45F8-9DA6-18575DA7A3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2602" r="50444" b="89969"/>
          <a:stretch/>
        </p:blipFill>
        <p:spPr>
          <a:xfrm>
            <a:off x="1492409" y="4606216"/>
            <a:ext cx="346868" cy="4063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432FB7D-CAE3-42BB-A1DA-43E0BDEBB7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2" r="84821" b="82089"/>
          <a:stretch/>
        </p:blipFill>
        <p:spPr>
          <a:xfrm>
            <a:off x="1829117" y="4586891"/>
            <a:ext cx="346868" cy="4063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E9B85E3-23BE-4236-84EF-6CA552FFEE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2602" r="59541" b="89969"/>
          <a:stretch/>
        </p:blipFill>
        <p:spPr>
          <a:xfrm>
            <a:off x="2235292" y="4606214"/>
            <a:ext cx="346868" cy="4063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99CDC1D-5DC8-48DB-A5F8-83B09774B8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2546064" y="4633278"/>
            <a:ext cx="271859" cy="3184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6535B8F-C538-4214-95DB-AF76A78FBA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5" t="2602" r="15018" b="89969"/>
          <a:stretch/>
        </p:blipFill>
        <p:spPr>
          <a:xfrm>
            <a:off x="2842902" y="4606213"/>
            <a:ext cx="454987" cy="4063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D64FC4D-1B00-4B1C-B41A-60CB6966CE0C}"/>
              </a:ext>
            </a:extLst>
          </p:cNvPr>
          <p:cNvSpPr txBox="1"/>
          <p:nvPr/>
        </p:nvSpPr>
        <p:spPr>
          <a:xfrm>
            <a:off x="3269638" y="4503139"/>
            <a:ext cx="143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2F3242"/>
                </a:solidFill>
              </a:rPr>
              <a:t>(К. </a:t>
            </a:r>
            <a:r>
              <a:rPr lang="uk-UA" sz="2800" dirty="0">
                <a:solidFill>
                  <a:srgbClr val="2F3242"/>
                </a:solidFill>
              </a:rPr>
              <a:t>і </a:t>
            </a:r>
            <a:r>
              <a:rPr lang="uk-UA" sz="2800" dirty="0" smtClean="0">
                <a:solidFill>
                  <a:srgbClr val="2F3242"/>
                </a:solidFill>
              </a:rPr>
              <a:t>м.)</a:t>
            </a:r>
            <a:endParaRPr lang="uk-UA" sz="2800" dirty="0">
              <a:solidFill>
                <a:srgbClr val="2F3242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64FC4D-1B00-4B1C-B41A-60CB6966CE0C}"/>
              </a:ext>
            </a:extLst>
          </p:cNvPr>
          <p:cNvSpPr txBox="1"/>
          <p:nvPr/>
        </p:nvSpPr>
        <p:spPr>
          <a:xfrm>
            <a:off x="1135265" y="5129718"/>
            <a:ext cx="520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2F3242"/>
                </a:solidFill>
              </a:rPr>
              <a:t>Відповідь: 9 камінчиків і мушель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FE9744-C8C0-49A6-A098-58CC2D8873EF}"/>
              </a:ext>
            </a:extLst>
          </p:cNvPr>
          <p:cNvSpPr txBox="1"/>
          <p:nvPr/>
        </p:nvSpPr>
        <p:spPr>
          <a:xfrm>
            <a:off x="6939543" y="4825226"/>
            <a:ext cx="343662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Задача на знаходження суми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494528"/>
            <a:ext cx="9943402" cy="68750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05" y="1271239"/>
            <a:ext cx="9584589" cy="509590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1857" y="516890"/>
            <a:ext cx="9772812" cy="6152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869" r="68206" b="85774"/>
          <a:stretch/>
        </p:blipFill>
        <p:spPr>
          <a:xfrm>
            <a:off x="2110039" y="3802738"/>
            <a:ext cx="9288000" cy="2232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48" y="1208729"/>
            <a:ext cx="3306950" cy="25940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2664440" y="4208582"/>
            <a:ext cx="442762" cy="5186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771EFA2-92BC-4AE7-A1F1-79CF676C28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3588916" y="4208581"/>
            <a:ext cx="442762" cy="5186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4A5A866-8C8E-4B1B-BBA8-BB5581207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4085007" y="4208578"/>
            <a:ext cx="442762" cy="5186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B543429-7466-4EAE-A4ED-D621AA6E8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5466622" y="4208581"/>
            <a:ext cx="442762" cy="5186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D3867C-B89A-4E65-AD49-98E0DF7A2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5003399" y="4208580"/>
            <a:ext cx="442762" cy="5186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559D05D-939E-440F-B851-04D9F1FDC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5936695" y="4208577"/>
            <a:ext cx="442762" cy="518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88BD97F-0FE3-48A1-83F3-A0CBCCAA8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8233346" y="4208580"/>
            <a:ext cx="442762" cy="518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C2C09F6-2222-475F-BFB4-2806A08B0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9180747" y="4208579"/>
            <a:ext cx="442762" cy="5186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DDF6462-25E9-4875-83F1-FA489B3D0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10126775" y="4208579"/>
            <a:ext cx="442762" cy="5186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3945581-914B-4E70-AFB0-7640786E1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9677594" y="4208582"/>
            <a:ext cx="442762" cy="5186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938E69-7C04-4A28-B15D-27FDA6297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7795871" y="4208582"/>
            <a:ext cx="442762" cy="5186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4D3A8CA-4746-4E08-A8BF-570BF3D57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107" r="85607" b="90464"/>
          <a:stretch/>
        </p:blipFill>
        <p:spPr>
          <a:xfrm>
            <a:off x="6900990" y="4208576"/>
            <a:ext cx="442762" cy="518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C406B2F-2DF0-4AB0-838D-0A2AFF52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2669922" y="5108057"/>
            <a:ext cx="442762" cy="5186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4DEBED3-C99F-4CBE-B2BB-21188F68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3599880" y="5108057"/>
            <a:ext cx="442762" cy="5186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7F0E5A8-9B31-4058-A9F2-D21039C8D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5023743" y="5115851"/>
            <a:ext cx="442762" cy="5186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BC6996B-C316-4C55-B7DD-161226245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5493933" y="5108057"/>
            <a:ext cx="442762" cy="5186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C74C78B-5D54-422E-B988-82E8A50AA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5948020" y="5119748"/>
            <a:ext cx="442762" cy="518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B85A0D8-6DFA-4301-8740-B8628B7F4C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6848237" y="5108057"/>
            <a:ext cx="442762" cy="5186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252D868-A194-4DD1-A6DA-39240C80FE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8282697" y="5108057"/>
            <a:ext cx="442762" cy="5186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850AB1-19C2-45F3-852A-ACA171F5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9220898" y="5108057"/>
            <a:ext cx="442762" cy="5186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5B90B52-5BDC-49BB-8A25-21FD44C58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10126775" y="5108057"/>
            <a:ext cx="442762" cy="5186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754AC9F-5EEF-47EA-A394-B9AF7517B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9677594" y="5119746"/>
            <a:ext cx="442762" cy="5186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4A06DE2-B093-4AAE-BDD9-140E066CC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7810536" y="5119747"/>
            <a:ext cx="442762" cy="5186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B204E6D-5AE7-43A8-AF56-AC3D5C7F4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2107" r="76796" b="90464"/>
          <a:stretch/>
        </p:blipFill>
        <p:spPr>
          <a:xfrm>
            <a:off x="4085007" y="5111954"/>
            <a:ext cx="442762" cy="5186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7506" y="1308473"/>
            <a:ext cx="343530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Цифра </a:t>
            </a:r>
            <a:r>
              <a:rPr lang="ru-RU" sz="2000" dirty="0" err="1">
                <a:solidFill>
                  <a:srgbClr val="7030A0"/>
                </a:solidFill>
              </a:rPr>
              <a:t>рівна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І до </a:t>
            </a:r>
            <a:r>
              <a:rPr lang="ru-RU" sz="2000" dirty="0" err="1">
                <a:solidFill>
                  <a:srgbClr val="7030A0"/>
                </a:solidFill>
              </a:rPr>
              <a:t>стовпчика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подібна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err="1">
                <a:solidFill>
                  <a:srgbClr val="7030A0"/>
                </a:solidFill>
              </a:rPr>
              <a:t>Всі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рахунки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всі</a:t>
            </a:r>
            <a:r>
              <a:rPr lang="ru-RU" sz="2000" dirty="0">
                <a:solidFill>
                  <a:srgbClr val="7030A0"/>
                </a:solidFill>
              </a:rPr>
              <a:t> таблички</a:t>
            </a:r>
          </a:p>
          <a:p>
            <a:r>
              <a:rPr lang="ru-RU" sz="2000" dirty="0" err="1">
                <a:solidFill>
                  <a:srgbClr val="7030A0"/>
                </a:solidFill>
              </a:rPr>
              <a:t>Починають</a:t>
            </a:r>
            <a:r>
              <a:rPr lang="ru-RU" sz="2000" dirty="0">
                <a:solidFill>
                  <a:srgbClr val="7030A0"/>
                </a:solidFill>
              </a:rPr>
              <a:t> з...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86656" y="2231680"/>
            <a:ext cx="13543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7030A0"/>
                </a:solidFill>
              </a:rPr>
              <a:t>одинички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34143" y="3012226"/>
            <a:ext cx="3748670" cy="6152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Напиши </a:t>
            </a:r>
            <a:r>
              <a:rPr lang="uk-UA" sz="2400" b="1" dirty="0">
                <a:solidFill>
                  <a:schemeClr val="bg1"/>
                </a:solidFill>
              </a:rPr>
              <a:t>за зразком.</a:t>
            </a:r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414DBB4C-0880-48F9-A5C4-CCA3A4F7BA68}"/>
              </a:ext>
            </a:extLst>
          </p:cNvPr>
          <p:cNvSpPr/>
          <p:nvPr/>
        </p:nvSpPr>
        <p:spPr>
          <a:xfrm>
            <a:off x="0" y="5932714"/>
            <a:ext cx="1054100" cy="9205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1857" y="1230997"/>
            <a:ext cx="9970489" cy="64240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</a:t>
            </a:r>
            <a:r>
              <a:rPr lang="uk-UA" sz="2400" b="1" dirty="0">
                <a:solidFill>
                  <a:srgbClr val="7030A0"/>
                </a:solidFill>
              </a:rPr>
              <a:t>задачу за малюнком на знаходження суми.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розв’язання.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4DBB4C-0880-48F9-A5C4-CCA3A4F7BA68}"/>
              </a:ext>
            </a:extLst>
          </p:cNvPr>
          <p:cNvSpPr/>
          <p:nvPr/>
        </p:nvSpPr>
        <p:spPr>
          <a:xfrm>
            <a:off x="0" y="5932714"/>
            <a:ext cx="1054100" cy="9205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50AAAF83-D6F0-4077-A577-DFC473D3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43" y="2250931"/>
            <a:ext cx="1451998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F4896FA5-0717-45FB-BF75-54D18BA0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06" y="2260310"/>
            <a:ext cx="1451998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42628CB-33E9-4D5E-9E55-BC0C4FAD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83" y="2260310"/>
            <a:ext cx="1451998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5661B76F-9604-45A6-85C4-1368563C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35" y="3177037"/>
            <a:ext cx="1451998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04F49BB-794F-4F08-97BE-B1B51E926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59" y="3214350"/>
            <a:ext cx="1451998" cy="9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1DD2951C-1BA7-4DBF-9094-F37896A5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65" y="2159991"/>
            <a:ext cx="954807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5446CFE-953B-4272-AE57-536FD793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50" y="2192869"/>
            <a:ext cx="954807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50999E96-0B4C-45AB-8EE0-09D8A870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44" y="2259544"/>
            <a:ext cx="954807" cy="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447B74E-6C65-4886-93D0-E733264DE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772" r="84661" b="91116"/>
          <a:stretch/>
        </p:blipFill>
        <p:spPr>
          <a:xfrm>
            <a:off x="3917534" y="4178878"/>
            <a:ext cx="4140000" cy="127339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A0FAA59-31BB-4548-B8C2-9B8D889DDE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8" t="2107" r="51642" b="90464"/>
          <a:stretch/>
        </p:blipFill>
        <p:spPr>
          <a:xfrm>
            <a:off x="4352262" y="4581793"/>
            <a:ext cx="393956" cy="4615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F4E758B-A2A8-4A8D-98C9-3694C3832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1471" r="84775" b="81100"/>
          <a:stretch/>
        </p:blipFill>
        <p:spPr>
          <a:xfrm>
            <a:off x="4812491" y="4640541"/>
            <a:ext cx="375166" cy="4395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8D13BB1-1607-45F4-9431-5E0C4B68BE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2107" r="68751" b="90464"/>
          <a:stretch/>
        </p:blipFill>
        <p:spPr>
          <a:xfrm>
            <a:off x="5303082" y="4581793"/>
            <a:ext cx="393956" cy="4615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9FC6548-ABDC-46B9-9D2B-3DDEBD9062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10503" r="78115" b="82068"/>
          <a:stretch/>
        </p:blipFill>
        <p:spPr>
          <a:xfrm>
            <a:off x="5668549" y="4622622"/>
            <a:ext cx="320567" cy="3755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92C2B59-608A-4966-9529-20B108DB7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8" t="2107" r="24682" b="90464"/>
          <a:stretch/>
        </p:blipFill>
        <p:spPr>
          <a:xfrm>
            <a:off x="6168096" y="4582626"/>
            <a:ext cx="393956" cy="4615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251857" y="516890"/>
            <a:ext cx="9772812" cy="6152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64FC4D-1B00-4B1C-B41A-60CB6966CE0C}"/>
              </a:ext>
            </a:extLst>
          </p:cNvPr>
          <p:cNvSpPr txBox="1"/>
          <p:nvPr/>
        </p:nvSpPr>
        <p:spPr>
          <a:xfrm>
            <a:off x="6528723" y="4487229"/>
            <a:ext cx="106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2F3242"/>
                </a:solidFill>
              </a:rPr>
              <a:t>(</a:t>
            </a:r>
            <a:r>
              <a:rPr lang="uk-UA" sz="3600" dirty="0" err="1" smtClean="0">
                <a:solidFill>
                  <a:srgbClr val="2F3242"/>
                </a:solidFill>
              </a:rPr>
              <a:t>пл</a:t>
            </a:r>
            <a:r>
              <a:rPr lang="uk-UA" sz="3600" dirty="0" smtClean="0">
                <a:solidFill>
                  <a:srgbClr val="2F3242"/>
                </a:solidFill>
              </a:rPr>
              <a:t>.)</a:t>
            </a:r>
            <a:endParaRPr lang="uk-UA" sz="3600" dirty="0">
              <a:solidFill>
                <a:srgbClr val="2F324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FE9744-C8C0-49A6-A098-58CC2D8873EF}"/>
              </a:ext>
            </a:extLst>
          </p:cNvPr>
          <p:cNvSpPr txBox="1"/>
          <p:nvPr/>
        </p:nvSpPr>
        <p:spPr>
          <a:xfrm>
            <a:off x="8332153" y="3902340"/>
            <a:ext cx="3436623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Задача на знаходження суми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Картинки до тестів\Учні\Учень знак питанн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54" r="1012" b="4235"/>
          <a:stretch/>
        </p:blipFill>
        <p:spPr bwMode="auto">
          <a:xfrm>
            <a:off x="217326" y="2556000"/>
            <a:ext cx="2412000" cy="2916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6280" y="1338080"/>
            <a:ext cx="5636009" cy="7471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Чим відрізняється пряма лінія від відрізка?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прямих, променів </a:t>
            </a:r>
            <a:r>
              <a:rPr lang="uk-UA" sz="2000" b="1" dirty="0">
                <a:solidFill>
                  <a:srgbClr val="7030A0"/>
                </a:solidFill>
              </a:rPr>
              <a:t>та відрізків ти бачиш? </a:t>
            </a: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C956EE42-D092-4025-897C-46847669E0DD}"/>
              </a:ext>
            </a:extLst>
          </p:cNvPr>
          <p:cNvCxnSpPr/>
          <p:nvPr/>
        </p:nvCxnSpPr>
        <p:spPr>
          <a:xfrm>
            <a:off x="2786561" y="2415930"/>
            <a:ext cx="3400425" cy="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359CF6E5-AB6F-435B-A705-23700AF9C936}"/>
              </a:ext>
            </a:extLst>
          </p:cNvPr>
          <p:cNvCxnSpPr>
            <a:cxnSpLocks/>
          </p:cNvCxnSpPr>
          <p:nvPr/>
        </p:nvCxnSpPr>
        <p:spPr>
          <a:xfrm flipV="1">
            <a:off x="4486775" y="2770165"/>
            <a:ext cx="1476375" cy="981075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E713C078-212D-40F1-85C8-D5E01243164F}"/>
              </a:ext>
            </a:extLst>
          </p:cNvPr>
          <p:cNvCxnSpPr>
            <a:cxnSpLocks/>
          </p:cNvCxnSpPr>
          <p:nvPr/>
        </p:nvCxnSpPr>
        <p:spPr>
          <a:xfrm flipH="1" flipV="1">
            <a:off x="6687051" y="2659857"/>
            <a:ext cx="1885950" cy="127158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A4C6810-697C-44A1-BE31-0CAA92979154}"/>
              </a:ext>
            </a:extLst>
          </p:cNvPr>
          <p:cNvSpPr/>
          <p:nvPr/>
        </p:nvSpPr>
        <p:spPr>
          <a:xfrm>
            <a:off x="6587039" y="2570140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BA1E2B2-B43D-4479-90F0-1F0E41E59F4D}"/>
              </a:ext>
            </a:extLst>
          </p:cNvPr>
          <p:cNvSpPr/>
          <p:nvPr/>
        </p:nvSpPr>
        <p:spPr>
          <a:xfrm>
            <a:off x="8472988" y="3821135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2DBC2D21-337E-4AC3-9A11-10C0AF71832E}"/>
              </a:ext>
            </a:extLst>
          </p:cNvPr>
          <p:cNvCxnSpPr>
            <a:cxnSpLocks/>
          </p:cNvCxnSpPr>
          <p:nvPr/>
        </p:nvCxnSpPr>
        <p:spPr>
          <a:xfrm flipV="1">
            <a:off x="7203621" y="2899523"/>
            <a:ext cx="3295650" cy="251460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5011F091-CE04-4A17-9E7F-B32384B079ED}"/>
              </a:ext>
            </a:extLst>
          </p:cNvPr>
          <p:cNvCxnSpPr>
            <a:cxnSpLocks/>
          </p:cNvCxnSpPr>
          <p:nvPr/>
        </p:nvCxnSpPr>
        <p:spPr>
          <a:xfrm flipH="1">
            <a:off x="9134475" y="4422753"/>
            <a:ext cx="2324100" cy="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BF08B82F-A142-4560-8B07-3E4B7E08A6F2}"/>
              </a:ext>
            </a:extLst>
          </p:cNvPr>
          <p:cNvSpPr/>
          <p:nvPr/>
        </p:nvSpPr>
        <p:spPr>
          <a:xfrm>
            <a:off x="9034463" y="4333036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7047A0F-87F8-4419-9BE6-82DEC416EFAE}"/>
              </a:ext>
            </a:extLst>
          </p:cNvPr>
          <p:cNvSpPr/>
          <p:nvPr/>
        </p:nvSpPr>
        <p:spPr>
          <a:xfrm>
            <a:off x="11358562" y="4322740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D3C1713D-D147-41ED-8B9F-BFF4F50E44FB}"/>
              </a:ext>
            </a:extLst>
          </p:cNvPr>
          <p:cNvCxnSpPr>
            <a:cxnSpLocks/>
          </p:cNvCxnSpPr>
          <p:nvPr/>
        </p:nvCxnSpPr>
        <p:spPr>
          <a:xfrm flipH="1" flipV="1">
            <a:off x="3357080" y="3640932"/>
            <a:ext cx="1885950" cy="127158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2612C15-99EB-4515-BD0F-BD1F6A746F74}"/>
              </a:ext>
            </a:extLst>
          </p:cNvPr>
          <p:cNvSpPr/>
          <p:nvPr/>
        </p:nvSpPr>
        <p:spPr>
          <a:xfrm>
            <a:off x="3257068" y="3551215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xmlns="" id="{673109EC-038F-485F-B6B3-43C079CA592F}"/>
              </a:ext>
            </a:extLst>
          </p:cNvPr>
          <p:cNvCxnSpPr>
            <a:cxnSpLocks/>
          </p:cNvCxnSpPr>
          <p:nvPr/>
        </p:nvCxnSpPr>
        <p:spPr>
          <a:xfrm flipH="1">
            <a:off x="1528763" y="5414124"/>
            <a:ext cx="2324100" cy="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85C3C89-932F-4F28-8F95-F159C66348EE}"/>
              </a:ext>
            </a:extLst>
          </p:cNvPr>
          <p:cNvSpPr/>
          <p:nvPr/>
        </p:nvSpPr>
        <p:spPr>
          <a:xfrm>
            <a:off x="1428751" y="5324407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D6AF662-8E0F-4CFF-A0BA-016AE843F450}"/>
              </a:ext>
            </a:extLst>
          </p:cNvPr>
          <p:cNvSpPr/>
          <p:nvPr/>
        </p:nvSpPr>
        <p:spPr>
          <a:xfrm>
            <a:off x="3752850" y="5314111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42691EF5-5084-4E9A-9AE3-4C5ABEC394E9}"/>
              </a:ext>
            </a:extLst>
          </p:cNvPr>
          <p:cNvSpPr/>
          <p:nvPr/>
        </p:nvSpPr>
        <p:spPr>
          <a:xfrm>
            <a:off x="5825539" y="2668618"/>
            <a:ext cx="200025" cy="200025"/>
          </a:xfrm>
          <a:prstGeom prst="ellips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4DBB4C-0880-48F9-A5C4-CCA3A4F7BA68}"/>
              </a:ext>
            </a:extLst>
          </p:cNvPr>
          <p:cNvSpPr/>
          <p:nvPr/>
        </p:nvSpPr>
        <p:spPr>
          <a:xfrm>
            <a:off x="0" y="5932714"/>
            <a:ext cx="1054100" cy="9205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7429" y="581615"/>
            <a:ext cx="9677400" cy="6266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26288" y="1339192"/>
            <a:ext cx="3448541" cy="7460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Наведи відрізки червоним, а промені зеленим олівцем.</a:t>
            </a:r>
          </a:p>
        </p:txBody>
      </p:sp>
      <p:cxnSp>
        <p:nvCxnSpPr>
          <p:cNvPr id="31" name="Пряма сполучна лінія 7">
            <a:extLst>
              <a:ext uri="{FF2B5EF4-FFF2-40B4-BE49-F238E27FC236}">
                <a16:creationId xmlns:a16="http://schemas.microsoft.com/office/drawing/2014/main" xmlns="" id="{359CF6E5-AB6F-435B-A705-23700AF9C936}"/>
              </a:ext>
            </a:extLst>
          </p:cNvPr>
          <p:cNvCxnSpPr>
            <a:cxnSpLocks/>
          </p:cNvCxnSpPr>
          <p:nvPr/>
        </p:nvCxnSpPr>
        <p:spPr>
          <a:xfrm flipV="1">
            <a:off x="4486774" y="2755023"/>
            <a:ext cx="1476375" cy="9810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665DE05-9F14-4D4F-8D99-DDC044394C8E}"/>
              </a:ext>
            </a:extLst>
          </p:cNvPr>
          <p:cNvSpPr/>
          <p:nvPr/>
        </p:nvSpPr>
        <p:spPr>
          <a:xfrm>
            <a:off x="5828818" y="2658321"/>
            <a:ext cx="200025" cy="2000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3" name="Пряма сполучна лінія 11">
            <a:extLst>
              <a:ext uri="{FF2B5EF4-FFF2-40B4-BE49-F238E27FC236}">
                <a16:creationId xmlns:a16="http://schemas.microsoft.com/office/drawing/2014/main" xmlns="" id="{E713C078-212D-40F1-85C8-D5E01243164F}"/>
              </a:ext>
            </a:extLst>
          </p:cNvPr>
          <p:cNvCxnSpPr>
            <a:cxnSpLocks/>
          </p:cNvCxnSpPr>
          <p:nvPr/>
        </p:nvCxnSpPr>
        <p:spPr>
          <a:xfrm flipH="1" flipV="1">
            <a:off x="6724650" y="2704927"/>
            <a:ext cx="1885950" cy="12715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A4C6810-697C-44A1-BE31-0CAA92979154}"/>
              </a:ext>
            </a:extLst>
          </p:cNvPr>
          <p:cNvSpPr/>
          <p:nvPr/>
        </p:nvSpPr>
        <p:spPr>
          <a:xfrm>
            <a:off x="6600789" y="2568605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CBA1E2B2-B43D-4479-90F0-1F0E41E59F4D}"/>
              </a:ext>
            </a:extLst>
          </p:cNvPr>
          <p:cNvSpPr/>
          <p:nvPr/>
        </p:nvSpPr>
        <p:spPr>
          <a:xfrm>
            <a:off x="8489817" y="3819600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 сполучна лінія 18">
            <a:extLst>
              <a:ext uri="{FF2B5EF4-FFF2-40B4-BE49-F238E27FC236}">
                <a16:creationId xmlns:a16="http://schemas.microsoft.com/office/drawing/2014/main" xmlns="" id="{5011F091-CE04-4A17-9E7F-B32384B079ED}"/>
              </a:ext>
            </a:extLst>
          </p:cNvPr>
          <p:cNvCxnSpPr>
            <a:cxnSpLocks/>
          </p:cNvCxnSpPr>
          <p:nvPr/>
        </p:nvCxnSpPr>
        <p:spPr>
          <a:xfrm flipH="1">
            <a:off x="9124468" y="4433048"/>
            <a:ext cx="2324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F08B82F-A142-4560-8B07-3E4B7E08A6F2}"/>
              </a:ext>
            </a:extLst>
          </p:cNvPr>
          <p:cNvSpPr/>
          <p:nvPr/>
        </p:nvSpPr>
        <p:spPr>
          <a:xfrm>
            <a:off x="9024456" y="4343331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7047A0F-87F8-4419-9BE6-82DEC416EFAE}"/>
              </a:ext>
            </a:extLst>
          </p:cNvPr>
          <p:cNvSpPr/>
          <p:nvPr/>
        </p:nvSpPr>
        <p:spPr>
          <a:xfrm>
            <a:off x="11348555" y="4333035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22">
            <a:extLst>
              <a:ext uri="{FF2B5EF4-FFF2-40B4-BE49-F238E27FC236}">
                <a16:creationId xmlns:a16="http://schemas.microsoft.com/office/drawing/2014/main" xmlns="" id="{D3C1713D-D147-41ED-8B9F-BFF4F50E44FB}"/>
              </a:ext>
            </a:extLst>
          </p:cNvPr>
          <p:cNvCxnSpPr>
            <a:cxnSpLocks/>
          </p:cNvCxnSpPr>
          <p:nvPr/>
        </p:nvCxnSpPr>
        <p:spPr>
          <a:xfrm flipH="1" flipV="1">
            <a:off x="3385174" y="3640932"/>
            <a:ext cx="1885950" cy="127158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D2612C15-99EB-4515-BD0F-BD1F6A746F74}"/>
              </a:ext>
            </a:extLst>
          </p:cNvPr>
          <p:cNvSpPr/>
          <p:nvPr/>
        </p:nvSpPr>
        <p:spPr>
          <a:xfrm>
            <a:off x="3257068" y="3551215"/>
            <a:ext cx="200025" cy="2000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" name="Пряма сполучна лінія 25">
            <a:extLst>
              <a:ext uri="{FF2B5EF4-FFF2-40B4-BE49-F238E27FC236}">
                <a16:creationId xmlns:a16="http://schemas.microsoft.com/office/drawing/2014/main" xmlns="" id="{673109EC-038F-485F-B6B3-43C079CA592F}"/>
              </a:ext>
            </a:extLst>
          </p:cNvPr>
          <p:cNvCxnSpPr>
            <a:cxnSpLocks/>
          </p:cNvCxnSpPr>
          <p:nvPr/>
        </p:nvCxnSpPr>
        <p:spPr>
          <a:xfrm flipH="1">
            <a:off x="1518756" y="5424419"/>
            <a:ext cx="2324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C85C3C89-932F-4F28-8F95-F159C66348EE}"/>
              </a:ext>
            </a:extLst>
          </p:cNvPr>
          <p:cNvSpPr/>
          <p:nvPr/>
        </p:nvSpPr>
        <p:spPr>
          <a:xfrm>
            <a:off x="1418744" y="5334702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1D6AF662-8E0F-4CFF-A0BA-016AE843F450}"/>
              </a:ext>
            </a:extLst>
          </p:cNvPr>
          <p:cNvSpPr/>
          <p:nvPr/>
        </p:nvSpPr>
        <p:spPr>
          <a:xfrm>
            <a:off x="3742843" y="5324406"/>
            <a:ext cx="200025" cy="200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D:\Картинки до тестів\Учні\Дівчинка пиш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2" y="2463449"/>
            <a:ext cx="2444744" cy="235496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xmlns="" id="{58D3814E-FB34-4FF6-A122-AF2B6CC44375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4401646" y="3480734"/>
            <a:ext cx="7885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xmlns="" id="{15ACA11B-5C59-437F-A8EA-AC4E7919C7D4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408806" y="4044363"/>
            <a:ext cx="803736" cy="9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xmlns="" id="{C7EE13AB-BBC6-4374-A9D2-72DC572BC4DE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>
            <a:off x="5318774" y="3114164"/>
            <a:ext cx="7060" cy="8169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xmlns="" id="{923735E5-35A3-4F1D-B977-E72714E1757E}"/>
              </a:ext>
            </a:extLst>
          </p:cNvPr>
          <p:cNvCxnSpPr>
            <a:cxnSpLocks/>
            <a:stCxn id="15" idx="4"/>
            <a:endCxn id="20" idx="0"/>
          </p:cNvCxnSpPr>
          <p:nvPr/>
        </p:nvCxnSpPr>
        <p:spPr>
          <a:xfrm>
            <a:off x="4288354" y="3114164"/>
            <a:ext cx="7160" cy="826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56716" y="1304614"/>
            <a:ext cx="2728741" cy="8180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Домалюй будинок та розфарбуй його.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8ABC0D-5EE2-41B3-A716-70BA77B2C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034" r="17592" b="18595"/>
          <a:stretch/>
        </p:blipFill>
        <p:spPr>
          <a:xfrm>
            <a:off x="4140983" y="4437246"/>
            <a:ext cx="1162537" cy="1318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F36BE4-0EC4-47D3-A080-146264DA2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1034" r="17592" b="18595"/>
          <a:stretch/>
        </p:blipFill>
        <p:spPr>
          <a:xfrm>
            <a:off x="6760634" y="2769668"/>
            <a:ext cx="1162537" cy="1318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5CDD15-6488-4307-B3D8-3A4CCDE61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"/>
          <a:stretch/>
        </p:blipFill>
        <p:spPr>
          <a:xfrm>
            <a:off x="6644781" y="4440539"/>
            <a:ext cx="1394244" cy="199600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BCFEB4B-9B7B-4467-8D5A-E2DF37F98C81}"/>
              </a:ext>
            </a:extLst>
          </p:cNvPr>
          <p:cNvSpPr/>
          <p:nvPr/>
        </p:nvSpPr>
        <p:spPr>
          <a:xfrm>
            <a:off x="3465095" y="2300439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D66BFB82-736D-4090-A53E-72EA9C4D6436}"/>
              </a:ext>
            </a:extLst>
          </p:cNvPr>
          <p:cNvSpPr/>
          <p:nvPr/>
        </p:nvSpPr>
        <p:spPr>
          <a:xfrm>
            <a:off x="8387031" y="2300439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2958945-6A58-47B2-A512-69FFAC72C831}"/>
              </a:ext>
            </a:extLst>
          </p:cNvPr>
          <p:cNvSpPr/>
          <p:nvPr/>
        </p:nvSpPr>
        <p:spPr>
          <a:xfrm>
            <a:off x="8387031" y="6441061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AADB13F-32CE-4B23-ADBC-5C97F8166F92}"/>
              </a:ext>
            </a:extLst>
          </p:cNvPr>
          <p:cNvSpPr/>
          <p:nvPr/>
        </p:nvSpPr>
        <p:spPr>
          <a:xfrm>
            <a:off x="3465095" y="6434332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36816F4-376B-434A-B6C6-721D5BDCFBEA}"/>
              </a:ext>
            </a:extLst>
          </p:cNvPr>
          <p:cNvSpPr/>
          <p:nvPr/>
        </p:nvSpPr>
        <p:spPr>
          <a:xfrm>
            <a:off x="4175062" y="2887580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01716B2-9095-4BF1-8D38-FE49C5F77DFF}"/>
              </a:ext>
            </a:extLst>
          </p:cNvPr>
          <p:cNvSpPr/>
          <p:nvPr/>
        </p:nvSpPr>
        <p:spPr>
          <a:xfrm>
            <a:off x="5205482" y="2887580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8F804FD-62D4-4F89-B8DD-63C0CDF74C88}"/>
              </a:ext>
            </a:extLst>
          </p:cNvPr>
          <p:cNvSpPr/>
          <p:nvPr/>
        </p:nvSpPr>
        <p:spPr>
          <a:xfrm>
            <a:off x="4175062" y="3367442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A5ECFF8-1282-479C-9C8C-986B411F7F02}"/>
              </a:ext>
            </a:extLst>
          </p:cNvPr>
          <p:cNvSpPr/>
          <p:nvPr/>
        </p:nvSpPr>
        <p:spPr>
          <a:xfrm>
            <a:off x="4682645" y="3367442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ED3A6268-6F1D-4A30-8E42-695CE3C1F8D4}"/>
              </a:ext>
            </a:extLst>
          </p:cNvPr>
          <p:cNvSpPr/>
          <p:nvPr/>
        </p:nvSpPr>
        <p:spPr>
          <a:xfrm>
            <a:off x="5190228" y="3367442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55FC944-9881-4786-A888-A18E777201DE}"/>
              </a:ext>
            </a:extLst>
          </p:cNvPr>
          <p:cNvSpPr/>
          <p:nvPr/>
        </p:nvSpPr>
        <p:spPr>
          <a:xfrm>
            <a:off x="4182222" y="3941004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C961C46-8D76-4E28-A34D-42D413737DDD}"/>
              </a:ext>
            </a:extLst>
          </p:cNvPr>
          <p:cNvSpPr/>
          <p:nvPr/>
        </p:nvSpPr>
        <p:spPr>
          <a:xfrm>
            <a:off x="4678717" y="3932823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1F488AB-A193-4667-958D-CC45E68FA6C0}"/>
              </a:ext>
            </a:extLst>
          </p:cNvPr>
          <p:cNvSpPr/>
          <p:nvPr/>
        </p:nvSpPr>
        <p:spPr>
          <a:xfrm>
            <a:off x="5212542" y="3931071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B7228DB-81B2-4D00-9E15-CBAB5C0D35BC}"/>
              </a:ext>
            </a:extLst>
          </p:cNvPr>
          <p:cNvSpPr/>
          <p:nvPr/>
        </p:nvSpPr>
        <p:spPr>
          <a:xfrm>
            <a:off x="5982708" y="1078031"/>
            <a:ext cx="226584" cy="226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xmlns="" id="{B4FBB352-F62D-4552-8F5C-92C906F2CF9B}"/>
              </a:ext>
            </a:extLst>
          </p:cNvPr>
          <p:cNvCxnSpPr>
            <a:stCxn id="11" idx="4"/>
          </p:cNvCxnSpPr>
          <p:nvPr/>
        </p:nvCxnSpPr>
        <p:spPr>
          <a:xfrm>
            <a:off x="3578387" y="2527023"/>
            <a:ext cx="0" cy="1067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xmlns="" id="{0973647F-5E89-4080-90CF-CD14958EF5D3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3691679" y="2413731"/>
            <a:ext cx="10057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3524AA48-655E-4DE1-A01A-1E8BF0BA042B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401646" y="3000872"/>
            <a:ext cx="803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F2216529-9B05-4841-A6F1-E63FFE32413F}"/>
              </a:ext>
            </a:extLst>
          </p:cNvPr>
          <p:cNvCxnSpPr>
            <a:cxnSpLocks/>
            <a:stCxn id="11" idx="7"/>
            <a:endCxn id="23" idx="2"/>
          </p:cNvCxnSpPr>
          <p:nvPr/>
        </p:nvCxnSpPr>
        <p:spPr>
          <a:xfrm flipV="1">
            <a:off x="3658497" y="1191323"/>
            <a:ext cx="2324211" cy="1142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xmlns="" id="{97C2566F-9A61-40EE-9CE3-672ABAE98F1F}"/>
              </a:ext>
            </a:extLst>
          </p:cNvPr>
          <p:cNvCxnSpPr>
            <a:cxnSpLocks/>
            <a:stCxn id="12" idx="0"/>
            <a:endCxn id="23" idx="6"/>
          </p:cNvCxnSpPr>
          <p:nvPr/>
        </p:nvCxnSpPr>
        <p:spPr>
          <a:xfrm flipH="1" flipV="1">
            <a:off x="6209292" y="1191323"/>
            <a:ext cx="2291031" cy="11091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00A890F9-109D-40E0-812F-C07EBBEF03DA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3691679" y="2413731"/>
            <a:ext cx="4695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xmlns="" id="{7CBA038D-3F25-46C3-A1D7-CB1DE9F43CF4}"/>
              </a:ext>
            </a:extLst>
          </p:cNvPr>
          <p:cNvCxnSpPr>
            <a:cxnSpLocks/>
            <a:stCxn id="14" idx="0"/>
            <a:endCxn id="11" idx="4"/>
          </p:cNvCxnSpPr>
          <p:nvPr/>
        </p:nvCxnSpPr>
        <p:spPr>
          <a:xfrm flipV="1">
            <a:off x="3578387" y="2527023"/>
            <a:ext cx="0" cy="3907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81B1EEE7-C078-4EFF-9472-E4BD68BC7E19}"/>
              </a:ext>
            </a:extLst>
          </p:cNvPr>
          <p:cNvCxnSpPr>
            <a:cxnSpLocks/>
          </p:cNvCxnSpPr>
          <p:nvPr/>
        </p:nvCxnSpPr>
        <p:spPr>
          <a:xfrm flipH="1">
            <a:off x="3691679" y="6554353"/>
            <a:ext cx="4695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xmlns="" id="{331401C8-0A76-4A43-8B0F-92F0C6A65AEE}"/>
              </a:ext>
            </a:extLst>
          </p:cNvPr>
          <p:cNvCxnSpPr>
            <a:cxnSpLocks/>
          </p:cNvCxnSpPr>
          <p:nvPr/>
        </p:nvCxnSpPr>
        <p:spPr>
          <a:xfrm flipV="1">
            <a:off x="8500323" y="2527022"/>
            <a:ext cx="0" cy="3907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xmlns="" id="{66080106-C67C-4A59-BB14-05347DD07679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 flipH="1">
            <a:off x="4792009" y="3594026"/>
            <a:ext cx="3928" cy="338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4DBB4C-0880-48F9-A5C4-CCA3A4F7BA68}"/>
              </a:ext>
            </a:extLst>
          </p:cNvPr>
          <p:cNvSpPr/>
          <p:nvPr/>
        </p:nvSpPr>
        <p:spPr>
          <a:xfrm>
            <a:off x="0" y="5932714"/>
            <a:ext cx="1054100" cy="9205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51857" y="462807"/>
            <a:ext cx="9772812" cy="6152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Учні\Учень старанн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23" y="4044363"/>
            <a:ext cx="2945509" cy="21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6146" y="1244600"/>
            <a:ext cx="3987288" cy="787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геометричні фігури </a:t>
            </a:r>
            <a:r>
              <a:rPr lang="uk-UA" sz="2400" b="1" dirty="0" smtClean="0">
                <a:solidFill>
                  <a:schemeClr val="bg1"/>
                </a:solidFill>
              </a:rPr>
              <a:t>ти знаєш?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Чим відрізняються </a:t>
            </a:r>
            <a:r>
              <a:rPr lang="uk-UA" sz="2400" b="1" dirty="0" smtClean="0">
                <a:solidFill>
                  <a:schemeClr val="bg1"/>
                </a:solidFill>
              </a:rPr>
              <a:t>відрізок </a:t>
            </a:r>
            <a:r>
              <a:rPr lang="uk-UA" sz="2400" b="1" dirty="0">
                <a:solidFill>
                  <a:schemeClr val="bg1"/>
                </a:solidFill>
              </a:rPr>
              <a:t>і </a:t>
            </a:r>
            <a:r>
              <a:rPr lang="uk-UA" sz="2400" b="1" dirty="0" smtClean="0">
                <a:solidFill>
                  <a:schemeClr val="bg1"/>
                </a:solidFill>
              </a:rPr>
              <a:t>промінь?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27049" y="3761883"/>
            <a:ext cx="4380609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847550" y="5172279"/>
            <a:ext cx="4184092" cy="78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Де у житті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знадобляться знання з математики?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064" y="484217"/>
            <a:ext cx="8697595" cy="8157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Для </a:t>
            </a:r>
            <a:r>
              <a:rPr lang="uk-UA" sz="28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2800" dirty="0" smtClean="0">
                <a:solidFill>
                  <a:schemeClr val="bg1"/>
                </a:solidFill>
              </a:rPr>
              <a:t>прямокутник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>
            <a:off x="88135" y="979914"/>
            <a:ext cx="2538932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5" y="1130703"/>
            <a:ext cx="6731305" cy="4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1846" y="5449280"/>
            <a:ext cx="673130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</p:spTree>
    <p:extLst>
      <p:ext uri="{BB962C8B-B14F-4D97-AF65-F5344CB8AC3E}">
        <p14:creationId xmlns:p14="http://schemas.microsoft.com/office/powerpoint/2010/main" val="34974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Створення позитивного клімату класу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2303" y="1700614"/>
            <a:ext cx="3771209" cy="34392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Розглянь геометричні фігури. Настрій якої фігури 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Назви її колір і фігуру.</a:t>
            </a:r>
          </a:p>
        </p:txBody>
      </p:sp>
      <p:pic>
        <p:nvPicPr>
          <p:cNvPr id="2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78" y="1541904"/>
            <a:ext cx="5872179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6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41819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 err="1" smtClean="0"/>
              <a:t>Значення</a:t>
            </a:r>
            <a:r>
              <a:rPr lang="ru-RU" sz="4000" b="1" dirty="0" smtClean="0"/>
              <a:t> </a:t>
            </a:r>
            <a:r>
              <a:rPr lang="ru-RU" sz="4000" b="1" dirty="0"/>
              <a:t>математики </a:t>
            </a:r>
            <a:r>
              <a:rPr lang="ru-RU" sz="4000" b="1" dirty="0" smtClean="0"/>
              <a:t>в </a:t>
            </a:r>
            <a:r>
              <a:rPr lang="ru-RU" sz="4000" b="1" dirty="0" err="1"/>
              <a:t>житті</a:t>
            </a:r>
            <a:r>
              <a:rPr lang="ru-RU" sz="4000" b="1" dirty="0"/>
              <a:t> </a:t>
            </a:r>
            <a:r>
              <a:rPr lang="ru-RU" sz="4000" b="1" dirty="0" err="1"/>
              <a:t>людини</a:t>
            </a:r>
            <a:endParaRPr lang="ru-RU" sz="40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3179" y="1330030"/>
            <a:ext cx="6686191" cy="14642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7030A0"/>
                </a:solidFill>
              </a:rPr>
              <a:t>Сьогодні</a:t>
            </a:r>
            <a:r>
              <a:rPr lang="ru-RU" sz="2000" dirty="0">
                <a:solidFill>
                  <a:srgbClr val="7030A0"/>
                </a:solidFill>
              </a:rPr>
              <a:t> ми </a:t>
            </a:r>
            <a:r>
              <a:rPr lang="ru-RU" sz="2000" dirty="0" err="1">
                <a:solidFill>
                  <a:srgbClr val="7030A0"/>
                </a:solidFill>
              </a:rPr>
              <a:t>вирушимо</a:t>
            </a:r>
            <a:r>
              <a:rPr lang="ru-RU" sz="2000" dirty="0">
                <a:solidFill>
                  <a:srgbClr val="7030A0"/>
                </a:solidFill>
              </a:rPr>
              <a:t> у </a:t>
            </a:r>
            <a:r>
              <a:rPr lang="ru-RU" sz="2000" dirty="0" err="1">
                <a:solidFill>
                  <a:srgbClr val="7030A0"/>
                </a:solidFill>
              </a:rPr>
              <a:t>подорож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країни</a:t>
            </a:r>
            <a:r>
              <a:rPr lang="ru-RU" sz="2000" dirty="0">
                <a:solidFill>
                  <a:srgbClr val="7030A0"/>
                </a:solidFill>
              </a:rPr>
              <a:t> Математики.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Математика </a:t>
            </a:r>
            <a:r>
              <a:rPr lang="ru-RU" sz="2000" dirty="0">
                <a:solidFill>
                  <a:srgbClr val="7030A0"/>
                </a:solidFill>
              </a:rPr>
              <a:t>— </a:t>
            </a:r>
            <a:r>
              <a:rPr lang="ru-RU" sz="2000" dirty="0" smtClean="0">
                <a:solidFill>
                  <a:srgbClr val="7030A0"/>
                </a:solidFill>
              </a:rPr>
              <a:t>наука точна </a:t>
            </a:r>
            <a:r>
              <a:rPr lang="ru-RU" sz="2000" dirty="0">
                <a:solidFill>
                  <a:srgbClr val="7030A0"/>
                </a:solidFill>
              </a:rPr>
              <a:t>і </a:t>
            </a:r>
            <a:r>
              <a:rPr lang="ru-RU" sz="2000" dirty="0" err="1">
                <a:solidFill>
                  <a:srgbClr val="7030A0"/>
                </a:solidFill>
              </a:rPr>
              <a:t>серйозна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І прожить без </a:t>
            </a:r>
            <a:r>
              <a:rPr lang="ru-RU" sz="2000" dirty="0" err="1">
                <a:solidFill>
                  <a:srgbClr val="7030A0"/>
                </a:solidFill>
              </a:rPr>
              <a:t>неї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нам </a:t>
            </a:r>
            <a:r>
              <a:rPr lang="ru-RU" sz="2000" dirty="0" err="1" smtClean="0">
                <a:solidFill>
                  <a:srgbClr val="7030A0"/>
                </a:solidFill>
              </a:rPr>
              <a:t>навіть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дня не </a:t>
            </a:r>
            <a:r>
              <a:rPr lang="ru-RU" sz="2000" dirty="0" err="1">
                <a:solidFill>
                  <a:srgbClr val="7030A0"/>
                </a:solidFill>
              </a:rPr>
              <a:t>можна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— Де ми </a:t>
            </a:r>
            <a:r>
              <a:rPr lang="ru-RU" sz="2000" dirty="0" err="1">
                <a:solidFill>
                  <a:srgbClr val="7030A0"/>
                </a:solidFill>
              </a:rPr>
              <a:t>застосовуємо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знання</a:t>
            </a:r>
            <a:r>
              <a:rPr lang="ru-RU" sz="2000" dirty="0">
                <a:solidFill>
                  <a:srgbClr val="7030A0"/>
                </a:solidFill>
              </a:rPr>
              <a:t> з математики?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3180" y="2966220"/>
            <a:ext cx="5185026" cy="350734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dirty="0" smtClean="0"/>
              <a:t>Дитина тільки з’явилася, а вже використовуємо числа: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дата народження, маса тіла, зріст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позначення часу на годиннику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Вимірювання температури тіла, повітря чи води, довжини дороги, об’єму посуду, швидкості транспорту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Визначення будівельних матеріалів при будівництві й ремонту житла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Використання грошей в магазині тощо</a:t>
            </a:r>
            <a:endParaRPr lang="ru-RU" sz="2000" dirty="0"/>
          </a:p>
        </p:txBody>
      </p:sp>
      <p:pic>
        <p:nvPicPr>
          <p:cNvPr id="2050" name="Picture 2" descr="D:\Картинки до тестів\Купюри\20 гр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671">
            <a:off x="9494934" y="1606079"/>
            <a:ext cx="2438400" cy="12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78" y="1365113"/>
            <a:ext cx="1988160" cy="164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Картинки до тестів\Учні\Дівчинка міркує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40" y="2839076"/>
            <a:ext cx="2375656" cy="36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Речі\Календа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5" y="4329467"/>
            <a:ext cx="3014546" cy="214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Шлях до успіху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664">
            <a:off x="5789578" y="2918442"/>
            <a:ext cx="2200755" cy="14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9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540">
            <a:off x="696464" y="1541902"/>
            <a:ext cx="2978146" cy="41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 err="1"/>
              <a:t>Ознайомлення</a:t>
            </a:r>
            <a:r>
              <a:rPr lang="ru-RU" sz="4000" b="1" dirty="0"/>
              <a:t> з </a:t>
            </a:r>
            <a:r>
              <a:rPr lang="ru-RU" sz="4000" b="1" dirty="0" err="1" smtClean="0"/>
              <a:t>підручником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зошитом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999514" y="1541903"/>
            <a:ext cx="4506686" cy="34163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err="1" smtClean="0"/>
              <a:t>Супроводжуватиме</a:t>
            </a:r>
            <a:r>
              <a:rPr lang="ru-RU" sz="2400" dirty="0" smtClean="0"/>
              <a:t> </a:t>
            </a:r>
            <a:r>
              <a:rPr lang="ru-RU" sz="2400" dirty="0"/>
              <a:t>нас </a:t>
            </a:r>
            <a:r>
              <a:rPr lang="ru-RU" sz="2400" dirty="0" err="1" smtClean="0"/>
              <a:t>підручник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зошит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Розглянь</a:t>
            </a:r>
            <a:r>
              <a:rPr lang="ru-RU" sz="2400" dirty="0" smtClean="0"/>
              <a:t> </a:t>
            </a:r>
            <a:r>
              <a:rPr lang="ru-RU" sz="2400" dirty="0" err="1"/>
              <a:t>уважно</a:t>
            </a:r>
            <a:r>
              <a:rPr lang="ru-RU" sz="2400" dirty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обкладинки</a:t>
            </a:r>
            <a:r>
              <a:rPr lang="ru-RU" sz="2400" dirty="0" smtClean="0"/>
              <a:t>. </a:t>
            </a:r>
            <a:r>
              <a:rPr lang="ru-RU" sz="2400" dirty="0" err="1"/>
              <a:t>Хто</a:t>
            </a:r>
            <a:r>
              <a:rPr lang="ru-RU" sz="2400" dirty="0"/>
              <a:t> на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намальований</a:t>
            </a:r>
            <a:r>
              <a:rPr lang="ru-RU" sz="2400" dirty="0"/>
              <a:t>?</a:t>
            </a:r>
          </a:p>
          <a:p>
            <a:r>
              <a:rPr lang="ru-RU" sz="2400" dirty="0"/>
              <a:t>— </a:t>
            </a:r>
            <a:r>
              <a:rPr lang="ru-RU" sz="2400" dirty="0" err="1"/>
              <a:t>Що</a:t>
            </a:r>
            <a:r>
              <a:rPr lang="ru-RU" sz="2400" dirty="0"/>
              <a:t> написано на </a:t>
            </a:r>
            <a:r>
              <a:rPr lang="ru-RU" sz="2400" dirty="0" err="1"/>
              <a:t>обкладинці</a:t>
            </a:r>
            <a:r>
              <a:rPr lang="ru-RU" sz="2400" dirty="0"/>
              <a:t> </a:t>
            </a:r>
            <a:r>
              <a:rPr lang="ru-RU" sz="2400" dirty="0" err="1" smtClean="0"/>
              <a:t>підручника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зошита</a:t>
            </a:r>
            <a:r>
              <a:rPr lang="ru-RU" sz="2400" dirty="0" smtClean="0"/>
              <a:t>?</a:t>
            </a:r>
            <a:endParaRPr lang="ru-RU" sz="2400" dirty="0"/>
          </a:p>
          <a:p>
            <a:r>
              <a:rPr lang="ru-RU" sz="2400" dirty="0"/>
              <a:t>— </a:t>
            </a:r>
            <a:r>
              <a:rPr lang="ru-RU" sz="2400" dirty="0" smtClean="0"/>
              <a:t>На </a:t>
            </a:r>
            <a:r>
              <a:rPr lang="ru-RU" sz="2400" dirty="0" err="1" smtClean="0"/>
              <a:t>сторінках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підручника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зошита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задачі</a:t>
            </a:r>
            <a:r>
              <a:rPr lang="ru-RU" sz="2400" dirty="0"/>
              <a:t>, </a:t>
            </a:r>
            <a:r>
              <a:rPr lang="ru-RU" sz="2400" dirty="0" err="1" smtClean="0"/>
              <a:t>рівняння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приклади</a:t>
            </a:r>
            <a:r>
              <a:rPr lang="ru-RU" sz="2400" dirty="0"/>
              <a:t>, </a:t>
            </a:r>
            <a:r>
              <a:rPr lang="ru-RU" sz="2400" dirty="0" err="1" smtClean="0"/>
              <a:t>малюнки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55">
            <a:off x="3885520" y="2300489"/>
            <a:ext cx="28098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4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3620" y="361327"/>
            <a:ext cx="9743558" cy="7410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 квітів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976901" y="1499628"/>
            <a:ext cx="2245368" cy="2873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55" y="1563854"/>
            <a:ext cx="2538022" cy="29708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6600" y="1053076"/>
            <a:ext cx="968057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Скільки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пелюсток у кожної квітки? Скільки листків на кожному стеблі?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189" y="1795129"/>
            <a:ext cx="636528" cy="64633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0918" y="3095455"/>
            <a:ext cx="652167" cy="62698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92343" y="1647518"/>
            <a:ext cx="609014" cy="59578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43484" y="2398314"/>
            <a:ext cx="609014" cy="595789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20082" y="1783447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035" y="3076109"/>
            <a:ext cx="44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973" y="1658332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9937" y="2429778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124627" y="3961432"/>
            <a:ext cx="2045009" cy="26167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5123103" y="1778878"/>
            <a:ext cx="1899421" cy="24304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3764517" y="3813717"/>
            <a:ext cx="2147139" cy="27474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9005555" y="1663948"/>
            <a:ext cx="2245368" cy="287311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08" y="1783446"/>
            <a:ext cx="2490206" cy="29148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57" y="3891776"/>
            <a:ext cx="2302724" cy="26954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99" y="3813717"/>
            <a:ext cx="2458783" cy="28781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88" y="4018451"/>
            <a:ext cx="2086286" cy="244208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6533" y="1074821"/>
            <a:ext cx="10133174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Скільки квітів усього?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Скільки листків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у червоних (жовтих) квітів, усього?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/>
          <a:stretch/>
        </p:blipFill>
        <p:spPr>
          <a:xfrm>
            <a:off x="7949774" y="3813717"/>
            <a:ext cx="2024254" cy="25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361" y="1069096"/>
            <a:ext cx="4497045" cy="650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1. </a:t>
            </a:r>
            <a:r>
              <a:rPr lang="uk-UA" sz="2000" b="1" dirty="0" smtClean="0">
                <a:solidFill>
                  <a:schemeClr val="bg1"/>
                </a:solidFill>
              </a:rPr>
              <a:t>Скільки всього людей зображено на малюнку?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C769DF0E-5375-493B-AA8A-18608F6A196B}"/>
              </a:ext>
            </a:extLst>
          </p:cNvPr>
          <p:cNvSpPr/>
          <p:nvPr/>
        </p:nvSpPr>
        <p:spPr>
          <a:xfrm>
            <a:off x="469613" y="1719133"/>
            <a:ext cx="4495205" cy="7228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2. Скільки </a:t>
            </a:r>
            <a:r>
              <a:rPr lang="uk-UA" sz="2000" b="1" dirty="0" smtClean="0">
                <a:solidFill>
                  <a:schemeClr val="bg1"/>
                </a:solidFill>
              </a:rPr>
              <a:t>людей відпочиває біля озера?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469613" y="2441988"/>
            <a:ext cx="4497045" cy="501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3. Скільки </a:t>
            </a:r>
            <a:r>
              <a:rPr lang="uk-UA" sz="2000" b="1" dirty="0" smtClean="0">
                <a:solidFill>
                  <a:schemeClr val="bg1"/>
                </a:solidFill>
              </a:rPr>
              <a:t>людей катається на човнах?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865D5A5C-2432-447A-B782-CF3B9E9FE28E}"/>
              </a:ext>
            </a:extLst>
          </p:cNvPr>
          <p:cNvSpPr/>
          <p:nvPr/>
        </p:nvSpPr>
        <p:spPr>
          <a:xfrm>
            <a:off x="446584" y="3948934"/>
            <a:ext cx="4500744" cy="522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5. Скільки </a:t>
            </a:r>
            <a:r>
              <a:rPr lang="uk-UA" sz="2000" b="1" dirty="0" smtClean="0">
                <a:solidFill>
                  <a:schemeClr val="bg1"/>
                </a:solidFill>
              </a:rPr>
              <a:t>всього човнів на озері?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443825" y="4471639"/>
            <a:ext cx="4520993" cy="108895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6. </a:t>
            </a:r>
            <a:r>
              <a:rPr lang="uk-UA" sz="2000" b="1" dirty="0" smtClean="0">
                <a:solidFill>
                  <a:schemeClr val="bg1"/>
                </a:solidFill>
              </a:rPr>
              <a:t>Скільки човнів уже в прокаті? Скільки </a:t>
            </a:r>
            <a:r>
              <a:rPr lang="uk-UA" sz="2000" b="1" dirty="0" err="1" smtClean="0">
                <a:solidFill>
                  <a:schemeClr val="bg1"/>
                </a:solidFill>
              </a:rPr>
              <a:t>гривнь</a:t>
            </a:r>
            <a:r>
              <a:rPr lang="uk-UA" sz="2000" b="1" dirty="0" smtClean="0">
                <a:solidFill>
                  <a:schemeClr val="bg1"/>
                </a:solidFill>
              </a:rPr>
              <a:t> за прокат цих човнів отримала каса?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23"/>
          <p:cNvSpPr txBox="1">
            <a:spLocks noChangeArrowheads="1"/>
          </p:cNvSpPr>
          <p:nvPr/>
        </p:nvSpPr>
        <p:spPr>
          <a:xfrm>
            <a:off x="910186" y="195994"/>
            <a:ext cx="3614058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3600" b="1" dirty="0" smtClean="0"/>
              <a:t>Лічба предметів</a:t>
            </a:r>
            <a:endParaRPr lang="ru-RU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418695" y="414662"/>
            <a:ext cx="6167421" cy="4885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Розглянь малюнок. Дай відповіді на запитання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№001 - Вступ. Повторення вивченого матеріалу\2024-08-31_111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52" y="1036512"/>
            <a:ext cx="6753642" cy="46394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402F08-FE8E-47FE-86A5-BD93B3BF1189}"/>
              </a:ext>
            </a:extLst>
          </p:cNvPr>
          <p:cNvSpPr/>
          <p:nvPr/>
        </p:nvSpPr>
        <p:spPr>
          <a:xfrm>
            <a:off x="469613" y="2943608"/>
            <a:ext cx="4497045" cy="1005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</a:t>
            </a:r>
            <a:r>
              <a:rPr lang="uk-UA" sz="2000" b="1" dirty="0">
                <a:solidFill>
                  <a:schemeClr val="bg1"/>
                </a:solidFill>
              </a:rPr>
              <a:t>Скільки </a:t>
            </a:r>
            <a:r>
              <a:rPr lang="uk-UA" sz="2000" b="1" dirty="0" smtClean="0">
                <a:solidFill>
                  <a:schemeClr val="bg1"/>
                </a:solidFill>
              </a:rPr>
              <a:t>людей хочуть покататися на човнах? Чи вмістяться ці люди у два човни?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449551" y="5560592"/>
            <a:ext cx="4520993" cy="54447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7</a:t>
            </a:r>
            <a:r>
              <a:rPr lang="uk-UA" sz="2000" b="1" dirty="0" smtClean="0">
                <a:solidFill>
                  <a:schemeClr val="bg1"/>
                </a:solidFill>
              </a:rPr>
              <a:t>. Скільки птахів плаває по озеру?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426334" y="6070982"/>
            <a:ext cx="4520993" cy="544476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8. Скільки машин стоїть на </a:t>
            </a:r>
            <a:r>
              <a:rPr lang="uk-UA" sz="2000" b="1" dirty="0" err="1" smtClean="0">
                <a:solidFill>
                  <a:schemeClr val="bg1"/>
                </a:solidFill>
              </a:rPr>
              <a:t>парковці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8831010-5FDA-4355-834A-C70A0AD661A4}"/>
              </a:ext>
            </a:extLst>
          </p:cNvPr>
          <p:cNvSpPr/>
          <p:nvPr/>
        </p:nvSpPr>
        <p:spPr>
          <a:xfrm>
            <a:off x="5208870" y="5832830"/>
            <a:ext cx="6746305" cy="5444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Сформулюй ще два запитання за цим малюнком.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59E21E2-2788-46D5-A991-6BE07882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37" y="4470933"/>
            <a:ext cx="1696510" cy="2260600"/>
          </a:xfrm>
          <a:prstGeom prst="rect">
            <a:avLst/>
          </a:prstGeom>
        </p:spPr>
      </p:pic>
      <p:sp>
        <p:nvSpPr>
          <p:cNvPr id="15" name="Rectangle 23"/>
          <p:cNvSpPr txBox="1">
            <a:spLocks noChangeArrowheads="1"/>
          </p:cNvSpPr>
          <p:nvPr/>
        </p:nvSpPr>
        <p:spPr>
          <a:xfrm>
            <a:off x="1407317" y="430169"/>
            <a:ext cx="9230186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dirty="0" smtClean="0"/>
              <a:t>Цифрова розминка</a:t>
            </a:r>
            <a:endParaRPr lang="ru-RU" sz="40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1407317" y="1279091"/>
            <a:ext cx="9230186" cy="8454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Які цифри використано на малюнку?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разів використана кожна цифра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№001 - Вступ. Повторення вивченого матеріалу\2024-08-31_1146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32796" r="5421" b="1271"/>
          <a:stretch/>
        </p:blipFill>
        <p:spPr bwMode="auto">
          <a:xfrm>
            <a:off x="1407317" y="2227837"/>
            <a:ext cx="9230186" cy="24661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7317" y="4802100"/>
            <a:ext cx="5885581" cy="8454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Купили олівець за 3 грн і гумку за 6 грн.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Скільки гривень заплатили за покупку?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3" name="Picture 2" descr="Ð ÐµÐ·ÑÐ»ÑÑÐ°Ñ Ð¿Ð¾ÑÑÐºÑ Ð·Ð¾Ð±ÑÐ°Ð¶ÐµÐ½Ñ Ð·Ð° Ð·Ð°Ð¿Ð¸ÑÐ¾Ð¼ &quot;png ÐºÐ°ÑÐ°Ð½Ð´Ð°Ñ&quot;">
            <a:extLst>
              <a:ext uri="{FF2B5EF4-FFF2-40B4-BE49-F238E27FC236}">
                <a16:creationId xmlns:a16="http://schemas.microsoft.com/office/drawing/2014/main" xmlns="" id="{D86DF8E5-0BE5-4B36-B1F5-7536746B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98" y="4966194"/>
            <a:ext cx="1254535" cy="12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557F44DF-8586-4C7D-937F-90DD112F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90" y="5020257"/>
            <a:ext cx="1146407" cy="11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: округлені кути 1">
            <a:extLst>
              <a:ext uri="{FF2B5EF4-FFF2-40B4-BE49-F238E27FC236}">
                <a16:creationId xmlns:a16="http://schemas.microsoft.com/office/drawing/2014/main" xmlns="" id="{C851DA5E-EE4C-4C0B-B273-60CBAB4E3503}"/>
              </a:ext>
            </a:extLst>
          </p:cNvPr>
          <p:cNvSpPr/>
          <p:nvPr/>
        </p:nvSpPr>
        <p:spPr>
          <a:xfrm>
            <a:off x="1698394" y="5703283"/>
            <a:ext cx="2895907" cy="6083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3 </a:t>
            </a:r>
            <a:r>
              <a:rPr lang="uk-UA" sz="2800" b="1" dirty="0" smtClean="0"/>
              <a:t>грн + 6 грн = </a:t>
            </a:r>
            <a:endParaRPr lang="uk-UA" sz="2800" b="1" dirty="0"/>
          </a:p>
        </p:txBody>
      </p:sp>
      <p:sp>
        <p:nvSpPr>
          <p:cNvPr id="26" name="Прямокутник: округлені кути 1">
            <a:extLst>
              <a:ext uri="{FF2B5EF4-FFF2-40B4-BE49-F238E27FC236}">
                <a16:creationId xmlns:a16="http://schemas.microsoft.com/office/drawing/2014/main" xmlns="" id="{C851DA5E-EE4C-4C0B-B273-60CBAB4E3503}"/>
              </a:ext>
            </a:extLst>
          </p:cNvPr>
          <p:cNvSpPr/>
          <p:nvPr/>
        </p:nvSpPr>
        <p:spPr>
          <a:xfrm>
            <a:off x="4594301" y="5703283"/>
            <a:ext cx="1118840" cy="6083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9 грн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258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345" y="581615"/>
            <a:ext cx="10450840" cy="7790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Утворення наступного й попереднього чисел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991189F-6EA8-4061-A977-CEB2874F7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280" b="76699"/>
          <a:stretch/>
        </p:blipFill>
        <p:spPr>
          <a:xfrm>
            <a:off x="309450" y="1838498"/>
            <a:ext cx="11573100" cy="31810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2C6E02-0085-4578-A1DE-B7C57B959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845345" y="2325792"/>
            <a:ext cx="346868" cy="406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BBDCA8-C1FA-460F-8FCD-A3167D18E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25" y="3498483"/>
            <a:ext cx="2959685" cy="3284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582EA2E-44AF-48DF-8C64-5FF6ABE68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2" r="84821" b="82089"/>
          <a:stretch/>
        </p:blipFill>
        <p:spPr>
          <a:xfrm>
            <a:off x="1203325" y="2306468"/>
            <a:ext cx="346868" cy="406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E1CAB6A-DA64-44CD-ACB8-79447CF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1609500" y="2325791"/>
            <a:ext cx="346868" cy="4063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D1EFA5C-E294-4A0A-94B3-A5BF7EE66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1956368" y="2306467"/>
            <a:ext cx="346868" cy="4063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0E017C2-1FFC-4851-B657-3C2C8B693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2602" r="77438" b="89969"/>
          <a:stretch/>
        </p:blipFill>
        <p:spPr>
          <a:xfrm>
            <a:off x="855505" y="3072800"/>
            <a:ext cx="346868" cy="4063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3548D6-B774-498D-A4A3-C600FFFD2D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2" r="84821" b="82089"/>
          <a:stretch/>
        </p:blipFill>
        <p:spPr>
          <a:xfrm>
            <a:off x="1192213" y="3053475"/>
            <a:ext cx="346868" cy="4063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9F1CD7E-ADF2-4550-A97A-6B044436E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1598388" y="3072798"/>
            <a:ext cx="346868" cy="4063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7A8A51F-CD3A-4840-8605-B6AF7A7E5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1945256" y="3053474"/>
            <a:ext cx="346868" cy="4063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F1BBC4-F8DE-483C-9E11-E9C27B80F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602" r="68408" b="89969"/>
          <a:stretch/>
        </p:blipFill>
        <p:spPr>
          <a:xfrm>
            <a:off x="865665" y="3826806"/>
            <a:ext cx="346868" cy="4063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8A0BA-304C-4880-A8AB-E09512DF12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2" r="84821" b="82089"/>
          <a:stretch/>
        </p:blipFill>
        <p:spPr>
          <a:xfrm>
            <a:off x="1202373" y="3807481"/>
            <a:ext cx="346868" cy="4063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334C038-2933-4594-AEFF-BB5E428937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1608548" y="3826804"/>
            <a:ext cx="346868" cy="406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02CC9CD-A3A5-4FD6-8606-8D59F1116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1955416" y="3807480"/>
            <a:ext cx="346868" cy="4063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7F7EFE0-CC93-4FC9-9EBC-31AE637602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2602" r="59466" b="89969"/>
          <a:stretch/>
        </p:blipFill>
        <p:spPr>
          <a:xfrm>
            <a:off x="865665" y="4564027"/>
            <a:ext cx="346868" cy="4063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7DF7684-FDD4-489B-9177-C6D61AB5C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2" r="84821" b="82089"/>
          <a:stretch/>
        </p:blipFill>
        <p:spPr>
          <a:xfrm>
            <a:off x="1202373" y="4544702"/>
            <a:ext cx="346868" cy="4063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BFEB176-E784-4939-ACFB-16BBE06FA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1608548" y="4564025"/>
            <a:ext cx="346868" cy="4063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11D06-C804-4851-930E-AE30191FE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1955416" y="4544701"/>
            <a:ext cx="346868" cy="4063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F4B9AF4-CCE7-4315-8AB8-5F629FE4B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7" t="2602" r="1946" b="89969"/>
          <a:stretch/>
        </p:blipFill>
        <p:spPr>
          <a:xfrm>
            <a:off x="4246347" y="2325791"/>
            <a:ext cx="764155" cy="4063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C19539A-EE6E-43A0-83A5-F5BEF4E57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5053228" y="2306465"/>
            <a:ext cx="346868" cy="40635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64293F6-20AF-4385-8C0B-42C46B947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5402998" y="2306466"/>
            <a:ext cx="346868" cy="4063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EDE81CC-B11A-40CF-BAF8-67960EA6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5749132" y="2306466"/>
            <a:ext cx="346868" cy="40635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BB123EF-8A58-4350-AABD-C1CC06DD3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3" t="2602" r="15680" b="89969"/>
          <a:stretch/>
        </p:blipFill>
        <p:spPr>
          <a:xfrm>
            <a:off x="4174332" y="3072798"/>
            <a:ext cx="454987" cy="40635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F90E1E8-979E-4093-9224-66818BAD0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4672045" y="3053472"/>
            <a:ext cx="346868" cy="4063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98BD02-CF3B-41C8-9E1D-D7459B8E5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5021815" y="3053473"/>
            <a:ext cx="346868" cy="4063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B0A3173-5C95-4D6F-9444-FA67309F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5367949" y="3053473"/>
            <a:ext cx="346868" cy="4063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AC68147-59F9-4FF2-8EC5-C7DC75B14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2" t="2602" r="24321" b="89969"/>
          <a:stretch/>
        </p:blipFill>
        <p:spPr>
          <a:xfrm>
            <a:off x="4174332" y="3819805"/>
            <a:ext cx="454987" cy="4063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C5BCB40-FB65-4E4C-AF81-0701AAFCB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4672045" y="3800479"/>
            <a:ext cx="346868" cy="40635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0BC1A48-44C5-4520-904D-9D3E8764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5021815" y="3800480"/>
            <a:ext cx="346868" cy="40635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46F2A5D-ABA2-441E-8EA1-DB403870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5367949" y="3800480"/>
            <a:ext cx="346868" cy="40635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9F4D339-0C29-4213-883D-E62884A9D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2" t="2602" r="33051" b="89969"/>
          <a:stretch/>
        </p:blipFill>
        <p:spPr>
          <a:xfrm>
            <a:off x="4164172" y="4603479"/>
            <a:ext cx="454987" cy="4063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D00B549-886E-4D90-B886-2CB22631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4661885" y="4584153"/>
            <a:ext cx="346868" cy="4063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DADD35D-98FB-4C1B-BE6A-674E7A302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5011655" y="4584154"/>
            <a:ext cx="346868" cy="4063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72332F4-7345-4600-8698-23B7078F6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5357789" y="4584154"/>
            <a:ext cx="346868" cy="40635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45C77BC-4644-4D9D-8ACD-58F6C9666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2602" r="41458" b="89969"/>
          <a:stretch/>
        </p:blipFill>
        <p:spPr>
          <a:xfrm>
            <a:off x="7991538" y="2338117"/>
            <a:ext cx="454987" cy="40635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95207C0-D9BD-451A-A8C5-30586EACB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8489251" y="2318791"/>
            <a:ext cx="346868" cy="40635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FA0DF6B-2ACF-4F58-8815-9C97D54CD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8839021" y="2318792"/>
            <a:ext cx="346868" cy="40635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F4D7EF2-4110-4DEA-8F2E-977E7766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9185155" y="2318792"/>
            <a:ext cx="346868" cy="40635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EB21C-C233-42DB-A8F3-71D340FFB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9" t="2602" r="50544" b="89969"/>
          <a:stretch/>
        </p:blipFill>
        <p:spPr>
          <a:xfrm>
            <a:off x="8002850" y="3092124"/>
            <a:ext cx="454987" cy="4063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C06CDEC-6A2D-42ED-800E-09959C281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0482" r="90551" b="82089"/>
          <a:stretch/>
        </p:blipFill>
        <p:spPr>
          <a:xfrm>
            <a:off x="8500563" y="3072798"/>
            <a:ext cx="346868" cy="4063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48300B10-A1F6-439F-8674-2EE0A0190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2602" r="86217" b="89969"/>
          <a:stretch/>
        </p:blipFill>
        <p:spPr>
          <a:xfrm>
            <a:off x="8850333" y="3072799"/>
            <a:ext cx="346868" cy="40635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1994470-5A59-40A8-9C75-06808DCC5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0438" r="78145" b="82133"/>
          <a:stretch/>
        </p:blipFill>
        <p:spPr>
          <a:xfrm>
            <a:off x="9196467" y="3072799"/>
            <a:ext cx="346868" cy="40635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154A8C5-DEDE-4666-9439-F76DC22AA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2602" r="77077" b="89969"/>
          <a:stretch/>
        </p:blipFill>
        <p:spPr>
          <a:xfrm>
            <a:off x="2373655" y="2317565"/>
            <a:ext cx="346868" cy="4063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FF3F21B-AADB-43EC-A153-9017201D6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602" r="68408" b="89969"/>
          <a:stretch/>
        </p:blipFill>
        <p:spPr>
          <a:xfrm>
            <a:off x="2394427" y="3080508"/>
            <a:ext cx="346868" cy="40635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A616CB7-8237-45ED-A330-9EF702227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2602" r="59466" b="89969"/>
          <a:stretch/>
        </p:blipFill>
        <p:spPr>
          <a:xfrm>
            <a:off x="2394427" y="3800479"/>
            <a:ext cx="346868" cy="40635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EE0D5AB-CDC7-4CBF-9574-982281AD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9" t="2602" r="50544" b="89969"/>
          <a:stretch/>
        </p:blipFill>
        <p:spPr>
          <a:xfrm>
            <a:off x="2302255" y="4584153"/>
            <a:ext cx="454987" cy="40635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FD9475-953D-4DE1-ACFF-553892390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3" t="2602" r="15680" b="89969"/>
          <a:stretch/>
        </p:blipFill>
        <p:spPr>
          <a:xfrm>
            <a:off x="6090343" y="2306464"/>
            <a:ext cx="454987" cy="40635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C1857AE8-A1B2-424F-B9C0-1197F9364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2" t="2602" r="24321" b="89969"/>
          <a:stretch/>
        </p:blipFill>
        <p:spPr>
          <a:xfrm>
            <a:off x="5725232" y="3053472"/>
            <a:ext cx="454987" cy="40635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F914EC7-1AC1-4A33-B4A3-15C14CDA5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2" t="2602" r="33051" b="89969"/>
          <a:stretch/>
        </p:blipFill>
        <p:spPr>
          <a:xfrm>
            <a:off x="5733943" y="3813756"/>
            <a:ext cx="454987" cy="40635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685B603-7E55-46FC-946B-F32C45A04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5" t="2602" r="41458" b="89969"/>
          <a:stretch/>
        </p:blipFill>
        <p:spPr>
          <a:xfrm>
            <a:off x="5760050" y="4560764"/>
            <a:ext cx="454987" cy="40635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7F5A8F7-DCBC-438D-90D7-CFC90E1F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9" t="2602" r="50544" b="89969"/>
          <a:stretch/>
        </p:blipFill>
        <p:spPr>
          <a:xfrm>
            <a:off x="9578385" y="2309581"/>
            <a:ext cx="454987" cy="4063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AE2BD816-71AE-49CA-AB67-1C646A27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2602" r="59466" b="89969"/>
          <a:stretch/>
        </p:blipFill>
        <p:spPr>
          <a:xfrm>
            <a:off x="9632444" y="3080507"/>
            <a:ext cx="346868" cy="406359"/>
          </a:xfrm>
          <a:prstGeom prst="rect">
            <a:avLst/>
          </a:prstGeom>
        </p:spPr>
      </p:pic>
      <p:sp>
        <p:nvSpPr>
          <p:cNvPr id="6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82" y="581615"/>
            <a:ext cx="8732066" cy="6266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приклади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1054100" y="1639481"/>
            <a:ext cx="17012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5 + 2 =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2584379" y="1631237"/>
            <a:ext cx="4228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845628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1054100" y="2352702"/>
            <a:ext cx="17012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5 + 3 =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2562498" y="2344458"/>
            <a:ext cx="4231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1044117" y="3060588"/>
            <a:ext cx="17112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– 1 =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2578826" y="3052344"/>
            <a:ext cx="3905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1022234" y="3791633"/>
            <a:ext cx="17331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– 2 =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2554671" y="3760230"/>
            <a:ext cx="40141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3754791" y="1639481"/>
            <a:ext cx="18491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10 - 7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5474286" y="1619392"/>
            <a:ext cx="4231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3761279" y="2360916"/>
            <a:ext cx="184265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10 - 8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5494214" y="2327278"/>
            <a:ext cx="4032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3761281" y="3052344"/>
            <a:ext cx="16947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7 + 0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5474286" y="3052344"/>
            <a:ext cx="4454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3754791" y="3769971"/>
            <a:ext cx="170127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7 </a:t>
            </a:r>
            <a:r>
              <a:rPr lang="uk-UA" sz="4000" b="1" dirty="0" smtClean="0">
                <a:solidFill>
                  <a:srgbClr val="7030A0"/>
                </a:solidFill>
              </a:rPr>
              <a:t>– 0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5464120" y="3769971"/>
            <a:ext cx="43357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6630195" y="1617927"/>
            <a:ext cx="18224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 + 2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8196911" y="1626764"/>
            <a:ext cx="4883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EAD4114-2335-4F54-B8A3-EBE6DB5A23D1}"/>
              </a:ext>
            </a:extLst>
          </p:cNvPr>
          <p:cNvSpPr txBox="1"/>
          <p:nvPr/>
        </p:nvSpPr>
        <p:spPr>
          <a:xfrm>
            <a:off x="6630402" y="2287378"/>
            <a:ext cx="18222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 </a:t>
            </a:r>
            <a:r>
              <a:rPr lang="uk-UA" sz="4000" b="1" dirty="0" smtClean="0">
                <a:solidFill>
                  <a:srgbClr val="7030A0"/>
                </a:solidFill>
              </a:rPr>
              <a:t>– 2 </a:t>
            </a:r>
            <a:r>
              <a:rPr lang="uk-UA" sz="4000" b="1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8F37AC8-FEB3-42C9-BD7D-1E184CA95990}"/>
              </a:ext>
            </a:extLst>
          </p:cNvPr>
          <p:cNvSpPr txBox="1"/>
          <p:nvPr/>
        </p:nvSpPr>
        <p:spPr>
          <a:xfrm>
            <a:off x="8184472" y="2271813"/>
            <a:ext cx="5008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9" name="Picture 3" descr="D:\Картинки до тестів\Учні\учениця піднімає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07" y="3068802"/>
            <a:ext cx="3272110" cy="36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622</Words>
  <Application>Microsoft Office PowerPoint</Application>
  <PresentationFormat>Произвольный</PresentationFormat>
  <Paragraphs>127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Створення позитивного клімату класу</vt:lpstr>
      <vt:lpstr>Значення математики в житті людини</vt:lpstr>
      <vt:lpstr>Ознайомлення з підручником і зошитом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155</cp:revision>
  <dcterms:created xsi:type="dcterms:W3CDTF">2018-01-05T16:38:53Z</dcterms:created>
  <dcterms:modified xsi:type="dcterms:W3CDTF">2024-09-01T15:34:17Z</dcterms:modified>
</cp:coreProperties>
</file>