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0" r:id="rId3"/>
    <p:sldId id="282" r:id="rId4"/>
    <p:sldId id="283" r:id="rId5"/>
    <p:sldId id="288" r:id="rId6"/>
    <p:sldId id="284" r:id="rId7"/>
    <p:sldId id="285" r:id="rId8"/>
    <p:sldId id="286" r:id="rId9"/>
    <p:sldId id="289" r:id="rId10"/>
    <p:sldId id="287" r:id="rId11"/>
    <p:sldId id="292" r:id="rId12"/>
    <p:sldId id="296" r:id="rId13"/>
    <p:sldId id="297" r:id="rId14"/>
    <p:sldId id="29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  <a:srgbClr val="FFCCFF"/>
    <a:srgbClr val="2F3242"/>
    <a:srgbClr val="FF0000"/>
    <a:srgbClr val="1694E9"/>
    <a:srgbClr val="FFFF00"/>
    <a:srgbClr val="295FFF"/>
    <a:srgbClr val="FFB441"/>
    <a:srgbClr val="709E3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164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723" y="4095049"/>
            <a:ext cx="9816420" cy="21236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Обчислення </a:t>
            </a:r>
            <a:r>
              <a:rPr lang="uk-UA" sz="4400" b="1" dirty="0">
                <a:solidFill>
                  <a:schemeClr val="bg1"/>
                </a:solidFill>
              </a:rPr>
              <a:t>значень виразів. </a:t>
            </a:r>
            <a:endParaRPr lang="uk-UA" sz="4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Розв’язування </a:t>
            </a:r>
            <a:r>
              <a:rPr lang="uk-UA" sz="4400" b="1" dirty="0">
                <a:solidFill>
                  <a:schemeClr val="bg1"/>
                </a:solidFill>
              </a:rPr>
              <a:t>задач. </a:t>
            </a:r>
            <a:endParaRPr lang="uk-UA" sz="4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Криві</a:t>
            </a:r>
            <a:r>
              <a:rPr lang="uk-UA" sz="4400" b="1" dirty="0">
                <a:solidFill>
                  <a:schemeClr val="bg1"/>
                </a:solidFill>
              </a:rPr>
              <a:t>, ламані, замкнені лінії </a:t>
            </a:r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6B37E5D-2834-4D7C-93C1-86CC7513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5"/>
          <a:stretch/>
        </p:blipFill>
        <p:spPr>
          <a:xfrm>
            <a:off x="1243466" y="886843"/>
            <a:ext cx="3099934" cy="24762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58742" y="886843"/>
            <a:ext cx="3581401" cy="193899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 </a:t>
            </a:r>
            <a:r>
              <a:rPr lang="uk-UA" sz="24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1. </a:t>
            </a:r>
            <a:r>
              <a:rPr lang="uk-UA" sz="2400" b="1" i="1" dirty="0" smtClean="0">
                <a:solidFill>
                  <a:schemeClr val="bg1"/>
                </a:solidFill>
              </a:rPr>
              <a:t>Повторення </a:t>
            </a:r>
            <a:r>
              <a:rPr lang="uk-UA" sz="2400" b="1" i="1" dirty="0">
                <a:solidFill>
                  <a:schemeClr val="bg1"/>
                </a:solidFill>
              </a:rPr>
              <a:t>вивченого </a:t>
            </a:r>
            <a:r>
              <a:rPr lang="uk-UA" sz="2400" b="1" i="1" dirty="0" smtClean="0">
                <a:solidFill>
                  <a:schemeClr val="bg1"/>
                </a:solidFill>
              </a:rPr>
              <a:t>матеріалу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Урок </a:t>
            </a:r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744" r="65263" b="74548"/>
          <a:stretch/>
        </p:blipFill>
        <p:spPr>
          <a:xfrm>
            <a:off x="540000" y="1728000"/>
            <a:ext cx="8172000" cy="331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000173" y="494529"/>
            <a:ext cx="7664856" cy="779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у зошиті в </a:t>
            </a:r>
            <a:r>
              <a:rPr lang="uk-UA" sz="4000" b="1" dirty="0" smtClean="0">
                <a:solidFill>
                  <a:schemeClr val="bg1"/>
                </a:solidFill>
              </a:rPr>
              <a:t>клітинку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469AC7-31F5-47C4-B389-D33C5E48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4" t="594" r="32219" b="88408"/>
          <a:stretch/>
        </p:blipFill>
        <p:spPr>
          <a:xfrm>
            <a:off x="962527" y="1982804"/>
            <a:ext cx="436980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0806" r="92054" b="81897"/>
          <a:stretch/>
        </p:blipFill>
        <p:spPr>
          <a:xfrm>
            <a:off x="1267442" y="2107934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74707E-B049-4330-B50A-53DF054E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594" r="76426" b="88408"/>
          <a:stretch/>
        </p:blipFill>
        <p:spPr>
          <a:xfrm>
            <a:off x="1695925" y="1982804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601D299-5F2A-491F-AEC4-A641A24AB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0806" r="91458" b="81897"/>
          <a:stretch/>
        </p:blipFill>
        <p:spPr>
          <a:xfrm>
            <a:off x="2057887" y="2087810"/>
            <a:ext cx="342058" cy="4141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F0948EF-55EF-4269-BF43-AEF4D9734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594" r="75936" b="88408"/>
          <a:stretch/>
        </p:blipFill>
        <p:spPr>
          <a:xfrm>
            <a:off x="2487367" y="1982803"/>
            <a:ext cx="436980" cy="624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16A0A9B-6A5F-4B44-9926-665A94F1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43141" y="2002927"/>
            <a:ext cx="436980" cy="6241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DD38CC2-48D0-4298-928F-DD4E644E4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594" r="23627" b="88408"/>
          <a:stretch/>
        </p:blipFill>
        <p:spPr>
          <a:xfrm>
            <a:off x="962527" y="2717179"/>
            <a:ext cx="436980" cy="624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2E87356-7353-4ACB-A7F4-D2267A8E3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806" r="85644" b="81897"/>
          <a:stretch/>
        </p:blipFill>
        <p:spPr>
          <a:xfrm>
            <a:off x="1267442" y="2842309"/>
            <a:ext cx="342058" cy="4141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BAC0D31-97BE-48D0-A1C9-DE03387A2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594" r="76835" b="88408"/>
          <a:stretch/>
        </p:blipFill>
        <p:spPr>
          <a:xfrm>
            <a:off x="1695925" y="2717179"/>
            <a:ext cx="436980" cy="6241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C26787F-77E9-405A-AB98-8D45E3402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10806" r="91557" b="81897"/>
          <a:stretch/>
        </p:blipFill>
        <p:spPr>
          <a:xfrm>
            <a:off x="2057887" y="2822185"/>
            <a:ext cx="342058" cy="4141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37AF7B5-5DD0-4F34-A4F7-7F9D4F39A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594" r="58621" b="88408"/>
          <a:stretch/>
        </p:blipFill>
        <p:spPr>
          <a:xfrm>
            <a:off x="2487367" y="2717178"/>
            <a:ext cx="436980" cy="6241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E6D57B2-3C99-4ECC-BC0F-11BFE9B8E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43141" y="2737302"/>
            <a:ext cx="436980" cy="62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D23428-1297-4CA5-A76B-76201BB96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594" r="76312" b="88408"/>
          <a:stretch/>
        </p:blipFill>
        <p:spPr>
          <a:xfrm>
            <a:off x="957681" y="3466478"/>
            <a:ext cx="436980" cy="6241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37F1586-525E-4456-B487-6A5760A6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0806" r="85401" b="81897"/>
          <a:stretch/>
        </p:blipFill>
        <p:spPr>
          <a:xfrm>
            <a:off x="1284373" y="3576402"/>
            <a:ext cx="342058" cy="4141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501C1BA-EC0B-4058-9F20-AB4B77086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1" t="594" r="41292" b="88408"/>
          <a:stretch/>
        </p:blipFill>
        <p:spPr>
          <a:xfrm>
            <a:off x="1691079" y="3466478"/>
            <a:ext cx="436980" cy="6241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BCA833E-86A7-4DFA-8C30-27F39CED9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10806" r="84690" b="81897"/>
          <a:stretch/>
        </p:blipFill>
        <p:spPr>
          <a:xfrm>
            <a:off x="2053041" y="3571484"/>
            <a:ext cx="342058" cy="4141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58DB9E8-D3AC-46B4-B804-F4D4D52AA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594" r="84848" b="88408"/>
          <a:stretch/>
        </p:blipFill>
        <p:spPr>
          <a:xfrm>
            <a:off x="2482521" y="3466477"/>
            <a:ext cx="436980" cy="6241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5DD086E-7AFE-4AF1-A5BE-EF978BAFD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38295" y="3486601"/>
            <a:ext cx="436980" cy="6241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4ACC52D-C23A-46CC-B93B-127408BA24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6" t="594" r="33047" b="88408"/>
          <a:stretch/>
        </p:blipFill>
        <p:spPr>
          <a:xfrm>
            <a:off x="943310" y="4215776"/>
            <a:ext cx="436980" cy="6241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F319733-41D8-4664-90BD-0AE2AF7BA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1270002" y="4325700"/>
            <a:ext cx="342058" cy="4141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D0903FD-20D2-47BC-989F-545EBC73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3" t="594" r="50680" b="88408"/>
          <a:stretch/>
        </p:blipFill>
        <p:spPr>
          <a:xfrm>
            <a:off x="1676708" y="4215776"/>
            <a:ext cx="436980" cy="6241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DFAB6076-365E-487C-9887-8291104A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2038670" y="4320782"/>
            <a:ext cx="342058" cy="41415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F758B99-AA99-429A-9E9A-BBDEA02A2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t="594" r="76285" b="88408"/>
          <a:stretch/>
        </p:blipFill>
        <p:spPr>
          <a:xfrm>
            <a:off x="2468150" y="4215775"/>
            <a:ext cx="436980" cy="6241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C8F7391-3F39-4905-9801-EEE857BB6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23924" y="4235899"/>
            <a:ext cx="436980" cy="6241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141DB53-B660-4365-B89B-1F105F719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5" t="594" r="2506" b="88408"/>
          <a:stretch/>
        </p:blipFill>
        <p:spPr>
          <a:xfrm>
            <a:off x="5051756" y="1974637"/>
            <a:ext cx="738411" cy="6241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FB9FA5B-1C32-477B-8CC5-D4770B953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775797" y="2086805"/>
            <a:ext cx="342058" cy="41415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130E269-214E-4F2B-9A84-73DBB191E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 t="594" r="58910" b="88408"/>
          <a:stretch/>
        </p:blipFill>
        <p:spPr>
          <a:xfrm>
            <a:off x="6182503" y="1976881"/>
            <a:ext cx="436980" cy="6241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0E4C80F-AE5B-4775-AE31-1AB08B218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0806" r="90972" b="81897"/>
          <a:stretch/>
        </p:blipFill>
        <p:spPr>
          <a:xfrm>
            <a:off x="6544465" y="2081887"/>
            <a:ext cx="342058" cy="4141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2321F-FDA3-480C-8DA9-FE6207853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1085" r="67140" b="89802"/>
          <a:stretch/>
        </p:blipFill>
        <p:spPr>
          <a:xfrm>
            <a:off x="6973871" y="2005370"/>
            <a:ext cx="436980" cy="5171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13BF168-3626-4F04-862C-3158E76E2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29719" y="1997004"/>
            <a:ext cx="436980" cy="62417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61E5962-115A-4B5E-BAEC-C95B5AEB1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594" r="67044" b="88408"/>
          <a:stretch/>
        </p:blipFill>
        <p:spPr>
          <a:xfrm>
            <a:off x="5045216" y="2740303"/>
            <a:ext cx="453618" cy="624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46008E8-6B0A-46FF-9163-94F4EC834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375376" y="2850898"/>
            <a:ext cx="342058" cy="4141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8AD43EA7-738C-430E-AE7A-3FDC7360D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594" r="91434" b="88408"/>
          <a:stretch/>
        </p:blipFill>
        <p:spPr>
          <a:xfrm>
            <a:off x="5782082" y="2740974"/>
            <a:ext cx="436980" cy="6241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12CF12B-52F5-48B6-8954-22FC8E9C2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144044" y="2845980"/>
            <a:ext cx="342058" cy="41415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E38BACE8-FA2F-4156-8410-597C2EEC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1085" r="67457" b="89802"/>
          <a:stretch/>
        </p:blipFill>
        <p:spPr>
          <a:xfrm>
            <a:off x="6573450" y="2769463"/>
            <a:ext cx="436980" cy="5171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57CCD97-7C3F-4DA9-ADD7-C0D0CC2D0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29298" y="2761097"/>
            <a:ext cx="436980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15D1609-AFB1-47A7-8582-2F674CD31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5" t="594" r="41698" b="88408"/>
          <a:stretch/>
        </p:blipFill>
        <p:spPr>
          <a:xfrm>
            <a:off x="5048684" y="3488479"/>
            <a:ext cx="436980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3DA988A-7A8B-44FC-83B6-AC45ECFB1A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10806" r="85280" b="81897"/>
          <a:stretch/>
        </p:blipFill>
        <p:spPr>
          <a:xfrm>
            <a:off x="5375376" y="3598403"/>
            <a:ext cx="342058" cy="41415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4FD5792-BA78-4DCD-B4E8-C3C02213E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594" r="91686" b="88408"/>
          <a:stretch/>
        </p:blipFill>
        <p:spPr>
          <a:xfrm>
            <a:off x="5790167" y="3488478"/>
            <a:ext cx="436980" cy="6241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FFE8149-04FF-4016-84D9-12E8081F0B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0806" r="91766" b="81897"/>
          <a:stretch/>
        </p:blipFill>
        <p:spPr>
          <a:xfrm>
            <a:off x="6144044" y="3593485"/>
            <a:ext cx="342058" cy="41415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75456DD-3E3B-4948-9638-35A0B7AC52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594" r="58604" b="88408"/>
          <a:stretch/>
        </p:blipFill>
        <p:spPr>
          <a:xfrm>
            <a:off x="6573524" y="3488478"/>
            <a:ext cx="436980" cy="6241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5478D3C-A2BA-4415-B2B7-B1442A0F2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29298" y="3508602"/>
            <a:ext cx="436980" cy="6241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3E9ECB8-9703-406A-8451-B104EDFD7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8" t="594" r="23645" b="88408"/>
          <a:stretch/>
        </p:blipFill>
        <p:spPr>
          <a:xfrm>
            <a:off x="5048684" y="4209761"/>
            <a:ext cx="436980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DC3CD5E5-FDDC-413C-9D85-A7C95CC2E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375376" y="4319685"/>
            <a:ext cx="342058" cy="41415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DD23595F-0211-45B4-AE4D-611D19A26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594" r="68140" b="88408"/>
          <a:stretch/>
        </p:blipFill>
        <p:spPr>
          <a:xfrm>
            <a:off x="5790167" y="4209760"/>
            <a:ext cx="436980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74B0A12-D7D7-456D-B437-CF059F0A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144044" y="4314767"/>
            <a:ext cx="342058" cy="4141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4D3E186-DDA7-424D-ADAE-B6B22D7BD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4" t="594" r="49999" b="88408"/>
          <a:stretch/>
        </p:blipFill>
        <p:spPr>
          <a:xfrm>
            <a:off x="6573524" y="4209760"/>
            <a:ext cx="436980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D0C5BAE-7C6F-494F-B0BB-D36C5E40E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29298" y="4229884"/>
            <a:ext cx="436980" cy="62417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594" r="67121" b="88408"/>
          <a:stretch/>
        </p:blipFill>
        <p:spPr>
          <a:xfrm>
            <a:off x="3220765" y="1974637"/>
            <a:ext cx="436980" cy="62417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DDD8316D-BD6E-4F06-943F-22434CAC1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7" t="594" r="40876" b="88408"/>
          <a:stretch/>
        </p:blipFill>
        <p:spPr>
          <a:xfrm>
            <a:off x="3230680" y="2714191"/>
            <a:ext cx="436980" cy="6241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6CC28FC0-6693-4716-8612-ADB00C4AD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8" t="594" r="14215" b="88408"/>
          <a:stretch/>
        </p:blipFill>
        <p:spPr>
          <a:xfrm>
            <a:off x="3263964" y="3453745"/>
            <a:ext cx="436980" cy="6241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92838E8E-4AFF-4624-B037-76C632B6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594" r="59179" b="88408"/>
          <a:stretch/>
        </p:blipFill>
        <p:spPr>
          <a:xfrm>
            <a:off x="3200674" y="4184227"/>
            <a:ext cx="436980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C4D01EC-1614-4572-99EB-EF6F31E50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594" r="67345" b="88408"/>
          <a:stretch/>
        </p:blipFill>
        <p:spPr>
          <a:xfrm>
            <a:off x="7707343" y="1974637"/>
            <a:ext cx="436980" cy="6241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5A983FA-FAEB-4931-915B-EA6E063D5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6" t="594" r="41287" b="88408"/>
          <a:stretch/>
        </p:blipFill>
        <p:spPr>
          <a:xfrm>
            <a:off x="7313463" y="2702941"/>
            <a:ext cx="436980" cy="6241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7F857DA-9EB4-43DC-B156-C0C6FC379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t="594" r="76158" b="88408"/>
          <a:stretch/>
        </p:blipFill>
        <p:spPr>
          <a:xfrm>
            <a:off x="7343625" y="3454907"/>
            <a:ext cx="436980" cy="6241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1A912C1-C100-42B9-80CB-C965564DA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6" t="745" r="2601" b="88257"/>
          <a:stretch/>
        </p:blipFill>
        <p:spPr>
          <a:xfrm>
            <a:off x="7284648" y="4201441"/>
            <a:ext cx="769691" cy="624170"/>
          </a:xfrm>
          <a:prstGeom prst="rect">
            <a:avLst/>
          </a:prstGeom>
        </p:spPr>
      </p:pic>
      <p:sp>
        <p:nvSpPr>
          <p:cNvPr id="74" name="Прямокутник: округлені кути 73">
            <a:extLst>
              <a:ext uri="{FF2B5EF4-FFF2-40B4-BE49-F238E27FC236}">
                <a16:creationId xmlns="" xmlns:a16="http://schemas.microsoft.com/office/drawing/2014/main" id="{80BF1D04-A392-485E-8F79-892E4A132250}"/>
              </a:ext>
            </a:extLst>
          </p:cNvPr>
          <p:cNvSpPr/>
          <p:nvPr/>
        </p:nvSpPr>
        <p:spPr>
          <a:xfrm>
            <a:off x="396548" y="5114760"/>
            <a:ext cx="3664736" cy="644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Приклади  №13</a:t>
            </a:r>
          </a:p>
        </p:txBody>
      </p:sp>
      <p:sp>
        <p:nvSpPr>
          <p:cNvPr id="7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52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 клас\3 Математика\Листопад\№002 - Повт вивч матеріалу. Обчислення значень виразів\2024-08-13_201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76" y="1360033"/>
            <a:ext cx="7867918" cy="1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3 Математика\Листопад\№002 - Повт вивч матеріалу. Обчислення значень виразів\2024-08-13_200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50" y="1235685"/>
            <a:ext cx="6781292" cy="30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8777" y="440690"/>
            <a:ext cx="9772872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A2047CB-8BDE-4D9B-95B7-40DB42616148}"/>
              </a:ext>
            </a:extLst>
          </p:cNvPr>
          <p:cNvSpPr txBox="1"/>
          <p:nvPr/>
        </p:nvSpPr>
        <p:spPr>
          <a:xfrm>
            <a:off x="2898610" y="3731057"/>
            <a:ext cx="225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4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uk-UA" sz="2800" dirty="0" smtClean="0">
                <a:solidFill>
                  <a:srgbClr val="7030A0"/>
                </a:solidFill>
              </a:rPr>
              <a:t>горіхи з’їла.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9295" y="3480333"/>
            <a:ext cx="127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4 (</a:t>
            </a:r>
            <a:r>
              <a:rPr lang="uk-UA" sz="2800" b="1" dirty="0" err="1" smtClean="0">
                <a:solidFill>
                  <a:srgbClr val="7030A0"/>
                </a:solidFill>
              </a:rPr>
              <a:t>гор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D:\2 клас\3 Математика\Листопад\№002 - Повт вивч матеріалу. Обчислення значень виразів\2024-08-13_200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76" y="4941166"/>
            <a:ext cx="8764415" cy="11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2047CB-8BDE-4D9B-95B7-40DB42616148}"/>
              </a:ext>
            </a:extLst>
          </p:cNvPr>
          <p:cNvSpPr txBox="1"/>
          <p:nvPr/>
        </p:nvSpPr>
        <p:spPr>
          <a:xfrm>
            <a:off x="1188776" y="4296488"/>
            <a:ext cx="31110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Обчисли вирази</a:t>
            </a:r>
            <a:endParaRPr lang="uk-UA" sz="2800" dirty="0">
              <a:solidFill>
                <a:srgbClr val="7030A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2DFA482-A1EC-4FCC-8880-BE7ED2DE9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2107" r="58257" b="90464"/>
          <a:stretch/>
        </p:blipFill>
        <p:spPr>
          <a:xfrm>
            <a:off x="3761699" y="5147099"/>
            <a:ext cx="408662" cy="338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0FC5E39-7C59-43BB-BFEC-CBAA297F8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9" t="2107" r="14356" b="90464"/>
          <a:stretch/>
        </p:blipFill>
        <p:spPr>
          <a:xfrm>
            <a:off x="3751486" y="5592796"/>
            <a:ext cx="382335" cy="3170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t="2107" r="67769" b="90464"/>
          <a:stretch/>
        </p:blipFill>
        <p:spPr>
          <a:xfrm>
            <a:off x="2244219" y="2032186"/>
            <a:ext cx="296194" cy="3469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C406B2F-2DF0-4AB0-838D-0A2AFF52D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t="2107" r="59283" b="90464"/>
          <a:stretch/>
        </p:blipFill>
        <p:spPr>
          <a:xfrm>
            <a:off x="2187802" y="2634960"/>
            <a:ext cx="302102" cy="2601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4E1AAFB-6A35-488E-9B44-B0D82C9710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2107" r="67241" b="90464"/>
          <a:stretch/>
        </p:blipFill>
        <p:spPr>
          <a:xfrm>
            <a:off x="6713308" y="5108276"/>
            <a:ext cx="438340" cy="3634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E49C069-66AE-481D-9013-AEB6747E2D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2107" r="91166" b="90464"/>
          <a:stretch/>
        </p:blipFill>
        <p:spPr>
          <a:xfrm>
            <a:off x="6709395" y="5524206"/>
            <a:ext cx="438340" cy="3634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2A42EF8-381A-4087-8E17-D669DA0358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2107" r="41010" b="90464"/>
          <a:stretch/>
        </p:blipFill>
        <p:spPr>
          <a:xfrm>
            <a:off x="9388677" y="5108276"/>
            <a:ext cx="461645" cy="3827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15A01C0-D8AB-4F39-8920-8B89F394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9" t="2107" r="14356" b="90464"/>
          <a:stretch/>
        </p:blipFill>
        <p:spPr>
          <a:xfrm>
            <a:off x="9491546" y="5518670"/>
            <a:ext cx="461645" cy="3827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920F335-AAE6-423B-AD53-574B424E1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91" y="999291"/>
            <a:ext cx="1959839" cy="41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2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9719" y="1158145"/>
            <a:ext cx="873206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Установи </a:t>
            </a:r>
            <a:r>
              <a:rPr lang="uk-UA" sz="2000" b="1" dirty="0">
                <a:solidFill>
                  <a:srgbClr val="7030A0"/>
                </a:solidFill>
              </a:rPr>
              <a:t>закономірність. Запиши в кожному ряду ще 5 чисел.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250FBE-5171-4F71-9878-AB88503A2870}"/>
              </a:ext>
            </a:extLst>
          </p:cNvPr>
          <p:cNvSpPr txBox="1"/>
          <p:nvPr/>
        </p:nvSpPr>
        <p:spPr>
          <a:xfrm>
            <a:off x="930054" y="1572071"/>
            <a:ext cx="60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6BA90C-032D-4915-9E6B-E1E4DF421E5F}"/>
              </a:ext>
            </a:extLst>
          </p:cNvPr>
          <p:cNvSpPr txBox="1"/>
          <p:nvPr/>
        </p:nvSpPr>
        <p:spPr>
          <a:xfrm>
            <a:off x="1449366" y="1572071"/>
            <a:ext cx="56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06EB05-DDBF-4BF4-A855-82845D65FA20}"/>
              </a:ext>
            </a:extLst>
          </p:cNvPr>
          <p:cNvSpPr txBox="1"/>
          <p:nvPr/>
        </p:nvSpPr>
        <p:spPr>
          <a:xfrm>
            <a:off x="2106910" y="1572071"/>
            <a:ext cx="43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E14E43-965C-40A7-913D-09C815A36AC0}"/>
              </a:ext>
            </a:extLst>
          </p:cNvPr>
          <p:cNvSpPr txBox="1"/>
          <p:nvPr/>
        </p:nvSpPr>
        <p:spPr>
          <a:xfrm>
            <a:off x="2634272" y="1572071"/>
            <a:ext cx="59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CC815D-EDFA-4323-80FA-3BE82512A741}"/>
              </a:ext>
            </a:extLst>
          </p:cNvPr>
          <p:cNvSpPr txBox="1"/>
          <p:nvPr/>
        </p:nvSpPr>
        <p:spPr>
          <a:xfrm>
            <a:off x="3229479" y="1572071"/>
            <a:ext cx="59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333092C-5FAA-4D48-A410-09D79ADE6BF2}"/>
              </a:ext>
            </a:extLst>
          </p:cNvPr>
          <p:cNvSpPr txBox="1"/>
          <p:nvPr/>
        </p:nvSpPr>
        <p:spPr>
          <a:xfrm>
            <a:off x="3713678" y="1572071"/>
            <a:ext cx="59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93FD7F-A669-4E83-83D2-352C1221FE3F}"/>
              </a:ext>
            </a:extLst>
          </p:cNvPr>
          <p:cNvSpPr txBox="1"/>
          <p:nvPr/>
        </p:nvSpPr>
        <p:spPr>
          <a:xfrm>
            <a:off x="4312188" y="1572071"/>
            <a:ext cx="59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2BF3EE-EC9B-43ED-B429-72EED87A9EA2}"/>
              </a:ext>
            </a:extLst>
          </p:cNvPr>
          <p:cNvSpPr txBox="1"/>
          <p:nvPr/>
        </p:nvSpPr>
        <p:spPr>
          <a:xfrm>
            <a:off x="4846598" y="1582112"/>
            <a:ext cx="59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F75246-4210-4CC8-AE73-D845D27219E1}"/>
              </a:ext>
            </a:extLst>
          </p:cNvPr>
          <p:cNvSpPr txBox="1"/>
          <p:nvPr/>
        </p:nvSpPr>
        <p:spPr>
          <a:xfrm>
            <a:off x="711055" y="211094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F0745A3-6388-49A7-9C19-7B11128858C9}"/>
              </a:ext>
            </a:extLst>
          </p:cNvPr>
          <p:cNvSpPr txBox="1"/>
          <p:nvPr/>
        </p:nvSpPr>
        <p:spPr>
          <a:xfrm>
            <a:off x="1407085" y="211094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4D8922-AD59-4BAB-A6EC-C578FA4F8B90}"/>
              </a:ext>
            </a:extLst>
          </p:cNvPr>
          <p:cNvSpPr txBox="1"/>
          <p:nvPr/>
        </p:nvSpPr>
        <p:spPr>
          <a:xfrm>
            <a:off x="2070970" y="2079304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321F15-59F0-4867-81F3-76D81EDCE15E}"/>
              </a:ext>
            </a:extLst>
          </p:cNvPr>
          <p:cNvSpPr txBox="1"/>
          <p:nvPr/>
        </p:nvSpPr>
        <p:spPr>
          <a:xfrm>
            <a:off x="2797538" y="2079304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724F318-17EF-4165-AE5F-64F0181431D2}"/>
              </a:ext>
            </a:extLst>
          </p:cNvPr>
          <p:cNvSpPr txBox="1"/>
          <p:nvPr/>
        </p:nvSpPr>
        <p:spPr>
          <a:xfrm>
            <a:off x="3513974" y="206926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628F3C3-8FEA-4B33-BC62-D8210CE21BB8}"/>
              </a:ext>
            </a:extLst>
          </p:cNvPr>
          <p:cNvSpPr txBox="1"/>
          <p:nvPr/>
        </p:nvSpPr>
        <p:spPr>
          <a:xfrm>
            <a:off x="4173229" y="206926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669AD0D-7BD9-44B0-810D-52631A3A73F7}"/>
              </a:ext>
            </a:extLst>
          </p:cNvPr>
          <p:cNvSpPr txBox="1"/>
          <p:nvPr/>
        </p:nvSpPr>
        <p:spPr>
          <a:xfrm>
            <a:off x="4902377" y="206926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42450D-3DC2-457B-B76A-564AA38B0289}"/>
              </a:ext>
            </a:extLst>
          </p:cNvPr>
          <p:cNvSpPr txBox="1"/>
          <p:nvPr/>
        </p:nvSpPr>
        <p:spPr>
          <a:xfrm>
            <a:off x="5688303" y="2069263"/>
            <a:ext cx="78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D9E4E5-1ACF-4158-9F80-8B411D5D6667}"/>
              </a:ext>
            </a:extLst>
          </p:cNvPr>
          <p:cNvSpPr txBox="1"/>
          <p:nvPr/>
        </p:nvSpPr>
        <p:spPr>
          <a:xfrm>
            <a:off x="712418" y="266380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2F3242"/>
                </a:solidFill>
              </a:rPr>
              <a:t>37</a:t>
            </a:r>
            <a:endParaRPr lang="uk-UA" sz="4000" b="1" dirty="0">
              <a:solidFill>
                <a:srgbClr val="2F324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C79EF5-5F02-4226-8342-AD5F555AA3FE}"/>
              </a:ext>
            </a:extLst>
          </p:cNvPr>
          <p:cNvSpPr txBox="1"/>
          <p:nvPr/>
        </p:nvSpPr>
        <p:spPr>
          <a:xfrm>
            <a:off x="1359342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2F3242"/>
                </a:solidFill>
              </a:rPr>
              <a:t>38</a:t>
            </a:r>
            <a:endParaRPr lang="uk-UA" sz="4000" b="1" dirty="0">
              <a:solidFill>
                <a:srgbClr val="2F324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F469D54-A6D7-4FC3-B1F0-322B4DA45292}"/>
              </a:ext>
            </a:extLst>
          </p:cNvPr>
          <p:cNvSpPr txBox="1"/>
          <p:nvPr/>
        </p:nvSpPr>
        <p:spPr>
          <a:xfrm>
            <a:off x="2029479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2F3242"/>
                </a:solidFill>
              </a:rPr>
              <a:t>39</a:t>
            </a:r>
            <a:endParaRPr lang="uk-UA" sz="4000" b="1" dirty="0">
              <a:solidFill>
                <a:srgbClr val="2F324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2B43EAF-A432-4840-B7D0-DEEA34AB3F88}"/>
              </a:ext>
            </a:extLst>
          </p:cNvPr>
          <p:cNvSpPr txBox="1"/>
          <p:nvPr/>
        </p:nvSpPr>
        <p:spPr>
          <a:xfrm>
            <a:off x="2797538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263958-EF06-4D4E-879C-3266478F1B32}"/>
              </a:ext>
            </a:extLst>
          </p:cNvPr>
          <p:cNvSpPr txBox="1"/>
          <p:nvPr/>
        </p:nvSpPr>
        <p:spPr>
          <a:xfrm>
            <a:off x="3436256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8CF82D1-9775-45FE-B2A7-A7ACF6E9C666}"/>
              </a:ext>
            </a:extLst>
          </p:cNvPr>
          <p:cNvSpPr txBox="1"/>
          <p:nvPr/>
        </p:nvSpPr>
        <p:spPr>
          <a:xfrm>
            <a:off x="4151258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7B2EBCD-51D9-4BD9-8173-E67497370980}"/>
              </a:ext>
            </a:extLst>
          </p:cNvPr>
          <p:cNvSpPr txBox="1"/>
          <p:nvPr/>
        </p:nvSpPr>
        <p:spPr>
          <a:xfrm>
            <a:off x="4913160" y="266380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43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F6BC167-59CD-4DE4-9B21-D56281FCB1A9}"/>
              </a:ext>
            </a:extLst>
          </p:cNvPr>
          <p:cNvSpPr txBox="1"/>
          <p:nvPr/>
        </p:nvSpPr>
        <p:spPr>
          <a:xfrm>
            <a:off x="5635753" y="2645495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44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19490" y="440690"/>
            <a:ext cx="8732066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7D9E4E5-1ACF-4158-9F80-8B411D5D6667}"/>
              </a:ext>
            </a:extLst>
          </p:cNvPr>
          <p:cNvSpPr txBox="1"/>
          <p:nvPr/>
        </p:nvSpPr>
        <p:spPr>
          <a:xfrm>
            <a:off x="712417" y="3190350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63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DC79EF5-5F02-4226-8342-AD5F555AA3FE}"/>
              </a:ext>
            </a:extLst>
          </p:cNvPr>
          <p:cNvSpPr txBox="1"/>
          <p:nvPr/>
        </p:nvSpPr>
        <p:spPr>
          <a:xfrm>
            <a:off x="1359341" y="3172040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62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469D54-A6D7-4FC3-B1F0-322B4DA45292}"/>
              </a:ext>
            </a:extLst>
          </p:cNvPr>
          <p:cNvSpPr txBox="1"/>
          <p:nvPr/>
        </p:nvSpPr>
        <p:spPr>
          <a:xfrm>
            <a:off x="2060261" y="3172040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61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2B43EAF-A432-4840-B7D0-DEEA34AB3F88}"/>
              </a:ext>
            </a:extLst>
          </p:cNvPr>
          <p:cNvSpPr txBox="1"/>
          <p:nvPr/>
        </p:nvSpPr>
        <p:spPr>
          <a:xfrm>
            <a:off x="2828320" y="3172040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4263958-EF06-4D4E-879C-3266478F1B32}"/>
              </a:ext>
            </a:extLst>
          </p:cNvPr>
          <p:cNvSpPr txBox="1"/>
          <p:nvPr/>
        </p:nvSpPr>
        <p:spPr>
          <a:xfrm>
            <a:off x="3467038" y="3172040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8CF82D1-9775-45FE-B2A7-A7ACF6E9C666}"/>
              </a:ext>
            </a:extLst>
          </p:cNvPr>
          <p:cNvSpPr txBox="1"/>
          <p:nvPr/>
        </p:nvSpPr>
        <p:spPr>
          <a:xfrm>
            <a:off x="4114222" y="3196292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7B2EBCD-51D9-4BD9-8173-E67497370980}"/>
              </a:ext>
            </a:extLst>
          </p:cNvPr>
          <p:cNvSpPr txBox="1"/>
          <p:nvPr/>
        </p:nvSpPr>
        <p:spPr>
          <a:xfrm>
            <a:off x="4876124" y="3214602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F6BC167-59CD-4DE4-9B21-D56281FCB1A9}"/>
              </a:ext>
            </a:extLst>
          </p:cNvPr>
          <p:cNvSpPr txBox="1"/>
          <p:nvPr/>
        </p:nvSpPr>
        <p:spPr>
          <a:xfrm>
            <a:off x="5598717" y="3196292"/>
            <a:ext cx="7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56</a:t>
            </a:r>
          </a:p>
        </p:txBody>
      </p:sp>
      <p:pic>
        <p:nvPicPr>
          <p:cNvPr id="42" name="Picture 3" descr="D:\2 клас\3 Математика\Листопад\№002 - Повт вивч матеріалу. Обчислення значень виразів\2024-08-13_20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2" y="3840695"/>
            <a:ext cx="7784019" cy="27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араллелограмм 42"/>
          <p:cNvSpPr/>
          <p:nvPr/>
        </p:nvSpPr>
        <p:spPr>
          <a:xfrm>
            <a:off x="4633394" y="4439197"/>
            <a:ext cx="2144487" cy="645533"/>
          </a:xfrm>
          <a:prstGeom prst="parallelogram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546309" y="5748758"/>
            <a:ext cx="1600200" cy="696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95051" y="5400415"/>
            <a:ext cx="1077685" cy="1045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омб 45"/>
          <p:cNvSpPr/>
          <p:nvPr/>
        </p:nvSpPr>
        <p:spPr>
          <a:xfrm>
            <a:off x="10805593" y="4066914"/>
            <a:ext cx="957944" cy="12518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0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6146" y="1244600"/>
            <a:ext cx="3987288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геометричні фігури </a:t>
            </a:r>
            <a:r>
              <a:rPr lang="uk-UA" sz="2400" b="1" dirty="0" smtClean="0">
                <a:solidFill>
                  <a:schemeClr val="bg1"/>
                </a:solidFill>
              </a:rPr>
              <a:t>ти знаєш?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Чим відрізняються </a:t>
            </a:r>
            <a:r>
              <a:rPr lang="uk-UA" sz="2400" b="1" dirty="0" smtClean="0">
                <a:solidFill>
                  <a:schemeClr val="bg1"/>
                </a:solidFill>
              </a:rPr>
              <a:t>трикутник  </a:t>
            </a:r>
            <a:r>
              <a:rPr lang="uk-UA" sz="2400" b="1" dirty="0">
                <a:solidFill>
                  <a:schemeClr val="bg1"/>
                </a:solidFill>
              </a:rPr>
              <a:t>і </a:t>
            </a:r>
            <a:r>
              <a:rPr lang="uk-UA" sz="2400" b="1" dirty="0" smtClean="0">
                <a:solidFill>
                  <a:schemeClr val="bg1"/>
                </a:solidFill>
              </a:rPr>
              <a:t>п’ятикутник?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27049" y="3761883"/>
            <a:ext cx="4380609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остачі?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7550" y="5172279"/>
            <a:ext cx="4184092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Де у житті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знадобляться знання з математики?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>
            <a:off x="88135" y="979914"/>
            <a:ext cx="2538932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6" y="1242215"/>
            <a:ext cx="6731305" cy="4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1846" y="5449280"/>
            <a:ext cx="673130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</p:spTree>
    <p:extLst>
      <p:ext uri="{BB962C8B-B14F-4D97-AF65-F5344CB8AC3E}">
        <p14:creationId xmlns:p14="http://schemas.microsoft.com/office/powerpoint/2010/main" val="15112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Створення позитивного клімату класу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3180" y="1541903"/>
            <a:ext cx="3779705" cy="34392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Розглянь геометричні фігури. Настрій якої фігури 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Назви її колір і фігуру.</a:t>
            </a:r>
          </a:p>
        </p:txBody>
      </p:sp>
      <p:pic>
        <p:nvPicPr>
          <p:cNvPr id="2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1541903"/>
            <a:ext cx="6014182" cy="38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58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2751" y="473347"/>
            <a:ext cx="9375549" cy="7240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</a:t>
            </a:r>
            <a:r>
              <a:rPr lang="uk-UA" sz="4000" b="1" dirty="0">
                <a:solidFill>
                  <a:schemeClr val="bg1"/>
                </a:solidFill>
              </a:rPr>
              <a:t>відповіді на запитання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8F85260F-6439-4FF6-9D9A-D0511653B389}"/>
              </a:ext>
            </a:extLst>
          </p:cNvPr>
          <p:cNvSpPr/>
          <p:nvPr/>
        </p:nvSpPr>
        <p:spPr>
          <a:xfrm>
            <a:off x="797843" y="1402941"/>
            <a:ext cx="3807611" cy="850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Скільки тварин </a:t>
            </a:r>
            <a:r>
              <a:rPr lang="uk-UA" sz="2000" b="1" dirty="0" smtClean="0"/>
              <a:t>зображено на </a:t>
            </a:r>
            <a:r>
              <a:rPr lang="uk-UA" sz="2000" b="1" dirty="0"/>
              <a:t>малюнку?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3086FAC0-6936-4DAA-9CB7-512C71B00A6C}"/>
              </a:ext>
            </a:extLst>
          </p:cNvPr>
          <p:cNvSpPr/>
          <p:nvPr/>
        </p:nvSpPr>
        <p:spPr>
          <a:xfrm>
            <a:off x="688572" y="2459964"/>
            <a:ext cx="3916882" cy="833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Якого кольору квіти? </a:t>
            </a:r>
          </a:p>
          <a:p>
            <a:pPr algn="ctr"/>
            <a:r>
              <a:rPr lang="uk-UA" sz="2000" b="1" dirty="0" smtClean="0"/>
              <a:t>Скільки квіток кожного кольору? </a:t>
            </a:r>
            <a:endParaRPr lang="uk-UA" sz="2000" b="1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DC54E5B2-29E7-47D8-B923-42272AB2DD9E}"/>
              </a:ext>
            </a:extLst>
          </p:cNvPr>
          <p:cNvSpPr/>
          <p:nvPr/>
        </p:nvSpPr>
        <p:spPr>
          <a:xfrm>
            <a:off x="688572" y="3621144"/>
            <a:ext cx="3917089" cy="1331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Прочитай </a:t>
            </a:r>
            <a:r>
              <a:rPr lang="uk-UA" sz="2000" b="1" dirty="0" smtClean="0"/>
              <a:t>вирази, складені за малюнком. </a:t>
            </a:r>
          </a:p>
          <a:p>
            <a:pPr algn="ctr"/>
            <a:r>
              <a:rPr lang="uk-UA" sz="2000" b="1" dirty="0" smtClean="0"/>
              <a:t>Що можна дізнатись, обчисливши ці вирази?</a:t>
            </a:r>
            <a:endParaRPr lang="uk-UA" sz="2000" b="1" dirty="0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="" xmlns:a16="http://schemas.microsoft.com/office/drawing/2014/main" id="{F42CD6B0-9BAB-49D9-8E64-AA9EFDC539BC}"/>
              </a:ext>
            </a:extLst>
          </p:cNvPr>
          <p:cNvSpPr/>
          <p:nvPr/>
        </p:nvSpPr>
        <p:spPr>
          <a:xfrm>
            <a:off x="1214719" y="5313890"/>
            <a:ext cx="1930616" cy="702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 +3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="" xmlns:a16="http://schemas.microsoft.com/office/drawing/2014/main" id="{2FA25C13-6EF2-4002-ADC3-43DEF6FBB824}"/>
              </a:ext>
            </a:extLst>
          </p:cNvPr>
          <p:cNvSpPr/>
          <p:nvPr/>
        </p:nvSpPr>
        <p:spPr>
          <a:xfrm>
            <a:off x="4053651" y="5313890"/>
            <a:ext cx="1930616" cy="702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- </a:t>
            </a:r>
            <a:r>
              <a:rPr lang="uk-UA" sz="3600" b="1" dirty="0" smtClean="0">
                <a:solidFill>
                  <a:schemeClr val="bg1"/>
                </a:solidFill>
              </a:rPr>
              <a:t>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2041AED6-EA71-46D7-A0A2-34C8CA6BCB72}"/>
              </a:ext>
            </a:extLst>
          </p:cNvPr>
          <p:cNvSpPr/>
          <p:nvPr/>
        </p:nvSpPr>
        <p:spPr>
          <a:xfrm>
            <a:off x="6892583" y="5313890"/>
            <a:ext cx="1930616" cy="702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 – 3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C5D7AFCF-155B-46C6-8337-D886FE09E2A2}"/>
              </a:ext>
            </a:extLst>
          </p:cNvPr>
          <p:cNvSpPr/>
          <p:nvPr/>
        </p:nvSpPr>
        <p:spPr>
          <a:xfrm>
            <a:off x="9792992" y="5313890"/>
            <a:ext cx="1930616" cy="702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1 + 1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Листопад\№002 - Повт вивч матеріалу. Обчислення значень виразів\2024-08-13_18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07" y="1402941"/>
            <a:ext cx="6195903" cy="37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6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744" r="63598" b="74548"/>
          <a:stretch/>
        </p:blipFill>
        <p:spPr>
          <a:xfrm>
            <a:off x="540000" y="1728000"/>
            <a:ext cx="8568000" cy="331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27050" y="495119"/>
            <a:ext cx="8584293" cy="8329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98" y="421342"/>
            <a:ext cx="2138155" cy="20065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469AC7-31F5-47C4-B389-D33C5E48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594" r="67716" b="88408"/>
          <a:stretch/>
        </p:blipFill>
        <p:spPr>
          <a:xfrm>
            <a:off x="962527" y="1982804"/>
            <a:ext cx="436980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267442" y="2107934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74707E-B049-4330-B50A-53DF054E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5" t="594" r="50338" b="88408"/>
          <a:stretch/>
        </p:blipFill>
        <p:spPr>
          <a:xfrm>
            <a:off x="1695925" y="1982804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601D299-5F2A-491F-AEC4-A641A24AB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0806" r="91458" b="81897"/>
          <a:stretch/>
        </p:blipFill>
        <p:spPr>
          <a:xfrm>
            <a:off x="2057887" y="2087810"/>
            <a:ext cx="342058" cy="4141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F0948EF-55EF-4269-BF43-AEF4D9734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7" t="594" r="40876" b="88408"/>
          <a:stretch/>
        </p:blipFill>
        <p:spPr>
          <a:xfrm>
            <a:off x="2487367" y="1982803"/>
            <a:ext cx="436980" cy="624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16A0A9B-6A5F-4B44-9926-665A94F1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43141" y="2002927"/>
            <a:ext cx="436980" cy="6241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DD38CC2-48D0-4298-928F-DD4E644E4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2" t="594" r="32811" b="88408"/>
          <a:stretch/>
        </p:blipFill>
        <p:spPr>
          <a:xfrm>
            <a:off x="962527" y="2717179"/>
            <a:ext cx="436980" cy="624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2E87356-7353-4ACB-A7F4-D2267A8E3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1267442" y="2842309"/>
            <a:ext cx="342058" cy="4141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BAC0D31-97BE-48D0-A1C9-DE03387A2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t="594" r="59112" b="88408"/>
          <a:stretch/>
        </p:blipFill>
        <p:spPr>
          <a:xfrm>
            <a:off x="1695925" y="2717179"/>
            <a:ext cx="436980" cy="6241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C26787F-77E9-405A-AB98-8D45E3402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10806" r="85030" b="81897"/>
          <a:stretch/>
        </p:blipFill>
        <p:spPr>
          <a:xfrm>
            <a:off x="2057887" y="2822185"/>
            <a:ext cx="342058" cy="4141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37AF7B5-5DD0-4F34-A4F7-7F9D4F39A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t="594" r="67139" b="88408"/>
          <a:stretch/>
        </p:blipFill>
        <p:spPr>
          <a:xfrm>
            <a:off x="2487367" y="2717178"/>
            <a:ext cx="436980" cy="6241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E6D57B2-3C99-4ECC-BC0F-11BFE9B8E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43141" y="2737302"/>
            <a:ext cx="436980" cy="62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D23428-1297-4CA5-A76B-76201BB96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2" t="594" r="32811" b="88408"/>
          <a:stretch/>
        </p:blipFill>
        <p:spPr>
          <a:xfrm>
            <a:off x="957681" y="3466478"/>
            <a:ext cx="436980" cy="6241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37F1586-525E-4456-B487-6A5760A6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0806" r="85401" b="81897"/>
          <a:stretch/>
        </p:blipFill>
        <p:spPr>
          <a:xfrm>
            <a:off x="1284373" y="3576402"/>
            <a:ext cx="342058" cy="4141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501C1BA-EC0B-4058-9F20-AB4B77086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594" r="67710" b="88408"/>
          <a:stretch/>
        </p:blipFill>
        <p:spPr>
          <a:xfrm>
            <a:off x="1691079" y="3466478"/>
            <a:ext cx="436980" cy="6241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BCA833E-86A7-4DFA-8C30-27F39CED9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0806" r="91294" b="81897"/>
          <a:stretch/>
        </p:blipFill>
        <p:spPr>
          <a:xfrm>
            <a:off x="2053041" y="3571484"/>
            <a:ext cx="342058" cy="4141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58DB9E8-D3AC-46B4-B804-F4D4D52AA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3" t="594" r="49650" b="88408"/>
          <a:stretch/>
        </p:blipFill>
        <p:spPr>
          <a:xfrm>
            <a:off x="2482521" y="3466477"/>
            <a:ext cx="436980" cy="6241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5DD086E-7AFE-4AF1-A5BE-EF978BAFD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38295" y="3486601"/>
            <a:ext cx="436980" cy="6241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4ACC52D-C23A-46CC-B93B-127408BA24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1" t="594" r="14932" b="88408"/>
          <a:stretch/>
        </p:blipFill>
        <p:spPr>
          <a:xfrm>
            <a:off x="943310" y="4215776"/>
            <a:ext cx="436980" cy="6241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F319733-41D8-4664-90BD-0AE2AF7BA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1270002" y="4325700"/>
            <a:ext cx="342058" cy="4141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D0903FD-20D2-47BC-989F-545EBC73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594" r="67710" b="88408"/>
          <a:stretch/>
        </p:blipFill>
        <p:spPr>
          <a:xfrm>
            <a:off x="1676708" y="4215776"/>
            <a:ext cx="436980" cy="6241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DFAB6076-365E-487C-9887-8291104A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2038670" y="4320782"/>
            <a:ext cx="342058" cy="41415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F758B99-AA99-429A-9E9A-BBDEA02A2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594" r="67549" b="88408"/>
          <a:stretch/>
        </p:blipFill>
        <p:spPr>
          <a:xfrm>
            <a:off x="2468150" y="4215775"/>
            <a:ext cx="436980" cy="6241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C8F7391-3F39-4905-9801-EEE857BB6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23924" y="4235899"/>
            <a:ext cx="436980" cy="6241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141DB53-B660-4365-B89B-1F105F719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5" t="594" r="2506" b="88408"/>
          <a:stretch/>
        </p:blipFill>
        <p:spPr>
          <a:xfrm>
            <a:off x="5051756" y="1974637"/>
            <a:ext cx="738411" cy="6241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FB9FA5B-1C32-477B-8CC5-D4770B953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775797" y="2086805"/>
            <a:ext cx="342058" cy="41415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130E269-214E-4F2B-9A84-73DBB191E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594" r="50221" b="88408"/>
          <a:stretch/>
        </p:blipFill>
        <p:spPr>
          <a:xfrm>
            <a:off x="6182503" y="1976881"/>
            <a:ext cx="436980" cy="6241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0E4C80F-AE5B-4775-AE31-1AB08B218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544465" y="2081887"/>
            <a:ext cx="342058" cy="4141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2321F-FDA3-480C-8DA9-FE6207853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085" r="84539" b="89802"/>
          <a:stretch/>
        </p:blipFill>
        <p:spPr>
          <a:xfrm>
            <a:off x="6973871" y="2005370"/>
            <a:ext cx="436980" cy="5171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13BF168-3626-4F04-862C-3158E76E2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29719" y="1997004"/>
            <a:ext cx="436980" cy="62417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61E5962-115A-4B5E-BAEC-C95B5AEB1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5" t="594" r="2506" b="88408"/>
          <a:stretch/>
        </p:blipFill>
        <p:spPr>
          <a:xfrm>
            <a:off x="5045215" y="2740303"/>
            <a:ext cx="738411" cy="624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46008E8-6B0A-46FF-9163-94F4EC834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769256" y="2852471"/>
            <a:ext cx="342058" cy="4141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8AD43EA7-738C-430E-AE7A-3FDC7360D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3" t="594" r="23860" b="88408"/>
          <a:stretch/>
        </p:blipFill>
        <p:spPr>
          <a:xfrm>
            <a:off x="6175962" y="2742547"/>
            <a:ext cx="436980" cy="6241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12CF12B-52F5-48B6-8954-22FC8E9C2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537924" y="2847553"/>
            <a:ext cx="342058" cy="41415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E38BACE8-FA2F-4156-8410-597C2EEC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1085" r="91074" b="89802"/>
          <a:stretch/>
        </p:blipFill>
        <p:spPr>
          <a:xfrm>
            <a:off x="6967330" y="2771036"/>
            <a:ext cx="436980" cy="5171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57CCD97-7C3F-4DA9-ADD7-C0D0CC2D0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23178" y="2762670"/>
            <a:ext cx="436980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15D1609-AFB1-47A7-8582-2F674CD31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1" t="594" r="14932" b="88408"/>
          <a:stretch/>
        </p:blipFill>
        <p:spPr>
          <a:xfrm>
            <a:off x="5048684" y="3488479"/>
            <a:ext cx="436980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3DA988A-7A8B-44FC-83B6-AC45ECFB1A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375376" y="3598403"/>
            <a:ext cx="342058" cy="41415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4FD5792-BA78-4DCD-B4E8-C3C02213E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7" t="594" r="15016" b="88408"/>
          <a:stretch/>
        </p:blipFill>
        <p:spPr>
          <a:xfrm>
            <a:off x="5790167" y="3488478"/>
            <a:ext cx="436980" cy="6241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FFE8149-04FF-4016-84D9-12E8081F0B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144044" y="3593485"/>
            <a:ext cx="342058" cy="41415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75456DD-3E3B-4948-9638-35A0B7AC52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594" r="58604" b="88408"/>
          <a:stretch/>
        </p:blipFill>
        <p:spPr>
          <a:xfrm>
            <a:off x="6573524" y="3488478"/>
            <a:ext cx="436980" cy="6241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5478D3C-A2BA-4415-B2B7-B1442A0F2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29298" y="3508602"/>
            <a:ext cx="436980" cy="6241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3E9ECB8-9703-406A-8451-B104EDFD7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7" t="594" r="32626" b="88408"/>
          <a:stretch/>
        </p:blipFill>
        <p:spPr>
          <a:xfrm>
            <a:off x="5048684" y="4209761"/>
            <a:ext cx="436980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DC3CD5E5-FDDC-413C-9D85-A7C95CC2E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5375376" y="4319685"/>
            <a:ext cx="342058" cy="41415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DD23595F-0211-45B4-AE4D-611D19A26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594" r="91639" b="88408"/>
          <a:stretch/>
        </p:blipFill>
        <p:spPr>
          <a:xfrm>
            <a:off x="5790167" y="4209760"/>
            <a:ext cx="436980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74B0A12-D7D7-456D-B437-CF059F0A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806" r="85206" b="81897"/>
          <a:stretch/>
        </p:blipFill>
        <p:spPr>
          <a:xfrm>
            <a:off x="6144044" y="4314767"/>
            <a:ext cx="342058" cy="4141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4D3E186-DDA7-424D-ADAE-B6B22D7BD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594" r="76389" b="88408"/>
          <a:stretch/>
        </p:blipFill>
        <p:spPr>
          <a:xfrm>
            <a:off x="6573524" y="4209760"/>
            <a:ext cx="436980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D0C5BAE-7C6F-494F-B0BB-D36C5E40E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29298" y="4229884"/>
            <a:ext cx="436980" cy="62417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94" r="76014" b="88408"/>
          <a:stretch/>
        </p:blipFill>
        <p:spPr>
          <a:xfrm>
            <a:off x="3220765" y="1974637"/>
            <a:ext cx="436980" cy="62417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DDD8316D-BD6E-4F06-943F-22434CAC1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7" t="594" r="40876" b="88408"/>
          <a:stretch/>
        </p:blipFill>
        <p:spPr>
          <a:xfrm>
            <a:off x="3230680" y="2714191"/>
            <a:ext cx="436980" cy="6241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6CC28FC0-6693-4716-8612-ADB00C4AD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3" t="594" r="49650" b="88408"/>
          <a:stretch/>
        </p:blipFill>
        <p:spPr>
          <a:xfrm>
            <a:off x="3263964" y="3453745"/>
            <a:ext cx="436980" cy="6241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92838E8E-4AFF-4624-B037-76C632B6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1" t="594" r="14932" b="88408"/>
          <a:stretch/>
        </p:blipFill>
        <p:spPr>
          <a:xfrm>
            <a:off x="3200674" y="4184227"/>
            <a:ext cx="436980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C4D01EC-1614-4572-99EB-EF6F31E50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7" t="594" r="40876" b="88408"/>
          <a:stretch/>
        </p:blipFill>
        <p:spPr>
          <a:xfrm>
            <a:off x="7707343" y="1974637"/>
            <a:ext cx="436980" cy="6241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5A983FA-FAEB-4931-915B-EA6E063D5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94" r="76014" b="88408"/>
          <a:stretch/>
        </p:blipFill>
        <p:spPr>
          <a:xfrm>
            <a:off x="7707343" y="2704514"/>
            <a:ext cx="436980" cy="6241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7F857DA-9EB4-43DC-B156-C0C6FC379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594" r="58604" b="88408"/>
          <a:stretch/>
        </p:blipFill>
        <p:spPr>
          <a:xfrm>
            <a:off x="7343625" y="3454907"/>
            <a:ext cx="436980" cy="6241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1A912C1-C100-42B9-80CB-C965564DA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7" t="594" r="15016" b="88408"/>
          <a:stretch/>
        </p:blipFill>
        <p:spPr>
          <a:xfrm>
            <a:off x="7284649" y="4201441"/>
            <a:ext cx="436980" cy="624170"/>
          </a:xfrm>
          <a:prstGeom prst="rect">
            <a:avLst/>
          </a:prstGeom>
        </p:spPr>
      </p:pic>
      <p:sp>
        <p:nvSpPr>
          <p:cNvPr id="74" name="Прямокутник: округлені кути 73">
            <a:extLst>
              <a:ext uri="{FF2B5EF4-FFF2-40B4-BE49-F238E27FC236}">
                <a16:creationId xmlns="" xmlns:a16="http://schemas.microsoft.com/office/drawing/2014/main" id="{6FB1597A-06E3-473C-99B7-0EE7A2F735D2}"/>
              </a:ext>
            </a:extLst>
          </p:cNvPr>
          <p:cNvSpPr/>
          <p:nvPr/>
        </p:nvSpPr>
        <p:spPr>
          <a:xfrm>
            <a:off x="323081" y="5201028"/>
            <a:ext cx="3801978" cy="644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Приклади  №9</a:t>
            </a:r>
          </a:p>
        </p:txBody>
      </p:sp>
      <p:sp>
        <p:nvSpPr>
          <p:cNvPr id="7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73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9490" y="440690"/>
            <a:ext cx="8732066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="" xmlns:a16="http://schemas.microsoft.com/office/drawing/2014/main" id="{3EE16AC7-5B48-457B-9BA7-2BB9BECE2FFD}"/>
              </a:ext>
            </a:extLst>
          </p:cNvPr>
          <p:cNvSpPr/>
          <p:nvPr/>
        </p:nvSpPr>
        <p:spPr>
          <a:xfrm>
            <a:off x="276225" y="1271111"/>
            <a:ext cx="6305550" cy="7831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У </a:t>
            </a:r>
            <a:r>
              <a:rPr lang="ru-RU" sz="2000" b="1" dirty="0" err="1">
                <a:solidFill>
                  <a:srgbClr val="7030A0"/>
                </a:solidFill>
              </a:rPr>
              <a:t>дітей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було</a:t>
            </a:r>
            <a:r>
              <a:rPr lang="ru-RU" sz="2000" b="1" dirty="0">
                <a:solidFill>
                  <a:srgbClr val="7030A0"/>
                </a:solidFill>
              </a:rPr>
              <a:t> 10 грн. На </a:t>
            </a:r>
            <a:r>
              <a:rPr lang="ru-RU" sz="2000" b="1" dirty="0" err="1">
                <a:solidFill>
                  <a:srgbClr val="7030A0"/>
                </a:solidFill>
              </a:rPr>
              <a:t>зошити</a:t>
            </a:r>
            <a:r>
              <a:rPr lang="ru-RU" sz="2000" b="1" dirty="0">
                <a:solidFill>
                  <a:srgbClr val="7030A0"/>
                </a:solidFill>
              </a:rPr>
              <a:t> вони </a:t>
            </a:r>
            <a:r>
              <a:rPr lang="ru-RU" sz="2000" b="1" dirty="0" err="1">
                <a:solidFill>
                  <a:srgbClr val="7030A0"/>
                </a:solidFill>
              </a:rPr>
              <a:t>витратили</a:t>
            </a:r>
            <a:r>
              <a:rPr lang="ru-RU" sz="2000" b="1" dirty="0">
                <a:solidFill>
                  <a:srgbClr val="7030A0"/>
                </a:solidFill>
              </a:rPr>
              <a:t> 8 грн. </a:t>
            </a: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гривень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залишилося</a:t>
            </a:r>
            <a:r>
              <a:rPr lang="ru-RU" sz="2000" b="1" dirty="0">
                <a:solidFill>
                  <a:srgbClr val="7030A0"/>
                </a:solidFill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</a:rPr>
              <a:t>дітей</a:t>
            </a:r>
            <a:r>
              <a:rPr lang="ru-RU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B93FC6-BACE-44F3-B721-C4E7E6463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21236" r="1102" b="33614"/>
          <a:stretch/>
        </p:blipFill>
        <p:spPr>
          <a:xfrm>
            <a:off x="1434104" y="4202545"/>
            <a:ext cx="5993946" cy="21492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36D2D42-9A33-43DE-8BA7-D20574028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214191"/>
            <a:ext cx="2702618" cy="1424666"/>
          </a:xfrm>
          <a:prstGeom prst="rect">
            <a:avLst/>
          </a:prstGeom>
        </p:spPr>
      </p:pic>
      <p:cxnSp>
        <p:nvCxnSpPr>
          <p:cNvPr id="42" name="Пряма сполучна лінія 41">
            <a:extLst>
              <a:ext uri="{FF2B5EF4-FFF2-40B4-BE49-F238E27FC236}">
                <a16:creationId xmlns="" xmlns:a16="http://schemas.microsoft.com/office/drawing/2014/main" id="{23793ABA-A38C-442C-8A43-CFA5B1925641}"/>
              </a:ext>
            </a:extLst>
          </p:cNvPr>
          <p:cNvCxnSpPr>
            <a:cxnSpLocks/>
          </p:cNvCxnSpPr>
          <p:nvPr/>
        </p:nvCxnSpPr>
        <p:spPr>
          <a:xfrm>
            <a:off x="3448321" y="2150170"/>
            <a:ext cx="0" cy="1552708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C00D4DD-0054-4239-9E0C-805939FC0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91" y="2157567"/>
            <a:ext cx="1867301" cy="99745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8228B26-7206-4346-80A3-06CBCFE9F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5" y="2499392"/>
            <a:ext cx="1803935" cy="96811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E69B540A-14C7-406E-AE4B-58DBD9EFB1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4" y="2880408"/>
            <a:ext cx="1803936" cy="9593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F8194EA-32D4-427E-B1F8-AC27721DAA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3" b="85011"/>
          <a:stretch/>
        </p:blipFill>
        <p:spPr>
          <a:xfrm>
            <a:off x="6592662" y="2009883"/>
            <a:ext cx="4989740" cy="18683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A2047CB-8BDE-4D9B-95B7-40DB42616148}"/>
              </a:ext>
            </a:extLst>
          </p:cNvPr>
          <p:cNvSpPr txBox="1"/>
          <p:nvPr/>
        </p:nvSpPr>
        <p:spPr>
          <a:xfrm>
            <a:off x="6958982" y="2955771"/>
            <a:ext cx="451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Відповідь: </a:t>
            </a:r>
            <a:r>
              <a:rPr lang="en-US" sz="4000" dirty="0">
                <a:solidFill>
                  <a:srgbClr val="7030A0"/>
                </a:solidFill>
              </a:rPr>
              <a:t>2 </a:t>
            </a:r>
            <a:r>
              <a:rPr lang="uk-UA" sz="4000" dirty="0">
                <a:solidFill>
                  <a:srgbClr val="7030A0"/>
                </a:solidFill>
              </a:rPr>
              <a:t>гривні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1155" y="2305886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 – 8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10441" y="2328496"/>
            <a:ext cx="147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 (грн)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BF2B5E9C-8A7C-4DFA-B584-9E36A0FF7D82}"/>
              </a:ext>
            </a:extLst>
          </p:cNvPr>
          <p:cNvSpPr/>
          <p:nvPr/>
        </p:nvSpPr>
        <p:spPr>
          <a:xfrm>
            <a:off x="7650799" y="4097962"/>
            <a:ext cx="3594367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Задача на знаходження </a:t>
            </a:r>
            <a:r>
              <a:rPr lang="uk-UA" sz="3200" b="1" dirty="0" smtClean="0">
                <a:solidFill>
                  <a:srgbClr val="FF0000"/>
                </a:solidFill>
              </a:rPr>
              <a:t>остачі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05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0" grpId="0"/>
      <p:bldP spid="2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4F89FCF-862C-4B95-B071-884DF342C0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647" r="75925" b="65875"/>
          <a:stretch/>
        </p:blipFill>
        <p:spPr>
          <a:xfrm>
            <a:off x="969803" y="1278305"/>
            <a:ext cx="4930177" cy="39391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64599" y="466541"/>
            <a:ext cx="9560512" cy="70485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BF2B5E9C-8A7C-4DFA-B584-9E36A0FF7D82}"/>
              </a:ext>
            </a:extLst>
          </p:cNvPr>
          <p:cNvSpPr/>
          <p:nvPr/>
        </p:nvSpPr>
        <p:spPr>
          <a:xfrm>
            <a:off x="5662667" y="1542227"/>
            <a:ext cx="3897244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Микиті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купили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олівців.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Він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уже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використав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олівці.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Скільки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олівців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залишилося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в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Микити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87A6E7-2AAA-4335-89DF-F26958C1A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/>
        </p:blipFill>
        <p:spPr>
          <a:xfrm>
            <a:off x="9701501" y="1497789"/>
            <a:ext cx="2047221" cy="293080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Ð ÐµÐ·ÑÐ»ÑÑÐ°Ñ Ð¿Ð¾ÑÑÐºÑ Ð·Ð¾Ð±ÑÐ°Ð¶ÐµÐ½Ñ Ð·Ð° Ð·Ð°Ð¿Ð¸ÑÐ¾Ð¼ &quot;ÐºÐ»Ð¸Ð¿Ð°ÑÑ ÐºÐ°ÑÐ°Ð½Ð´Ð°Ñ&quot;">
            <a:extLst>
              <a:ext uri="{FF2B5EF4-FFF2-40B4-BE49-F238E27FC236}">
                <a16:creationId xmlns="" xmlns:a16="http://schemas.microsoft.com/office/drawing/2014/main" id="{718F73F2-D9F1-4941-8DFC-EFE8BA69A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3" b="54939"/>
          <a:stretch/>
        </p:blipFill>
        <p:spPr bwMode="auto">
          <a:xfrm>
            <a:off x="1590963" y="5094684"/>
            <a:ext cx="4420903" cy="17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ºÐ»Ð¸Ð¿Ð°ÑÑ ÐºÐ°ÑÐ°Ð½Ð´Ð°Ñ&quot;">
            <a:extLst>
              <a:ext uri="{FF2B5EF4-FFF2-40B4-BE49-F238E27FC236}">
                <a16:creationId xmlns="" xmlns:a16="http://schemas.microsoft.com/office/drawing/2014/main" id="{9E44EB5B-97DE-4755-A751-450C1390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8" r="26557" b="54939"/>
          <a:stretch/>
        </p:blipFill>
        <p:spPr bwMode="auto">
          <a:xfrm>
            <a:off x="5899980" y="5094684"/>
            <a:ext cx="673768" cy="17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ÐºÐ»Ð¸Ð¿Ð°ÑÑ ÐºÐ°ÑÐ°Ð½Ð´Ð°Ñ&quot;">
            <a:extLst>
              <a:ext uri="{FF2B5EF4-FFF2-40B4-BE49-F238E27FC236}">
                <a16:creationId xmlns="" xmlns:a16="http://schemas.microsoft.com/office/drawing/2014/main" id="{D26D9A01-CA26-4DE2-9AB9-73FF4D878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r="17733" b="54939"/>
          <a:stretch/>
        </p:blipFill>
        <p:spPr bwMode="auto">
          <a:xfrm>
            <a:off x="6573748" y="5094684"/>
            <a:ext cx="673768" cy="17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 ÐµÐ·ÑÐ»ÑÑÐ°Ñ Ð¿Ð¾ÑÑÐºÑ Ð·Ð¾Ð±ÑÐ°Ð¶ÐµÐ½Ñ Ð·Ð° Ð·Ð°Ð¿Ð¸ÑÐ¾Ð¼ &quot;ÐºÐ»Ð¸Ð¿Ð°ÑÑ ÐºÐ°ÑÐ°Ð½Ð´Ð°Ñ&quot;">
            <a:extLst>
              <a:ext uri="{FF2B5EF4-FFF2-40B4-BE49-F238E27FC236}">
                <a16:creationId xmlns="" xmlns:a16="http://schemas.microsoft.com/office/drawing/2014/main" id="{57D8E233-C6F0-47C5-8F09-089F258EA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1" r="7944" b="54939"/>
          <a:stretch/>
        </p:blipFill>
        <p:spPr bwMode="auto">
          <a:xfrm>
            <a:off x="7266087" y="5094684"/>
            <a:ext cx="673768" cy="17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3260984-CD48-49C5-8CF2-4F6EA5A1CD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5" t="594" r="2506" b="88408"/>
          <a:stretch/>
        </p:blipFill>
        <p:spPr>
          <a:xfrm>
            <a:off x="4584618" y="1497789"/>
            <a:ext cx="640526" cy="541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2D33D2-3957-436E-944D-A05D13027C03}"/>
              </a:ext>
            </a:extLst>
          </p:cNvPr>
          <p:cNvSpPr txBox="1"/>
          <p:nvPr/>
        </p:nvSpPr>
        <p:spPr>
          <a:xfrm>
            <a:off x="1122537" y="4417482"/>
            <a:ext cx="451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cs typeface="Calibri" panose="020F0502020204030204" pitchFamily="34" charset="0"/>
              </a:rPr>
              <a:t>Відповідь: 7 </a:t>
            </a:r>
            <a:r>
              <a:rPr lang="uk-UA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олівців.</a:t>
            </a:r>
            <a:endParaRPr lang="uk-UA" sz="32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01887" y="3245443"/>
            <a:ext cx="3057277" cy="306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222988"/>
            <a:ext cx="843321" cy="9079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593874"/>
            <a:ext cx="684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600209"/>
            <a:ext cx="648502" cy="792614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468609" y="1705679"/>
            <a:ext cx="283073" cy="226549"/>
            <a:chOff x="3751412" y="3340101"/>
            <a:chExt cx="278500" cy="231775"/>
          </a:xfrm>
        </p:grpSpPr>
        <p:sp>
          <p:nvSpPr>
            <p:cNvPr id="29" name="Овал 28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5" name="Дуга 1024"/>
          <p:cNvSpPr/>
          <p:nvPr/>
        </p:nvSpPr>
        <p:spPr>
          <a:xfrm>
            <a:off x="1164599" y="2999252"/>
            <a:ext cx="151628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18852173">
            <a:off x="847297" y="2547988"/>
            <a:ext cx="4129606" cy="4502485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Прямоугольник 1031"/>
          <p:cNvSpPr/>
          <p:nvPr/>
        </p:nvSpPr>
        <p:spPr>
          <a:xfrm>
            <a:off x="2274142" y="2087385"/>
            <a:ext cx="136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 </a:t>
            </a:r>
            <a:r>
              <a:rPr lang="uk-UA" sz="3600" b="1" dirty="0" err="1" smtClean="0">
                <a:solidFill>
                  <a:srgbClr val="7030A0"/>
                </a:solidFill>
              </a:rPr>
              <a:t>ол</a:t>
            </a:r>
            <a:r>
              <a:rPr lang="uk-UA" sz="3600" b="1" dirty="0" smtClean="0">
                <a:solidFill>
                  <a:srgbClr val="7030A0"/>
                </a:solidFill>
              </a:rPr>
              <a:t>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1034" name="Прямая соединительная линия 1033"/>
          <p:cNvCxnSpPr/>
          <p:nvPr/>
        </p:nvCxnSpPr>
        <p:spPr>
          <a:xfrm>
            <a:off x="2579831" y="3091717"/>
            <a:ext cx="0" cy="31568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590963" y="3111454"/>
            <a:ext cx="1128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 </a:t>
            </a:r>
            <a:r>
              <a:rPr lang="uk-UA" sz="3600" b="1" dirty="0" err="1" smtClean="0">
                <a:solidFill>
                  <a:srgbClr val="7030A0"/>
                </a:solidFill>
              </a:rPr>
              <a:t>ол</a:t>
            </a:r>
            <a:r>
              <a:rPr lang="uk-UA" sz="3600" b="1" dirty="0" smtClean="0">
                <a:solidFill>
                  <a:srgbClr val="7030A0"/>
                </a:solidFill>
              </a:rPr>
              <a:t>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69080" y="3111454"/>
            <a:ext cx="1025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? </a:t>
            </a:r>
            <a:r>
              <a:rPr lang="uk-UA" sz="3200" b="1" dirty="0" err="1" smtClean="0">
                <a:solidFill>
                  <a:srgbClr val="FF0000"/>
                </a:solidFill>
              </a:rPr>
              <a:t>ол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32053" y="3702569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 – 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30129" y="3725179"/>
            <a:ext cx="1417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7 (</a:t>
            </a:r>
            <a:r>
              <a:rPr lang="uk-UA" sz="3600" b="1" dirty="0" err="1" smtClean="0">
                <a:solidFill>
                  <a:srgbClr val="7030A0"/>
                </a:solidFill>
              </a:rPr>
              <a:t>ол</a:t>
            </a:r>
            <a:r>
              <a:rPr lang="uk-UA" sz="3600" b="1" dirty="0" smtClean="0">
                <a:solidFill>
                  <a:srgbClr val="7030A0"/>
                </a:solidFill>
              </a:rPr>
              <a:t>.)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6" name="Прямокутник: округлені кути 5">
            <a:extLst>
              <a:ext uri="{FF2B5EF4-FFF2-40B4-BE49-F238E27FC236}">
                <a16:creationId xmlns="" xmlns:a16="http://schemas.microsoft.com/office/drawing/2014/main" id="{BF2B5E9C-8A7C-4DFA-B584-9E36A0FF7D82}"/>
              </a:ext>
            </a:extLst>
          </p:cNvPr>
          <p:cNvSpPr/>
          <p:nvPr/>
        </p:nvSpPr>
        <p:spPr>
          <a:xfrm>
            <a:off x="5899978" y="3407403"/>
            <a:ext cx="3594367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Задача на знаходження </a:t>
            </a:r>
            <a:r>
              <a:rPr lang="uk-UA" sz="2400" b="1" dirty="0" smtClean="0">
                <a:solidFill>
                  <a:srgbClr val="FF0000"/>
                </a:solidFill>
              </a:rPr>
              <a:t>остачі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7" name="Прямокутник: округлені кути 5">
            <a:extLst>
              <a:ext uri="{FF2B5EF4-FFF2-40B4-BE49-F238E27FC236}">
                <a16:creationId xmlns="" xmlns:a16="http://schemas.microsoft.com/office/drawing/2014/main" id="{BF2B5E9C-8A7C-4DFA-B584-9E36A0FF7D82}"/>
              </a:ext>
            </a:extLst>
          </p:cNvPr>
          <p:cNvSpPr/>
          <p:nvPr/>
        </p:nvSpPr>
        <p:spPr>
          <a:xfrm>
            <a:off x="6349046" y="4491479"/>
            <a:ext cx="2986163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Віднімання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27" grpId="0" animBg="1"/>
      <p:bldP spid="1032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0" y="527776"/>
            <a:ext cx="9339944" cy="6753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задачу з поданого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1592436" y="1250929"/>
            <a:ext cx="8566325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Матвій </a:t>
            </a:r>
            <a:r>
              <a:rPr lang="uk-UA" sz="2400" b="1" dirty="0">
                <a:solidFill>
                  <a:srgbClr val="7030A0"/>
                </a:solidFill>
              </a:rPr>
              <a:t>зібрав 5 </a:t>
            </a:r>
            <a:r>
              <a:rPr lang="uk-UA" sz="2400" b="1" dirty="0" smtClean="0">
                <a:solidFill>
                  <a:srgbClr val="7030A0"/>
                </a:solidFill>
              </a:rPr>
              <a:t>кошиків малини, </a:t>
            </a:r>
            <a:r>
              <a:rPr lang="uk-UA" sz="2400" b="1" dirty="0">
                <a:solidFill>
                  <a:srgbClr val="7030A0"/>
                </a:solidFill>
              </a:rPr>
              <a:t>а </a:t>
            </a:r>
            <a:r>
              <a:rPr lang="uk-UA" sz="2400" b="1" dirty="0" smtClean="0">
                <a:solidFill>
                  <a:srgbClr val="7030A0"/>
                </a:solidFill>
              </a:rPr>
              <a:t>Іринка 3 кошики.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Малина – дуже смачна ягода.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715059" y="2281240"/>
            <a:ext cx="5160539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Скільки кошиків малини всього …?</a:t>
            </a:r>
            <a:endParaRPr lang="uk-UA" sz="2400" b="1" dirty="0">
              <a:solidFill>
                <a:srgbClr val="00B050"/>
              </a:solidFill>
            </a:endParaRPr>
          </a:p>
        </p:txBody>
      </p:sp>
      <p:sp>
        <p:nvSpPr>
          <p:cNvPr id="27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6048603" y="2281240"/>
            <a:ext cx="5524208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скільки кошиків малини більше …?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92" y="3110582"/>
            <a:ext cx="2348068" cy="35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Людина\Малюк кмітику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8" y="2866620"/>
            <a:ext cx="1531403" cy="29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2646085" y="2850274"/>
            <a:ext cx="1651819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 + 3 = 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29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4339862" y="2850274"/>
            <a:ext cx="1244503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 (к.)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0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6114554" y="2834694"/>
            <a:ext cx="1651819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5 – 3 =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кутник: округлені кути 5">
            <a:extLst>
              <a:ext uri="{FF2B5EF4-FFF2-40B4-BE49-F238E27FC236}">
                <a16:creationId xmlns="" xmlns:a16="http://schemas.microsoft.com/office/drawing/2014/main" id="{A53CF3BC-1005-423B-8BC1-4A98D51D9AAA}"/>
              </a:ext>
            </a:extLst>
          </p:cNvPr>
          <p:cNvSpPr/>
          <p:nvPr/>
        </p:nvSpPr>
        <p:spPr>
          <a:xfrm>
            <a:off x="7803647" y="2834694"/>
            <a:ext cx="1244503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2 (к.)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2560365" y="3696904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1890085" y="494285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4072365" y="373446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3450113" y="494285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4920156" y="499044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8425898" y="373446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6913898" y="3734468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Корзина с ягодами - 5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1378" r="11533" b="18392"/>
          <a:stretch/>
        </p:blipFill>
        <p:spPr bwMode="auto">
          <a:xfrm>
            <a:off x="7808158" y="5051091"/>
            <a:ext cx="15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0693" y="1895707"/>
            <a:ext cx="4382429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8310" y="494528"/>
            <a:ext cx="8732066" cy="7137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Роздивись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олілінія: фігура 1">
            <a:extLst>
              <a:ext uri="{FF2B5EF4-FFF2-40B4-BE49-F238E27FC236}">
                <a16:creationId xmlns="" xmlns:a16="http://schemas.microsoft.com/office/drawing/2014/main" id="{B2DCBFD7-B941-48BF-89EC-0987CCC01CC3}"/>
              </a:ext>
            </a:extLst>
          </p:cNvPr>
          <p:cNvSpPr/>
          <p:nvPr/>
        </p:nvSpPr>
        <p:spPr>
          <a:xfrm>
            <a:off x="1364188" y="1813008"/>
            <a:ext cx="1391917" cy="1260358"/>
          </a:xfrm>
          <a:custGeom>
            <a:avLst/>
            <a:gdLst>
              <a:gd name="connsiteX0" fmla="*/ 1068404 w 1068404"/>
              <a:gd name="connsiteY0" fmla="*/ 287699 h 894091"/>
              <a:gd name="connsiteX1" fmla="*/ 259882 w 1068404"/>
              <a:gd name="connsiteY1" fmla="*/ 18192 h 894091"/>
              <a:gd name="connsiteX2" fmla="*/ 895150 w 1068404"/>
              <a:gd name="connsiteY2" fmla="*/ 740087 h 894091"/>
              <a:gd name="connsiteX3" fmla="*/ 0 w 1068404"/>
              <a:gd name="connsiteY3" fmla="*/ 894091 h 89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404" h="894091">
                <a:moveTo>
                  <a:pt x="1068404" y="287699"/>
                </a:moveTo>
                <a:cubicBezTo>
                  <a:pt x="678581" y="115246"/>
                  <a:pt x="288758" y="-57206"/>
                  <a:pt x="259882" y="18192"/>
                </a:cubicBezTo>
                <a:cubicBezTo>
                  <a:pt x="231006" y="93590"/>
                  <a:pt x="938464" y="594104"/>
                  <a:pt x="895150" y="740087"/>
                </a:cubicBezTo>
                <a:cubicBezTo>
                  <a:pt x="851836" y="886070"/>
                  <a:pt x="425918" y="890080"/>
                  <a:pt x="0" y="89409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аралелограм 6">
            <a:extLst>
              <a:ext uri="{FF2B5EF4-FFF2-40B4-BE49-F238E27FC236}">
                <a16:creationId xmlns="" xmlns:a16="http://schemas.microsoft.com/office/drawing/2014/main" id="{98C41B24-2FD9-42BB-A1AF-E06ED9F02401}"/>
              </a:ext>
            </a:extLst>
          </p:cNvPr>
          <p:cNvSpPr/>
          <p:nvPr/>
        </p:nvSpPr>
        <p:spPr>
          <a:xfrm>
            <a:off x="3653951" y="1884667"/>
            <a:ext cx="2127184" cy="750770"/>
          </a:xfrm>
          <a:prstGeom prst="parallelogram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="" xmlns:a16="http://schemas.microsoft.com/office/drawing/2014/main" id="{E46DE26E-F400-46ED-B60F-73BB6B4361DF}"/>
              </a:ext>
            </a:extLst>
          </p:cNvPr>
          <p:cNvSpPr/>
          <p:nvPr/>
        </p:nvSpPr>
        <p:spPr>
          <a:xfrm>
            <a:off x="6903018" y="1446739"/>
            <a:ext cx="1637221" cy="1626627"/>
          </a:xfrm>
          <a:custGeom>
            <a:avLst/>
            <a:gdLst>
              <a:gd name="connsiteX0" fmla="*/ 977500 w 1699399"/>
              <a:gd name="connsiteY0" fmla="*/ 599546 h 1630531"/>
              <a:gd name="connsiteX1" fmla="*/ 178603 w 1699399"/>
              <a:gd name="connsiteY1" fmla="*/ 2780 h 1630531"/>
              <a:gd name="connsiteX2" fmla="*/ 63100 w 1699399"/>
              <a:gd name="connsiteY2" fmla="*/ 888304 h 1630531"/>
              <a:gd name="connsiteX3" fmla="*/ 977500 w 1699399"/>
              <a:gd name="connsiteY3" fmla="*/ 1619824 h 1630531"/>
              <a:gd name="connsiteX4" fmla="*/ 1699395 w 1699399"/>
              <a:gd name="connsiteY4" fmla="*/ 320413 h 1630531"/>
              <a:gd name="connsiteX5" fmla="*/ 977500 w 1699399"/>
              <a:gd name="connsiteY5" fmla="*/ 599546 h 1630531"/>
              <a:gd name="connsiteX0" fmla="*/ 977500 w 1699399"/>
              <a:gd name="connsiteY0" fmla="*/ 599546 h 1630531"/>
              <a:gd name="connsiteX1" fmla="*/ 178603 w 1699399"/>
              <a:gd name="connsiteY1" fmla="*/ 2780 h 1630531"/>
              <a:gd name="connsiteX2" fmla="*/ 63100 w 1699399"/>
              <a:gd name="connsiteY2" fmla="*/ 888304 h 1630531"/>
              <a:gd name="connsiteX3" fmla="*/ 977500 w 1699399"/>
              <a:gd name="connsiteY3" fmla="*/ 1619824 h 1630531"/>
              <a:gd name="connsiteX4" fmla="*/ 1699395 w 1699399"/>
              <a:gd name="connsiteY4" fmla="*/ 320413 h 1630531"/>
              <a:gd name="connsiteX5" fmla="*/ 977500 w 1699399"/>
              <a:gd name="connsiteY5" fmla="*/ 599546 h 1630531"/>
              <a:gd name="connsiteX0" fmla="*/ 977500 w 1699399"/>
              <a:gd name="connsiteY0" fmla="*/ 596766 h 1627751"/>
              <a:gd name="connsiteX1" fmla="*/ 178603 w 1699399"/>
              <a:gd name="connsiteY1" fmla="*/ 0 h 1627751"/>
              <a:gd name="connsiteX2" fmla="*/ 63100 w 1699399"/>
              <a:gd name="connsiteY2" fmla="*/ 885524 h 1627751"/>
              <a:gd name="connsiteX3" fmla="*/ 977500 w 1699399"/>
              <a:gd name="connsiteY3" fmla="*/ 1617044 h 1627751"/>
              <a:gd name="connsiteX4" fmla="*/ 1699395 w 1699399"/>
              <a:gd name="connsiteY4" fmla="*/ 317633 h 1627751"/>
              <a:gd name="connsiteX5" fmla="*/ 977500 w 1699399"/>
              <a:gd name="connsiteY5" fmla="*/ 596766 h 1627751"/>
              <a:gd name="connsiteX0" fmla="*/ 953444 w 1675343"/>
              <a:gd name="connsiteY0" fmla="*/ 596766 h 1627751"/>
              <a:gd name="connsiteX1" fmla="*/ 154547 w 1675343"/>
              <a:gd name="connsiteY1" fmla="*/ 0 h 1627751"/>
              <a:gd name="connsiteX2" fmla="*/ 39044 w 1675343"/>
              <a:gd name="connsiteY2" fmla="*/ 885524 h 1627751"/>
              <a:gd name="connsiteX3" fmla="*/ 953444 w 1675343"/>
              <a:gd name="connsiteY3" fmla="*/ 1617044 h 1627751"/>
              <a:gd name="connsiteX4" fmla="*/ 1675339 w 1675343"/>
              <a:gd name="connsiteY4" fmla="*/ 317633 h 1627751"/>
              <a:gd name="connsiteX5" fmla="*/ 953444 w 1675343"/>
              <a:gd name="connsiteY5" fmla="*/ 596766 h 1627751"/>
              <a:gd name="connsiteX0" fmla="*/ 915994 w 1637893"/>
              <a:gd name="connsiteY0" fmla="*/ 596766 h 1624677"/>
              <a:gd name="connsiteX1" fmla="*/ 117097 w 1637893"/>
              <a:gd name="connsiteY1" fmla="*/ 0 h 1624677"/>
              <a:gd name="connsiteX2" fmla="*/ 1594 w 1637893"/>
              <a:gd name="connsiteY2" fmla="*/ 885524 h 1624677"/>
              <a:gd name="connsiteX3" fmla="*/ 915994 w 1637893"/>
              <a:gd name="connsiteY3" fmla="*/ 1617044 h 1624677"/>
              <a:gd name="connsiteX4" fmla="*/ 1637889 w 1637893"/>
              <a:gd name="connsiteY4" fmla="*/ 317633 h 1624677"/>
              <a:gd name="connsiteX5" fmla="*/ 915994 w 1637893"/>
              <a:gd name="connsiteY5" fmla="*/ 596766 h 1624677"/>
              <a:gd name="connsiteX0" fmla="*/ 915994 w 1637893"/>
              <a:gd name="connsiteY0" fmla="*/ 596766 h 1624677"/>
              <a:gd name="connsiteX1" fmla="*/ 117097 w 1637893"/>
              <a:gd name="connsiteY1" fmla="*/ 0 h 1624677"/>
              <a:gd name="connsiteX2" fmla="*/ 1594 w 1637893"/>
              <a:gd name="connsiteY2" fmla="*/ 885524 h 1624677"/>
              <a:gd name="connsiteX3" fmla="*/ 915994 w 1637893"/>
              <a:gd name="connsiteY3" fmla="*/ 1617044 h 1624677"/>
              <a:gd name="connsiteX4" fmla="*/ 1637889 w 1637893"/>
              <a:gd name="connsiteY4" fmla="*/ 317633 h 1624677"/>
              <a:gd name="connsiteX5" fmla="*/ 915994 w 1637893"/>
              <a:gd name="connsiteY5" fmla="*/ 596766 h 1624677"/>
              <a:gd name="connsiteX0" fmla="*/ 915994 w 1637893"/>
              <a:gd name="connsiteY0" fmla="*/ 596766 h 1617044"/>
              <a:gd name="connsiteX1" fmla="*/ 117097 w 1637893"/>
              <a:gd name="connsiteY1" fmla="*/ 0 h 1617044"/>
              <a:gd name="connsiteX2" fmla="*/ 1594 w 1637893"/>
              <a:gd name="connsiteY2" fmla="*/ 885524 h 1617044"/>
              <a:gd name="connsiteX3" fmla="*/ 915994 w 1637893"/>
              <a:gd name="connsiteY3" fmla="*/ 1617044 h 1617044"/>
              <a:gd name="connsiteX4" fmla="*/ 1637889 w 1637893"/>
              <a:gd name="connsiteY4" fmla="*/ 317633 h 1617044"/>
              <a:gd name="connsiteX5" fmla="*/ 915994 w 1637893"/>
              <a:gd name="connsiteY5" fmla="*/ 596766 h 1617044"/>
              <a:gd name="connsiteX0" fmla="*/ 915994 w 1638082"/>
              <a:gd name="connsiteY0" fmla="*/ 596766 h 1617044"/>
              <a:gd name="connsiteX1" fmla="*/ 117097 w 1638082"/>
              <a:gd name="connsiteY1" fmla="*/ 0 h 1617044"/>
              <a:gd name="connsiteX2" fmla="*/ 1594 w 1638082"/>
              <a:gd name="connsiteY2" fmla="*/ 885524 h 1617044"/>
              <a:gd name="connsiteX3" fmla="*/ 915994 w 1638082"/>
              <a:gd name="connsiteY3" fmla="*/ 1617044 h 1617044"/>
              <a:gd name="connsiteX4" fmla="*/ 1637889 w 1638082"/>
              <a:gd name="connsiteY4" fmla="*/ 317633 h 1617044"/>
              <a:gd name="connsiteX5" fmla="*/ 915994 w 1638082"/>
              <a:gd name="connsiteY5" fmla="*/ 596766 h 1617044"/>
              <a:gd name="connsiteX0" fmla="*/ 915994 w 1638015"/>
              <a:gd name="connsiteY0" fmla="*/ 596766 h 1617044"/>
              <a:gd name="connsiteX1" fmla="*/ 117097 w 1638015"/>
              <a:gd name="connsiteY1" fmla="*/ 0 h 1617044"/>
              <a:gd name="connsiteX2" fmla="*/ 1594 w 1638015"/>
              <a:gd name="connsiteY2" fmla="*/ 885524 h 1617044"/>
              <a:gd name="connsiteX3" fmla="*/ 915994 w 1638015"/>
              <a:gd name="connsiteY3" fmla="*/ 1617044 h 1617044"/>
              <a:gd name="connsiteX4" fmla="*/ 1637889 w 1638015"/>
              <a:gd name="connsiteY4" fmla="*/ 317633 h 1617044"/>
              <a:gd name="connsiteX5" fmla="*/ 915994 w 1638015"/>
              <a:gd name="connsiteY5" fmla="*/ 596766 h 1617044"/>
              <a:gd name="connsiteX0" fmla="*/ 915994 w 1638015"/>
              <a:gd name="connsiteY0" fmla="*/ 596766 h 1617044"/>
              <a:gd name="connsiteX1" fmla="*/ 117097 w 1638015"/>
              <a:gd name="connsiteY1" fmla="*/ 0 h 1617044"/>
              <a:gd name="connsiteX2" fmla="*/ 1594 w 1638015"/>
              <a:gd name="connsiteY2" fmla="*/ 885524 h 1617044"/>
              <a:gd name="connsiteX3" fmla="*/ 915994 w 1638015"/>
              <a:gd name="connsiteY3" fmla="*/ 1617044 h 1617044"/>
              <a:gd name="connsiteX4" fmla="*/ 1637889 w 1638015"/>
              <a:gd name="connsiteY4" fmla="*/ 317633 h 1617044"/>
              <a:gd name="connsiteX5" fmla="*/ 915994 w 1638015"/>
              <a:gd name="connsiteY5" fmla="*/ 596766 h 1617044"/>
              <a:gd name="connsiteX0" fmla="*/ 915994 w 1638015"/>
              <a:gd name="connsiteY0" fmla="*/ 596766 h 1617044"/>
              <a:gd name="connsiteX1" fmla="*/ 117097 w 1638015"/>
              <a:gd name="connsiteY1" fmla="*/ 0 h 1617044"/>
              <a:gd name="connsiteX2" fmla="*/ 1594 w 1638015"/>
              <a:gd name="connsiteY2" fmla="*/ 885524 h 1617044"/>
              <a:gd name="connsiteX3" fmla="*/ 915994 w 1638015"/>
              <a:gd name="connsiteY3" fmla="*/ 1617044 h 1617044"/>
              <a:gd name="connsiteX4" fmla="*/ 1637889 w 1638015"/>
              <a:gd name="connsiteY4" fmla="*/ 317633 h 1617044"/>
              <a:gd name="connsiteX5" fmla="*/ 915994 w 1638015"/>
              <a:gd name="connsiteY5" fmla="*/ 596766 h 1617044"/>
              <a:gd name="connsiteX0" fmla="*/ 915994 w 1638015"/>
              <a:gd name="connsiteY0" fmla="*/ 596766 h 1617065"/>
              <a:gd name="connsiteX1" fmla="*/ 117097 w 1638015"/>
              <a:gd name="connsiteY1" fmla="*/ 0 h 1617065"/>
              <a:gd name="connsiteX2" fmla="*/ 1594 w 1638015"/>
              <a:gd name="connsiteY2" fmla="*/ 885524 h 1617065"/>
              <a:gd name="connsiteX3" fmla="*/ 915994 w 1638015"/>
              <a:gd name="connsiteY3" fmla="*/ 1617044 h 1617065"/>
              <a:gd name="connsiteX4" fmla="*/ 1637889 w 1638015"/>
              <a:gd name="connsiteY4" fmla="*/ 317633 h 1617065"/>
              <a:gd name="connsiteX5" fmla="*/ 915994 w 1638015"/>
              <a:gd name="connsiteY5" fmla="*/ 596766 h 1617065"/>
              <a:gd name="connsiteX0" fmla="*/ 951770 w 1673858"/>
              <a:gd name="connsiteY0" fmla="*/ 606291 h 1626590"/>
              <a:gd name="connsiteX1" fmla="*/ 162398 w 1673858"/>
              <a:gd name="connsiteY1" fmla="*/ 0 h 1626590"/>
              <a:gd name="connsiteX2" fmla="*/ 37370 w 1673858"/>
              <a:gd name="connsiteY2" fmla="*/ 895049 h 1626590"/>
              <a:gd name="connsiteX3" fmla="*/ 951770 w 1673858"/>
              <a:gd name="connsiteY3" fmla="*/ 1626569 h 1626590"/>
              <a:gd name="connsiteX4" fmla="*/ 1673665 w 1673858"/>
              <a:gd name="connsiteY4" fmla="*/ 327158 h 1626590"/>
              <a:gd name="connsiteX5" fmla="*/ 951770 w 1673858"/>
              <a:gd name="connsiteY5" fmla="*/ 606291 h 1626590"/>
              <a:gd name="connsiteX0" fmla="*/ 915195 w 1637283"/>
              <a:gd name="connsiteY0" fmla="*/ 606291 h 1626590"/>
              <a:gd name="connsiteX1" fmla="*/ 125823 w 1637283"/>
              <a:gd name="connsiteY1" fmla="*/ 0 h 1626590"/>
              <a:gd name="connsiteX2" fmla="*/ 795 w 1637283"/>
              <a:gd name="connsiteY2" fmla="*/ 895049 h 1626590"/>
              <a:gd name="connsiteX3" fmla="*/ 915195 w 1637283"/>
              <a:gd name="connsiteY3" fmla="*/ 1626569 h 1626590"/>
              <a:gd name="connsiteX4" fmla="*/ 1637090 w 1637283"/>
              <a:gd name="connsiteY4" fmla="*/ 327158 h 1626590"/>
              <a:gd name="connsiteX5" fmla="*/ 915195 w 1637283"/>
              <a:gd name="connsiteY5" fmla="*/ 606291 h 1626590"/>
              <a:gd name="connsiteX0" fmla="*/ 915195 w 1637283"/>
              <a:gd name="connsiteY0" fmla="*/ 606329 h 1626628"/>
              <a:gd name="connsiteX1" fmla="*/ 125823 w 1637283"/>
              <a:gd name="connsiteY1" fmla="*/ 38 h 1626628"/>
              <a:gd name="connsiteX2" fmla="*/ 795 w 1637283"/>
              <a:gd name="connsiteY2" fmla="*/ 895087 h 1626628"/>
              <a:gd name="connsiteX3" fmla="*/ 915195 w 1637283"/>
              <a:gd name="connsiteY3" fmla="*/ 1626607 h 1626628"/>
              <a:gd name="connsiteX4" fmla="*/ 1637090 w 1637283"/>
              <a:gd name="connsiteY4" fmla="*/ 327196 h 1626628"/>
              <a:gd name="connsiteX5" fmla="*/ 915195 w 1637283"/>
              <a:gd name="connsiteY5" fmla="*/ 606329 h 1626628"/>
              <a:gd name="connsiteX0" fmla="*/ 915195 w 1637221"/>
              <a:gd name="connsiteY0" fmla="*/ 606328 h 1626627"/>
              <a:gd name="connsiteX1" fmla="*/ 125823 w 1637221"/>
              <a:gd name="connsiteY1" fmla="*/ 37 h 1626627"/>
              <a:gd name="connsiteX2" fmla="*/ 795 w 1637221"/>
              <a:gd name="connsiteY2" fmla="*/ 895086 h 1626627"/>
              <a:gd name="connsiteX3" fmla="*/ 915195 w 1637221"/>
              <a:gd name="connsiteY3" fmla="*/ 1626606 h 1626627"/>
              <a:gd name="connsiteX4" fmla="*/ 1637090 w 1637221"/>
              <a:gd name="connsiteY4" fmla="*/ 327195 h 1626627"/>
              <a:gd name="connsiteX5" fmla="*/ 915195 w 1637221"/>
              <a:gd name="connsiteY5" fmla="*/ 606328 h 162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221" h="1626627">
                <a:moveTo>
                  <a:pt x="915195" y="606328"/>
                </a:moveTo>
                <a:cubicBezTo>
                  <a:pt x="895546" y="595345"/>
                  <a:pt x="117952" y="-5352"/>
                  <a:pt x="125823" y="37"/>
                </a:cubicBezTo>
                <a:cubicBezTo>
                  <a:pt x="127427" y="36"/>
                  <a:pt x="-11704" y="900216"/>
                  <a:pt x="795" y="895086"/>
                </a:cubicBezTo>
                <a:cubicBezTo>
                  <a:pt x="13294" y="889956"/>
                  <a:pt x="911986" y="1625002"/>
                  <a:pt x="915195" y="1626606"/>
                </a:cubicBezTo>
                <a:cubicBezTo>
                  <a:pt x="920684" y="1632771"/>
                  <a:pt x="1625861" y="319174"/>
                  <a:pt x="1637090" y="327195"/>
                </a:cubicBezTo>
                <a:cubicBezTo>
                  <a:pt x="1648319" y="335216"/>
                  <a:pt x="934844" y="617311"/>
                  <a:pt x="915195" y="606328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Дуга 8">
            <a:extLst>
              <a:ext uri="{FF2B5EF4-FFF2-40B4-BE49-F238E27FC236}">
                <a16:creationId xmlns="" xmlns:a16="http://schemas.microsoft.com/office/drawing/2014/main" id="{F2916919-E398-4D43-9E15-170FE384EF6E}"/>
              </a:ext>
            </a:extLst>
          </p:cNvPr>
          <p:cNvSpPr/>
          <p:nvPr/>
        </p:nvSpPr>
        <p:spPr>
          <a:xfrm rot="1308094">
            <a:off x="9297945" y="1918866"/>
            <a:ext cx="2080315" cy="673864"/>
          </a:xfrm>
          <a:prstGeom prst="arc">
            <a:avLst>
              <a:gd name="adj1" fmla="val 16200000"/>
              <a:gd name="adj2" fmla="val 12393874"/>
            </a:avLst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8282F473-D4EE-401F-A570-2A9594131005}"/>
              </a:ext>
            </a:extLst>
          </p:cNvPr>
          <p:cNvCxnSpPr/>
          <p:nvPr/>
        </p:nvCxnSpPr>
        <p:spPr>
          <a:xfrm>
            <a:off x="1722162" y="3429000"/>
            <a:ext cx="1568932" cy="881743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3CB853A1-F611-40D7-9470-CCB74705ADB3}"/>
              </a:ext>
            </a:extLst>
          </p:cNvPr>
          <p:cNvCxnSpPr>
            <a:cxnSpLocks/>
          </p:cNvCxnSpPr>
          <p:nvPr/>
        </p:nvCxnSpPr>
        <p:spPr>
          <a:xfrm flipV="1">
            <a:off x="2017919" y="4310743"/>
            <a:ext cx="1273175" cy="30888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B76E27D6-D603-4002-B2C7-A004E505B098}"/>
              </a:ext>
            </a:extLst>
          </p:cNvPr>
          <p:cNvCxnSpPr>
            <a:cxnSpLocks/>
          </p:cNvCxnSpPr>
          <p:nvPr/>
        </p:nvCxnSpPr>
        <p:spPr>
          <a:xfrm>
            <a:off x="2017919" y="4619625"/>
            <a:ext cx="1476375" cy="151447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48E70D4C-6927-4DAF-A8AF-882440E8BB4D}"/>
              </a:ext>
            </a:extLst>
          </p:cNvPr>
          <p:cNvSpPr/>
          <p:nvPr/>
        </p:nvSpPr>
        <p:spPr>
          <a:xfrm>
            <a:off x="4146917" y="3429000"/>
            <a:ext cx="1352550" cy="2609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353D6387-28F3-4302-8B79-17FFAF89B629}"/>
              </a:ext>
            </a:extLst>
          </p:cNvPr>
          <p:cNvSpPr/>
          <p:nvPr/>
        </p:nvSpPr>
        <p:spPr>
          <a:xfrm>
            <a:off x="6910872" y="4178753"/>
            <a:ext cx="3238500" cy="8817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</a:t>
            </a:r>
            <a:r>
              <a:rPr lang="uk-UA" sz="2400" b="1" dirty="0" smtClean="0">
                <a:solidFill>
                  <a:schemeClr val="bg1"/>
                </a:solidFill>
              </a:rPr>
              <a:t>зображено ламаних </a:t>
            </a:r>
            <a:r>
              <a:rPr lang="uk-UA" sz="2400" b="1" dirty="0">
                <a:solidFill>
                  <a:schemeClr val="bg1"/>
                </a:solidFill>
              </a:rPr>
              <a:t>ліній?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1854B1A2-F087-4BFC-A09D-31EFDB1E1109}"/>
              </a:ext>
            </a:extLst>
          </p:cNvPr>
          <p:cNvSpPr/>
          <p:nvPr/>
        </p:nvSpPr>
        <p:spPr>
          <a:xfrm>
            <a:off x="7965311" y="3173378"/>
            <a:ext cx="3238500" cy="8817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</a:t>
            </a:r>
            <a:r>
              <a:rPr lang="uk-UA" sz="2400" b="1" dirty="0" smtClean="0">
                <a:solidFill>
                  <a:schemeClr val="bg1"/>
                </a:solidFill>
              </a:rPr>
              <a:t>кривих ліній </a:t>
            </a:r>
            <a:r>
              <a:rPr lang="uk-UA" sz="2400" b="1" dirty="0">
                <a:solidFill>
                  <a:schemeClr val="bg1"/>
                </a:solidFill>
              </a:rPr>
              <a:t>зображено?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DC9409AB-E2CE-4F21-AE7E-606B21AFD44C}"/>
              </a:ext>
            </a:extLst>
          </p:cNvPr>
          <p:cNvSpPr/>
          <p:nvPr/>
        </p:nvSpPr>
        <p:spPr>
          <a:xfrm>
            <a:off x="6258975" y="5252357"/>
            <a:ext cx="3238500" cy="8817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є </a:t>
            </a:r>
            <a:r>
              <a:rPr lang="uk-UA" sz="2400" b="1" dirty="0" smtClean="0">
                <a:solidFill>
                  <a:schemeClr val="bg1"/>
                </a:solidFill>
              </a:rPr>
              <a:t>на малюнку  </a:t>
            </a:r>
            <a:r>
              <a:rPr lang="uk-UA" sz="2400" b="1" dirty="0">
                <a:solidFill>
                  <a:schemeClr val="bg1"/>
                </a:solidFill>
              </a:rPr>
              <a:t>замкнені лінії?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494529"/>
            <a:ext cx="9943402" cy="65404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400</Words>
  <Application>Microsoft Office PowerPoint</Application>
  <PresentationFormat>Произвольный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Створення позитивного клімату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138</cp:revision>
  <dcterms:created xsi:type="dcterms:W3CDTF">2018-01-05T16:38:53Z</dcterms:created>
  <dcterms:modified xsi:type="dcterms:W3CDTF">2024-09-01T15:43:43Z</dcterms:modified>
</cp:coreProperties>
</file>