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10" r:id="rId3"/>
    <p:sldId id="312" r:id="rId4"/>
    <p:sldId id="270" r:id="rId5"/>
    <p:sldId id="282" r:id="rId6"/>
    <p:sldId id="283" r:id="rId7"/>
    <p:sldId id="287" r:id="rId8"/>
    <p:sldId id="288" r:id="rId9"/>
    <p:sldId id="305" r:id="rId10"/>
    <p:sldId id="281" r:id="rId11"/>
    <p:sldId id="303" r:id="rId12"/>
    <p:sldId id="307" r:id="rId13"/>
    <p:sldId id="306" r:id="rId14"/>
    <p:sldId id="308" r:id="rId15"/>
    <p:sldId id="309" r:id="rId16"/>
    <p:sldId id="31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600"/>
    <a:srgbClr val="FEC2FA"/>
    <a:srgbClr val="2F3242"/>
    <a:srgbClr val="1694E9"/>
    <a:srgbClr val="FFFF00"/>
    <a:srgbClr val="295FFF"/>
    <a:srgbClr val="FFB441"/>
    <a:srgbClr val="709E32"/>
    <a:srgbClr val="00B0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7E68B-412B-444A-8DA2-A44F3AAD6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8216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7943" y="4260756"/>
            <a:ext cx="10272356" cy="156966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Лічба </a:t>
            </a:r>
            <a:r>
              <a:rPr lang="uk-UA" sz="4800" b="1" dirty="0">
                <a:solidFill>
                  <a:srgbClr val="7030A0"/>
                </a:solidFill>
              </a:rPr>
              <a:t>предметів. Порівнян­ня чисел. </a:t>
            </a:r>
            <a:r>
              <a:rPr lang="uk-UA" sz="4800" b="1" dirty="0" smtClean="0">
                <a:solidFill>
                  <a:srgbClr val="7030A0"/>
                </a:solidFill>
              </a:rPr>
              <a:t>Об’ємні фігури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1658" y="896255"/>
            <a:ext cx="3581401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1. </a:t>
            </a:r>
            <a:r>
              <a:rPr lang="uk-UA" sz="2400" b="1" i="1" dirty="0" smtClean="0">
                <a:solidFill>
                  <a:srgbClr val="7030A0"/>
                </a:solidFill>
              </a:rPr>
              <a:t>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матеріалу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5123" name="Picture 3" descr="D:\Картинки до тестів\!!! Есміра Україна Читання в родині\OIG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3" y="810228"/>
            <a:ext cx="3282388" cy="328238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4530"/>
            <a:ext cx="10046022" cy="7791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589180" y="1851645"/>
            <a:ext cx="324259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7 </a:t>
            </a:r>
            <a:r>
              <a:rPr lang="uk-UA" sz="4000" b="1" dirty="0" smtClean="0">
                <a:solidFill>
                  <a:srgbClr val="7030A0"/>
                </a:solidFill>
              </a:rPr>
              <a:t>   10 </a:t>
            </a:r>
            <a:r>
              <a:rPr lang="uk-UA" sz="4000" b="1" dirty="0">
                <a:solidFill>
                  <a:srgbClr val="7030A0"/>
                </a:solidFill>
              </a:rPr>
              <a:t>– 5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589180" y="3152078"/>
            <a:ext cx="324259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3 </a:t>
            </a:r>
            <a:r>
              <a:rPr lang="uk-UA" sz="4000" b="1" dirty="0" smtClean="0">
                <a:solidFill>
                  <a:srgbClr val="7030A0"/>
                </a:solidFill>
              </a:rPr>
              <a:t>   </a:t>
            </a:r>
            <a:r>
              <a:rPr lang="uk-UA" sz="4000" b="1" dirty="0">
                <a:solidFill>
                  <a:srgbClr val="7030A0"/>
                </a:solidFill>
              </a:rPr>
              <a:t>10 </a:t>
            </a:r>
            <a:r>
              <a:rPr lang="uk-UA" sz="4000" b="1" dirty="0" smtClean="0">
                <a:solidFill>
                  <a:srgbClr val="7030A0"/>
                </a:solidFill>
              </a:rPr>
              <a:t>+ 0 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453031" y="4576381"/>
            <a:ext cx="324259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8 - 7 </a:t>
            </a:r>
            <a:r>
              <a:rPr lang="uk-UA" sz="4000" b="1" dirty="0" smtClean="0">
                <a:solidFill>
                  <a:srgbClr val="7030A0"/>
                </a:solidFill>
              </a:rPr>
              <a:t>    1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5019666" y="1809176"/>
            <a:ext cx="324259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8 </a:t>
            </a:r>
            <a:r>
              <a:rPr lang="uk-UA" sz="4000" b="1" dirty="0" smtClean="0">
                <a:solidFill>
                  <a:srgbClr val="7030A0"/>
                </a:solidFill>
              </a:rPr>
              <a:t>+ 2 </a:t>
            </a:r>
            <a:r>
              <a:rPr lang="uk-UA" sz="4000" b="1" dirty="0" smtClean="0">
                <a:solidFill>
                  <a:srgbClr val="7030A0"/>
                </a:solidFill>
              </a:rPr>
              <a:t>   8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5019667" y="3165966"/>
            <a:ext cx="324259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8 + 1 </a:t>
            </a:r>
            <a:r>
              <a:rPr lang="uk-UA" sz="4000" b="1" dirty="0" smtClean="0">
                <a:solidFill>
                  <a:srgbClr val="7030A0"/>
                </a:solidFill>
              </a:rPr>
              <a:t>    8 </a:t>
            </a:r>
            <a:r>
              <a:rPr lang="uk-UA" sz="4000" b="1" dirty="0" smtClean="0">
                <a:solidFill>
                  <a:srgbClr val="7030A0"/>
                </a:solidFill>
              </a:rPr>
              <a:t>- 1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5019666" y="4497182"/>
            <a:ext cx="324259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6 + 0 </a:t>
            </a:r>
            <a:r>
              <a:rPr lang="uk-UA" sz="4000" b="1" dirty="0" smtClean="0">
                <a:solidFill>
                  <a:srgbClr val="7030A0"/>
                </a:solidFill>
              </a:rPr>
              <a:t>    6 </a:t>
            </a:r>
            <a:r>
              <a:rPr lang="uk-UA" sz="4000" b="1" dirty="0" smtClean="0">
                <a:solidFill>
                  <a:srgbClr val="7030A0"/>
                </a:solidFill>
              </a:rPr>
              <a:t>- 0 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845628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FA45EBF-44F6-4E1C-932E-152E496E600F}"/>
              </a:ext>
            </a:extLst>
          </p:cNvPr>
          <p:cNvSpPr txBox="1"/>
          <p:nvPr/>
        </p:nvSpPr>
        <p:spPr>
          <a:xfrm>
            <a:off x="2414538" y="1273630"/>
            <a:ext cx="490430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15543" y="3165966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&lt;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FA45EBF-44F6-4E1C-932E-152E496E600F}"/>
              </a:ext>
            </a:extLst>
          </p:cNvPr>
          <p:cNvSpPr txBox="1"/>
          <p:nvPr/>
        </p:nvSpPr>
        <p:spPr>
          <a:xfrm>
            <a:off x="2165954" y="2517062"/>
            <a:ext cx="918972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10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5543" y="1889337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&gt;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FA45EBF-44F6-4E1C-932E-152E496E600F}"/>
              </a:ext>
            </a:extLst>
          </p:cNvPr>
          <p:cNvSpPr txBox="1"/>
          <p:nvPr/>
        </p:nvSpPr>
        <p:spPr>
          <a:xfrm>
            <a:off x="1464657" y="3873852"/>
            <a:ext cx="490430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1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FA45EBF-44F6-4E1C-932E-152E496E600F}"/>
              </a:ext>
            </a:extLst>
          </p:cNvPr>
          <p:cNvSpPr txBox="1"/>
          <p:nvPr/>
        </p:nvSpPr>
        <p:spPr>
          <a:xfrm>
            <a:off x="2135010" y="4545005"/>
            <a:ext cx="490430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=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FA45EBF-44F6-4E1C-932E-152E496E600F}"/>
              </a:ext>
            </a:extLst>
          </p:cNvPr>
          <p:cNvSpPr txBox="1"/>
          <p:nvPr/>
        </p:nvSpPr>
        <p:spPr>
          <a:xfrm>
            <a:off x="5894024" y="1262285"/>
            <a:ext cx="746939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10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FA45EBF-44F6-4E1C-932E-152E496E600F}"/>
              </a:ext>
            </a:extLst>
          </p:cNvPr>
          <p:cNvSpPr txBox="1"/>
          <p:nvPr/>
        </p:nvSpPr>
        <p:spPr>
          <a:xfrm>
            <a:off x="5648809" y="2461116"/>
            <a:ext cx="490430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8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FA45EBF-44F6-4E1C-932E-152E496E600F}"/>
              </a:ext>
            </a:extLst>
          </p:cNvPr>
          <p:cNvSpPr txBox="1"/>
          <p:nvPr/>
        </p:nvSpPr>
        <p:spPr>
          <a:xfrm>
            <a:off x="7091882" y="2473799"/>
            <a:ext cx="490430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7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FA45EBF-44F6-4E1C-932E-152E496E600F}"/>
              </a:ext>
            </a:extLst>
          </p:cNvPr>
          <p:cNvSpPr txBox="1"/>
          <p:nvPr/>
        </p:nvSpPr>
        <p:spPr>
          <a:xfrm>
            <a:off x="5654077" y="3873852"/>
            <a:ext cx="490430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6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FA45EBF-44F6-4E1C-932E-152E496E600F}"/>
              </a:ext>
            </a:extLst>
          </p:cNvPr>
          <p:cNvSpPr txBox="1"/>
          <p:nvPr/>
        </p:nvSpPr>
        <p:spPr>
          <a:xfrm>
            <a:off x="7082766" y="3900037"/>
            <a:ext cx="490430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6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60804" y="1770407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&gt;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FA45EBF-44F6-4E1C-932E-152E496E600F}"/>
              </a:ext>
            </a:extLst>
          </p:cNvPr>
          <p:cNvSpPr txBox="1"/>
          <p:nvPr/>
        </p:nvSpPr>
        <p:spPr>
          <a:xfrm>
            <a:off x="6395748" y="4495167"/>
            <a:ext cx="490430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=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73660" y="3152078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&gt;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Картинки до тестів\Людина\Здив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374" y="2267225"/>
            <a:ext cx="2977080" cy="430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8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 animBg="1"/>
      <p:bldP spid="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6965" y="486954"/>
            <a:ext cx="8116330" cy="73750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21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CFBFC1AE-FB44-41D1-8FBF-55959FA13DF8}"/>
              </a:ext>
            </a:extLst>
          </p:cNvPr>
          <p:cNvSpPr/>
          <p:nvPr/>
        </p:nvSpPr>
        <p:spPr>
          <a:xfrm>
            <a:off x="836965" y="1349460"/>
            <a:ext cx="8116330" cy="85802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На </a:t>
            </a:r>
            <a:r>
              <a:rPr lang="ru-RU" sz="2400" b="1" dirty="0" err="1">
                <a:solidFill>
                  <a:srgbClr val="7030A0"/>
                </a:solidFill>
              </a:rPr>
              <a:t>обідньому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столі</a:t>
            </a:r>
            <a:r>
              <a:rPr lang="ru-RU" sz="2400" b="1" dirty="0">
                <a:solidFill>
                  <a:srgbClr val="7030A0"/>
                </a:solidFill>
              </a:rPr>
              <a:t> лежало 3 ложки. </a:t>
            </a:r>
            <a:r>
              <a:rPr lang="ru-RU" sz="2400" b="1" dirty="0" err="1">
                <a:solidFill>
                  <a:srgbClr val="7030A0"/>
                </a:solidFill>
              </a:rPr>
              <a:t>Офіціант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поклав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ще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стільки</a:t>
            </a:r>
            <a:r>
              <a:rPr lang="ru-RU" sz="2400" b="1" dirty="0">
                <a:solidFill>
                  <a:srgbClr val="7030A0"/>
                </a:solidFill>
              </a:rPr>
              <a:t> само ложок </a:t>
            </a:r>
            <a:r>
              <a:rPr lang="ru-RU" sz="2400" b="1" dirty="0" err="1">
                <a:solidFill>
                  <a:srgbClr val="7030A0"/>
                </a:solidFill>
              </a:rPr>
              <a:t>Скільки</a:t>
            </a:r>
            <a:r>
              <a:rPr lang="ru-RU" sz="2400" b="1" dirty="0">
                <a:solidFill>
                  <a:srgbClr val="7030A0"/>
                </a:solidFill>
              </a:rPr>
              <a:t> ложок стало на </a:t>
            </a:r>
            <a:r>
              <a:rPr lang="ru-RU" sz="2400" b="1" dirty="0" err="1">
                <a:solidFill>
                  <a:srgbClr val="7030A0"/>
                </a:solidFill>
              </a:rPr>
              <a:t>столі</a:t>
            </a:r>
            <a:r>
              <a:rPr lang="ru-RU" sz="24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png kj;rf&quot;">
            <a:extLst>
              <a:ext uri="{FF2B5EF4-FFF2-40B4-BE49-F238E27FC236}">
                <a16:creationId xmlns="" xmlns:a16="http://schemas.microsoft.com/office/drawing/2014/main" id="{156FF430-CFC2-4583-BC55-A2156B9DA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5" r="33717"/>
          <a:stretch/>
        </p:blipFill>
        <p:spPr bwMode="auto">
          <a:xfrm>
            <a:off x="940286" y="2318931"/>
            <a:ext cx="531464" cy="179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 ÐµÐ·ÑÐ»ÑÑÐ°Ñ Ð¿Ð¾ÑÑÐºÑ Ð·Ð¾Ð±ÑÐ°Ð¶ÐµÐ½Ñ Ð·Ð° Ð·Ð°Ð¿Ð¸ÑÐ¾Ð¼ &quot;png kj;rf&quot;">
            <a:extLst>
              <a:ext uri="{FF2B5EF4-FFF2-40B4-BE49-F238E27FC236}">
                <a16:creationId xmlns="" xmlns:a16="http://schemas.microsoft.com/office/drawing/2014/main" id="{781C3B4E-9AF7-4FCB-8A20-239EBB35C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5" r="33717"/>
          <a:stretch/>
        </p:blipFill>
        <p:spPr bwMode="auto">
          <a:xfrm>
            <a:off x="2084411" y="2304497"/>
            <a:ext cx="531464" cy="179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 ÐµÐ·ÑÐ»ÑÑÐ°Ñ Ð¿Ð¾ÑÑÐºÑ Ð·Ð¾Ð±ÑÐ°Ð¶ÐµÐ½Ñ Ð·Ð° Ð·Ð°Ð¿Ð¸ÑÐ¾Ð¼ &quot;png kj;rf&quot;">
            <a:extLst>
              <a:ext uri="{FF2B5EF4-FFF2-40B4-BE49-F238E27FC236}">
                <a16:creationId xmlns="" xmlns:a16="http://schemas.microsoft.com/office/drawing/2014/main" id="{066D77FC-DFBF-4829-8D58-DD9AD12A2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5" r="33717"/>
          <a:stretch/>
        </p:blipFill>
        <p:spPr bwMode="auto">
          <a:xfrm>
            <a:off x="3228536" y="2304496"/>
            <a:ext cx="531464" cy="179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73BC781-7D34-4F38-AB15-67F7E5691E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2"/>
          <a:stretch/>
        </p:blipFill>
        <p:spPr>
          <a:xfrm>
            <a:off x="9130582" y="486954"/>
            <a:ext cx="2519061" cy="3556535"/>
          </a:xfrm>
          <a:prstGeom prst="rect">
            <a:avLst/>
          </a:prstGeom>
        </p:spPr>
      </p:pic>
      <p:pic>
        <p:nvPicPr>
          <p:cNvPr id="13" name="Picture 2" descr="Ð ÐµÐ·ÑÐ»ÑÑÐ°Ñ Ð¿Ð¾ÑÑÐºÑ Ð·Ð¾Ð±ÑÐ°Ð¶ÐµÐ½Ñ Ð·Ð° Ð·Ð°Ð¿Ð¸ÑÐ¾Ð¼ &quot;png kj;rf&quot;">
            <a:extLst>
              <a:ext uri="{FF2B5EF4-FFF2-40B4-BE49-F238E27FC236}">
                <a16:creationId xmlns="" xmlns:a16="http://schemas.microsoft.com/office/drawing/2014/main" id="{A5E56E57-5FD4-4826-8D9D-D1FC94AD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5" r="33717"/>
          <a:stretch/>
        </p:blipFill>
        <p:spPr bwMode="auto">
          <a:xfrm>
            <a:off x="5808183" y="2318931"/>
            <a:ext cx="531464" cy="179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Ð ÐµÐ·ÑÐ»ÑÑÐ°Ñ Ð¿Ð¾ÑÑÐºÑ Ð·Ð¾Ð±ÑÐ°Ð¶ÐµÐ½Ñ Ð·Ð° Ð·Ð°Ð¿Ð¸ÑÐ¾Ð¼ &quot;png kj;rf&quot;">
            <a:extLst>
              <a:ext uri="{FF2B5EF4-FFF2-40B4-BE49-F238E27FC236}">
                <a16:creationId xmlns="" xmlns:a16="http://schemas.microsoft.com/office/drawing/2014/main" id="{90F11E5C-84CC-4F49-956C-3AEB3779F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5" r="33717"/>
          <a:stretch/>
        </p:blipFill>
        <p:spPr bwMode="auto">
          <a:xfrm>
            <a:off x="6952308" y="2304497"/>
            <a:ext cx="531464" cy="179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Ð ÐµÐ·ÑÐ»ÑÑÐ°Ñ Ð¿Ð¾ÑÑÐºÑ Ð·Ð¾Ð±ÑÐ°Ð¶ÐµÐ½Ñ Ð·Ð° Ð·Ð°Ð¿Ð¸ÑÐ¾Ð¼ &quot;png kj;rf&quot;">
            <a:extLst>
              <a:ext uri="{FF2B5EF4-FFF2-40B4-BE49-F238E27FC236}">
                <a16:creationId xmlns="" xmlns:a16="http://schemas.microsoft.com/office/drawing/2014/main" id="{AB6EB93A-17E1-412D-89D7-05F856CE5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5" r="33717"/>
          <a:stretch/>
        </p:blipFill>
        <p:spPr bwMode="auto">
          <a:xfrm>
            <a:off x="8096433" y="2304496"/>
            <a:ext cx="531464" cy="179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845628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945CECC-B440-490D-BAF0-72615B9AC3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979" b="85328"/>
          <a:stretch/>
        </p:blipFill>
        <p:spPr>
          <a:xfrm>
            <a:off x="1072840" y="4154491"/>
            <a:ext cx="6732000" cy="19843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9D0D7352-B7EE-4847-AF5F-9783ADA2CD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3" t="2107" r="67571" b="90464"/>
          <a:stretch/>
        </p:blipFill>
        <p:spPr>
          <a:xfrm>
            <a:off x="1490720" y="4582218"/>
            <a:ext cx="535481" cy="44398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DC14EB19-7FEB-4A51-B81B-3F7EA64428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11757" r="84685" b="80814"/>
          <a:stretch/>
        </p:blipFill>
        <p:spPr>
          <a:xfrm>
            <a:off x="1979918" y="4668845"/>
            <a:ext cx="378982" cy="44398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1CE04F4-7356-41E0-969A-C769F3C915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0" t="2107" r="67385" b="90464"/>
          <a:stretch/>
        </p:blipFill>
        <p:spPr>
          <a:xfrm>
            <a:off x="2321270" y="4582218"/>
            <a:ext cx="535481" cy="44398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688708B-F01E-4534-9812-7E80771182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3" t="11757" r="77957" b="80814"/>
          <a:stretch/>
        </p:blipFill>
        <p:spPr>
          <a:xfrm>
            <a:off x="2749126" y="4668845"/>
            <a:ext cx="305037" cy="35735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86FA549-6184-449F-B064-24D7C485E2E8}"/>
              </a:ext>
            </a:extLst>
          </p:cNvPr>
          <p:cNvSpPr txBox="1"/>
          <p:nvPr/>
        </p:nvSpPr>
        <p:spPr>
          <a:xfrm>
            <a:off x="1386155" y="5183735"/>
            <a:ext cx="2695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/>
              <a:t>Відповідь: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4E1E26DA-D194-4967-BBA8-70AF5F937F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8" t="2107" r="40697" b="90464"/>
          <a:stretch/>
        </p:blipFill>
        <p:spPr>
          <a:xfrm>
            <a:off x="3083028" y="4582217"/>
            <a:ext cx="535481" cy="44398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0A5EE0F-8E5C-4A44-9325-A88E5C4B16D4}"/>
              </a:ext>
            </a:extLst>
          </p:cNvPr>
          <p:cNvSpPr txBox="1"/>
          <p:nvPr/>
        </p:nvSpPr>
        <p:spPr>
          <a:xfrm>
            <a:off x="4082142" y="5156233"/>
            <a:ext cx="3853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6 </a:t>
            </a:r>
            <a:r>
              <a:rPr lang="uk-UA" sz="4400" dirty="0" smtClean="0"/>
              <a:t>ложок стало.</a:t>
            </a:r>
            <a:endParaRPr lang="uk-UA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32673" y="4462701"/>
            <a:ext cx="816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/>
              <a:t>(л.)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1196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7281" y="510788"/>
            <a:ext cx="9910243" cy="7682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Хвилинка каліграфії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869" r="74634" b="85774"/>
          <a:stretch/>
        </p:blipFill>
        <p:spPr>
          <a:xfrm>
            <a:off x="1152034" y="1979003"/>
            <a:ext cx="7054417" cy="21335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46" y="1371600"/>
            <a:ext cx="3306950" cy="259400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A5C9585-2D01-4FB5-ADAD-709396E4B8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3" t="2531" r="50054" b="89063"/>
          <a:stretch/>
        </p:blipFill>
        <p:spPr>
          <a:xfrm>
            <a:off x="1606209" y="2377363"/>
            <a:ext cx="575680" cy="56102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0A471EC-76CC-4752-AE29-EFB3A39EDE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3" t="2531" r="50054" b="89063"/>
          <a:stretch/>
        </p:blipFill>
        <p:spPr>
          <a:xfrm>
            <a:off x="2521907" y="2377363"/>
            <a:ext cx="575680" cy="56102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1ABC1174-41C4-4062-8439-12DCD281F8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0" t="2099" r="41317" b="89495"/>
          <a:stretch/>
        </p:blipFill>
        <p:spPr>
          <a:xfrm>
            <a:off x="1568561" y="3250403"/>
            <a:ext cx="575680" cy="56102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31A4DF6A-C60C-4C4D-991F-ACC7512F19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0" t="2099" r="41317" b="89495"/>
          <a:stretch/>
        </p:blipFill>
        <p:spPr>
          <a:xfrm>
            <a:off x="2466515" y="3250404"/>
            <a:ext cx="575680" cy="561029"/>
          </a:xfrm>
          <a:prstGeom prst="rect">
            <a:avLst/>
          </a:prstGeom>
        </p:spPr>
      </p:pic>
      <p:sp>
        <p:nvSpPr>
          <p:cNvPr id="40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3 Математика\Листопад\№003 - Повт вивч матеріалу. Лічба предметів\2024-08-13_2227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44" y="4577608"/>
            <a:ext cx="9363302" cy="154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1152034" y="1405359"/>
            <a:ext cx="32425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Напиши за зразком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75658" y="5926238"/>
            <a:ext cx="384636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02308" y="5915627"/>
            <a:ext cx="384636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870852" y="5939743"/>
            <a:ext cx="384636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337607" y="5893443"/>
            <a:ext cx="384636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9050660" y="5893443"/>
            <a:ext cx="384636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452452" y="5895373"/>
            <a:ext cx="384636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460123" y="6009189"/>
            <a:ext cx="384636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403505" y="5907912"/>
            <a:ext cx="384636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411176" y="6021728"/>
            <a:ext cx="384636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617006" y="5898267"/>
            <a:ext cx="384636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624677" y="6012083"/>
            <a:ext cx="384636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528670" y="5907913"/>
            <a:ext cx="384636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6536341" y="6021729"/>
            <a:ext cx="384636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9920052" y="5898266"/>
            <a:ext cx="384636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9927723" y="6012082"/>
            <a:ext cx="384636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086608" y="5406342"/>
            <a:ext cx="686292" cy="671332"/>
          </a:xfrm>
          <a:prstGeom prst="ellipse">
            <a:avLst/>
          </a:prstGeom>
          <a:noFill/>
          <a:ln w="57150">
            <a:solidFill>
              <a:srgbClr val="00C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\3 Математика\Листопад\№003 - Повт вивч матеріалу. Лічба предметів\2024-08-13_222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90" y="1319212"/>
            <a:ext cx="8732066" cy="505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19490" y="440690"/>
            <a:ext cx="8732066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69329" y="5926237"/>
            <a:ext cx="457467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894122" y="5338253"/>
            <a:ext cx="1120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7 см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78181" y="9262070"/>
            <a:ext cx="1120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7 см</a:t>
            </a:r>
            <a:endParaRPr lang="uk-UA" sz="3200" b="1" dirty="0">
              <a:solidFill>
                <a:srgbClr val="7030A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4569329" y="5810493"/>
            <a:ext cx="0" cy="2440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9143258" y="5825927"/>
            <a:ext cx="0" cy="2440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465234" y="4753478"/>
            <a:ext cx="1120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4 см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12090" y="5477041"/>
            <a:ext cx="2635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4 + 3 = 7 (см)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6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 клас\3 Математика\Листопад\№003 - Повт вивч матеріалу. Лічба предметів\2024-08-13_223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7" y="1196721"/>
            <a:ext cx="7914248" cy="418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19490" y="440690"/>
            <a:ext cx="8732066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80" y="1096573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6" y="2180027"/>
            <a:ext cx="2449604" cy="42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926146" y="1244600"/>
            <a:ext cx="3987288" cy="787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Які геометричні фігури </a:t>
            </a:r>
            <a:r>
              <a:rPr lang="uk-UA" sz="2400" b="1" dirty="0" smtClean="0">
                <a:solidFill>
                  <a:schemeClr val="bg1"/>
                </a:solidFill>
              </a:rPr>
              <a:t>ти знаєш?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71" y="227417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809429" y="2470653"/>
            <a:ext cx="4184092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Яке найменше трицифрове число?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84" y="3613856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927049" y="3761883"/>
            <a:ext cx="4380609" cy="78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знаходження </a:t>
            </a:r>
            <a:r>
              <a:rPr lang="uk-UA" sz="2400" b="1" dirty="0" smtClean="0">
                <a:solidFill>
                  <a:schemeClr val="bg1"/>
                </a:solidFill>
              </a:rPr>
              <a:t>суми? остачі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8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84" y="50439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847550" y="5172279"/>
            <a:ext cx="4184092" cy="78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Де у житті </a:t>
            </a:r>
            <a:r>
              <a:rPr lang="uk-UA" sz="2400" b="1" dirty="0" smtClean="0">
                <a:solidFill>
                  <a:schemeClr val="bg1"/>
                </a:solidFill>
              </a:rPr>
              <a:t>тобі </a:t>
            </a:r>
            <a:r>
              <a:rPr lang="uk-UA" sz="2400" b="1" dirty="0">
                <a:solidFill>
                  <a:schemeClr val="bg1"/>
                </a:solidFill>
              </a:rPr>
              <a:t>знадобляться знання з математики?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7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62516" y="356583"/>
            <a:ext cx="8732066" cy="6203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4" r="25767"/>
          <a:stretch/>
        </p:blipFill>
        <p:spPr bwMode="auto">
          <a:xfrm flipH="1">
            <a:off x="493024" y="2727692"/>
            <a:ext cx="2738984" cy="37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herman: Boy Genius | The Parody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848" y="1752676"/>
            <a:ext cx="3015125" cy="382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20059" y="1210760"/>
            <a:ext cx="2916680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7030A0"/>
                </a:solidFill>
              </a:rPr>
              <a:t>Настрій якої фігури тобі зараз більше подобається? </a:t>
            </a:r>
          </a:p>
        </p:txBody>
      </p:sp>
      <p:pic>
        <p:nvPicPr>
          <p:cNvPr id="1026" name="Picture 2" descr="D:\Картинки до тестів\Емоції Геметричні\Геом тіл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52" y="1210760"/>
            <a:ext cx="51943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8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Rectangle 23"/>
          <p:cNvSpPr>
            <a:spLocks noGrp="1" noChangeArrowheads="1"/>
          </p:cNvSpPr>
          <p:nvPr>
            <p:ph type="title"/>
          </p:nvPr>
        </p:nvSpPr>
        <p:spPr>
          <a:xfrm>
            <a:off x="903513" y="384815"/>
            <a:ext cx="10308773" cy="82028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4000" b="1" dirty="0" smtClean="0"/>
              <a:t>Створення позитивного клімату класу</a:t>
            </a:r>
            <a:endParaRPr lang="ru-RU" sz="4000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24040" y="1661678"/>
            <a:ext cx="3779705" cy="343923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Розглянь </a:t>
            </a:r>
            <a:r>
              <a:rPr lang="uk-UA" sz="2800" b="1" dirty="0" smtClean="0">
                <a:solidFill>
                  <a:srgbClr val="7030A0"/>
                </a:solidFill>
              </a:rPr>
              <a:t>об’ємні геометричні </a:t>
            </a:r>
            <a:r>
              <a:rPr lang="uk-UA" sz="2800" b="1" dirty="0" smtClean="0">
                <a:solidFill>
                  <a:srgbClr val="7030A0"/>
                </a:solidFill>
              </a:rPr>
              <a:t>фігури. Настрій якої </a:t>
            </a:r>
            <a:r>
              <a:rPr lang="uk-UA" sz="2800" b="1" dirty="0" smtClean="0">
                <a:solidFill>
                  <a:srgbClr val="7030A0"/>
                </a:solidFill>
              </a:rPr>
              <a:t>з них  </a:t>
            </a:r>
            <a:r>
              <a:rPr lang="uk-UA" sz="2800" b="1" dirty="0" smtClean="0">
                <a:solidFill>
                  <a:srgbClr val="7030A0"/>
                </a:solidFill>
              </a:rPr>
              <a:t>тобі  зараз більше подобається? </a:t>
            </a:r>
          </a:p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Назви </a:t>
            </a:r>
            <a:r>
              <a:rPr lang="uk-UA" sz="2800" b="1" dirty="0">
                <a:solidFill>
                  <a:srgbClr val="7030A0"/>
                </a:solidFill>
              </a:rPr>
              <a:t>фігуру </a:t>
            </a:r>
            <a:r>
              <a:rPr lang="uk-UA" sz="2800" b="1" dirty="0" smtClean="0">
                <a:solidFill>
                  <a:srgbClr val="7030A0"/>
                </a:solidFill>
              </a:rPr>
              <a:t>і її </a:t>
            </a:r>
            <a:r>
              <a:rPr lang="uk-UA" sz="2800" b="1" dirty="0" smtClean="0">
                <a:solidFill>
                  <a:srgbClr val="7030A0"/>
                </a:solidFill>
              </a:rPr>
              <a:t>колір.</a:t>
            </a:r>
            <a:endParaRPr lang="uk-UA" sz="2800" b="1" dirty="0" smtClean="0">
              <a:solidFill>
                <a:srgbClr val="7030A0"/>
              </a:solidFill>
            </a:endParaRPr>
          </a:p>
        </p:txBody>
      </p:sp>
      <p:pic>
        <p:nvPicPr>
          <p:cNvPr id="5" name="Picture 2" descr="D:\Картинки до тестів\Емоції Геметричні\Геом ті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65" y="1210760"/>
            <a:ext cx="51943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653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90661" y="1777349"/>
            <a:ext cx="2611353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пропущені числа.</a:t>
            </a:r>
            <a:endParaRPr lang="uk-UA" sz="2400" b="1" dirty="0" smtClean="0">
              <a:solidFill>
                <a:srgbClr val="7030A0"/>
              </a:solidFill>
            </a:endParaRPr>
          </a:p>
        </p:txBody>
      </p:sp>
      <p:pic>
        <p:nvPicPr>
          <p:cNvPr id="2050" name="Picture 2" descr="D:\2 клас\3 Математика\Перша сот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90" y="418607"/>
            <a:ext cx="8719607" cy="589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3" name="Rectangle 23"/>
          <p:cNvSpPr>
            <a:spLocks noGrp="1" noChangeArrowheads="1"/>
          </p:cNvSpPr>
          <p:nvPr>
            <p:ph type="title"/>
          </p:nvPr>
        </p:nvSpPr>
        <p:spPr>
          <a:xfrm>
            <a:off x="641149" y="396390"/>
            <a:ext cx="2310378" cy="118934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sz="4000" b="1" dirty="0" smtClean="0"/>
              <a:t>Перша сотня</a:t>
            </a:r>
            <a:endParaRPr lang="ru-RU" sz="40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1794" y="2908730"/>
            <a:ext cx="2882096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попередні до чисел 45, 70, 21.</a:t>
            </a:r>
            <a:endParaRPr lang="uk-UA" sz="2400" b="1" dirty="0" smtClean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918" y="3980531"/>
            <a:ext cx="2882096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наступні до чисел 30, 49, 56.</a:t>
            </a:r>
            <a:endParaRPr lang="uk-UA" sz="2400" b="1" dirty="0" smtClean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918" y="5104401"/>
            <a:ext cx="2882096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всі числа, в яких 5 одиниць.</a:t>
            </a:r>
            <a:endParaRPr lang="uk-UA" sz="24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06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2886" y="391886"/>
            <a:ext cx="10570028" cy="77288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малюнок. Дай відповіді на питання.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42BCA18-CA17-4625-BA09-7207BB350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48669"/>
          <a:stretch/>
        </p:blipFill>
        <p:spPr>
          <a:xfrm>
            <a:off x="558004" y="1261928"/>
            <a:ext cx="11089709" cy="506374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Ð ÐµÐ·ÑÐ»ÑÑÐ°Ñ Ð¿Ð¾ÑÑÐºÑ Ð·Ð¾Ð±ÑÐ°Ð¶ÐµÐ½Ñ Ð·Ð° Ð·Ð°Ð¿Ð¸ÑÐ¾Ð¼ &quot;png ÑÑÐºÐ°&quot;">
            <a:extLst>
              <a:ext uri="{FF2B5EF4-FFF2-40B4-BE49-F238E27FC236}">
                <a16:creationId xmlns="" xmlns:a16="http://schemas.microsoft.com/office/drawing/2014/main" id="{93B3E160-C5AA-4E2C-8A9A-D0E85548A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963" y="1436477"/>
            <a:ext cx="2550795" cy="165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Ð ÐµÐ·ÑÐ»ÑÑÐ°Ñ Ð¿Ð¾ÑÑÐºÑ Ð·Ð¾Ð±ÑÐ°Ð¶ÐµÐ½Ñ Ð·Ð° Ð·Ð°Ð¿Ð¸ÑÐ¾Ð¼ &quot;png ÑÑÐºÐ°&quot;">
            <a:extLst>
              <a:ext uri="{FF2B5EF4-FFF2-40B4-BE49-F238E27FC236}">
                <a16:creationId xmlns="" xmlns:a16="http://schemas.microsoft.com/office/drawing/2014/main" id="{EC67526A-DCC6-4482-B16F-5A844AFED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3089">
            <a:off x="9055173" y="3916588"/>
            <a:ext cx="2550795" cy="165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 ÐµÐ·ÑÐ»ÑÑÐ°Ñ Ð¿Ð¾ÑÑÐºÑ Ð·Ð¾Ð±ÑÐ°Ð¶ÐµÐ½Ñ Ð·Ð° Ð·Ð°Ð¿Ð¸ÑÐ¾Ð¼ &quot;png ÑÐ¾Ð¼ ÑÑÐ±Ð°&quot;">
            <a:extLst>
              <a:ext uri="{FF2B5EF4-FFF2-40B4-BE49-F238E27FC236}">
                <a16:creationId xmlns="" xmlns:a16="http://schemas.microsoft.com/office/drawing/2014/main" id="{F1755C45-80B5-4E6C-BCB7-3FA23D43C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40" y="4161301"/>
            <a:ext cx="3513422" cy="189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 ÐµÐ·ÑÐ»ÑÑÐ°Ñ Ð¿Ð¾ÑÑÐºÑ Ð·Ð¾Ð±ÑÐ°Ð¶ÐµÐ½Ñ Ð·Ð° Ð·Ð°Ð¿Ð¸ÑÐ¾Ð¼ &quot;png ÑÐ¾Ð¼ ÑÑÐ±Ð°&quot;">
            <a:extLst>
              <a:ext uri="{FF2B5EF4-FFF2-40B4-BE49-F238E27FC236}">
                <a16:creationId xmlns="" xmlns:a16="http://schemas.microsoft.com/office/drawing/2014/main" id="{62AA6709-7B85-47FA-955A-D59054578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90" y="2897962"/>
            <a:ext cx="2780626" cy="142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Ð ÐµÐ·ÑÐ»ÑÑÐ°Ñ Ð¿Ð¾ÑÑÐºÑ Ð·Ð¾Ð±ÑÐ°Ð¶ÐµÐ½Ñ Ð·Ð° Ð·Ð°Ð¿Ð¸ÑÐ¾Ð¼ &quot;png ÑÐ¾Ð¼ ÑÑÐ±Ð°&quot;">
            <a:extLst>
              <a:ext uri="{FF2B5EF4-FFF2-40B4-BE49-F238E27FC236}">
                <a16:creationId xmlns="" xmlns:a16="http://schemas.microsoft.com/office/drawing/2014/main" id="{7B3A43F2-8A46-49B8-9CFD-8EC788BC5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9189" y="4743291"/>
            <a:ext cx="3332624" cy="189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08DB03C1-6CC3-42BB-B812-7201CE28B12A}"/>
              </a:ext>
            </a:extLst>
          </p:cNvPr>
          <p:cNvSpPr/>
          <p:nvPr/>
        </p:nvSpPr>
        <p:spPr>
          <a:xfrm>
            <a:off x="7998594" y="1386038"/>
            <a:ext cx="3917482" cy="6833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Назви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риб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котр</a:t>
            </a:r>
            <a:r>
              <a:rPr lang="uk-UA" sz="2400" b="1" dirty="0" err="1">
                <a:solidFill>
                  <a:schemeClr val="bg1"/>
                </a:solidFill>
              </a:rPr>
              <a:t>их</a:t>
            </a:r>
            <a:r>
              <a:rPr lang="uk-UA" sz="2400" b="1" dirty="0">
                <a:solidFill>
                  <a:schemeClr val="bg1"/>
                </a:solidFill>
              </a:rPr>
              <a:t> ти бачиш на малюнку.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4BE3E73A-29F2-4F67-AAAD-A45AEB0EA9A6}"/>
              </a:ext>
            </a:extLst>
          </p:cNvPr>
          <p:cNvSpPr/>
          <p:nvPr/>
        </p:nvSpPr>
        <p:spPr>
          <a:xfrm>
            <a:off x="7998594" y="2117559"/>
            <a:ext cx="3917482" cy="423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Скільки щук припливло?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887D2F2A-07E6-4C18-85C4-4832C21A7832}"/>
              </a:ext>
            </a:extLst>
          </p:cNvPr>
          <p:cNvSpPr/>
          <p:nvPr/>
        </p:nvSpPr>
        <p:spPr>
          <a:xfrm>
            <a:off x="7998594" y="2610938"/>
            <a:ext cx="3917482" cy="423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Скільки сомів припливло?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="" xmlns:a16="http://schemas.microsoft.com/office/drawing/2014/main" id="{9CBA63A2-E5AC-4F35-B0BF-D2FED78E0CA1}"/>
              </a:ext>
            </a:extLst>
          </p:cNvPr>
          <p:cNvSpPr/>
          <p:nvPr/>
        </p:nvSpPr>
        <p:spPr>
          <a:xfrm>
            <a:off x="7998594" y="3089884"/>
            <a:ext cx="3917482" cy="423510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Кого більше? На скільки?</a:t>
            </a:r>
          </a:p>
        </p:txBody>
      </p:sp>
      <p:pic>
        <p:nvPicPr>
          <p:cNvPr id="20" name="Picture 4" descr="Ð ÐµÐ·ÑÐ»ÑÑÐ°Ñ Ð¿Ð¾ÑÑÐºÑ Ð·Ð¾Ð±ÑÐ°Ð¶ÐµÐ½Ñ Ð·Ð° Ð·Ð°Ð¿Ð¸ÑÐ¾Ð¼ &quot;png ÑÑÐºÐ°&quot;">
            <a:extLst>
              <a:ext uri="{FF2B5EF4-FFF2-40B4-BE49-F238E27FC236}">
                <a16:creationId xmlns="" xmlns:a16="http://schemas.microsoft.com/office/drawing/2014/main" id="{93B3E160-C5AA-4E2C-8A9A-D0E85548A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05" y="3231274"/>
            <a:ext cx="2550795" cy="165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Ð ÐµÐ·ÑÐ»ÑÑÐ°Ñ Ð¿Ð¾ÑÑÐºÑ Ð·Ð¾Ð±ÑÐ°Ð¶ÐµÐ½Ñ Ð·Ð° Ð·Ð°Ð¿Ð¸ÑÐ¾Ð¼ &quot;png ÑÐ¾Ð¼ ÑÑÐ±Ð°&quot;">
            <a:extLst>
              <a:ext uri="{FF2B5EF4-FFF2-40B4-BE49-F238E27FC236}">
                <a16:creationId xmlns="" xmlns:a16="http://schemas.microsoft.com/office/drawing/2014/main" id="{7B3A43F2-8A46-49B8-9CFD-8EC788BC5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215" y="1416875"/>
            <a:ext cx="3332624" cy="189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Ð ÐµÐ·ÑÐ»ÑÑÐ°Ñ Ð¿Ð¾ÑÑÐºÑ Ð·Ð¾Ð±ÑÐ°Ð¶ÐµÐ½Ñ Ð·Ð° Ð·Ð°Ð¿Ð¸ÑÐ¾Ð¼ &quot;png ÑÐ¾Ð¼ ÑÑÐ±Ð°&quot;">
            <a:extLst>
              <a:ext uri="{FF2B5EF4-FFF2-40B4-BE49-F238E27FC236}">
                <a16:creationId xmlns="" xmlns:a16="http://schemas.microsoft.com/office/drawing/2014/main" id="{62AA6709-7B85-47FA-955A-D59054578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58" y="4743291"/>
            <a:ext cx="2780626" cy="142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845628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7468" y="494529"/>
            <a:ext cx="9769033" cy="71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Порівняй усно </a:t>
            </a:r>
            <a:r>
              <a:rPr lang="uk-UA" sz="4000" b="1" dirty="0" smtClean="0">
                <a:solidFill>
                  <a:schemeClr val="bg1"/>
                </a:solidFill>
              </a:rPr>
              <a:t>числа та 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FA45EBF-44F6-4E1C-932E-152E496E600F}"/>
              </a:ext>
            </a:extLst>
          </p:cNvPr>
          <p:cNvSpPr txBox="1"/>
          <p:nvPr/>
        </p:nvSpPr>
        <p:spPr>
          <a:xfrm>
            <a:off x="1523427" y="1513356"/>
            <a:ext cx="49043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131BE4E-A3B7-4B25-AE9D-DD22BBEBDE38}"/>
              </a:ext>
            </a:extLst>
          </p:cNvPr>
          <p:cNvSpPr txBox="1"/>
          <p:nvPr/>
        </p:nvSpPr>
        <p:spPr>
          <a:xfrm>
            <a:off x="2990134" y="1513356"/>
            <a:ext cx="60043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8ACF761-5EFB-4807-8B69-7EC87919A6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25"/>
          <a:stretch/>
        </p:blipFill>
        <p:spPr>
          <a:xfrm>
            <a:off x="2013857" y="1600720"/>
            <a:ext cx="893054" cy="5331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FA45EBF-44F6-4E1C-932E-152E496E600F}"/>
              </a:ext>
            </a:extLst>
          </p:cNvPr>
          <p:cNvSpPr txBox="1"/>
          <p:nvPr/>
        </p:nvSpPr>
        <p:spPr>
          <a:xfrm>
            <a:off x="1523427" y="2373642"/>
            <a:ext cx="49043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0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31BE4E-A3B7-4B25-AE9D-DD22BBEBDE38}"/>
              </a:ext>
            </a:extLst>
          </p:cNvPr>
          <p:cNvSpPr txBox="1"/>
          <p:nvPr/>
        </p:nvSpPr>
        <p:spPr>
          <a:xfrm>
            <a:off x="2990134" y="2373642"/>
            <a:ext cx="60043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9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8ACF761-5EFB-4807-8B69-7EC87919A6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8" r="6047"/>
          <a:stretch/>
        </p:blipFill>
        <p:spPr>
          <a:xfrm>
            <a:off x="2121092" y="2493016"/>
            <a:ext cx="785819" cy="4691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FA45EBF-44F6-4E1C-932E-152E496E600F}"/>
              </a:ext>
            </a:extLst>
          </p:cNvPr>
          <p:cNvSpPr txBox="1"/>
          <p:nvPr/>
        </p:nvSpPr>
        <p:spPr>
          <a:xfrm>
            <a:off x="1523427" y="3255070"/>
            <a:ext cx="49043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8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131BE4E-A3B7-4B25-AE9D-DD22BBEBDE38}"/>
              </a:ext>
            </a:extLst>
          </p:cNvPr>
          <p:cNvSpPr txBox="1"/>
          <p:nvPr/>
        </p:nvSpPr>
        <p:spPr>
          <a:xfrm>
            <a:off x="2990134" y="3255070"/>
            <a:ext cx="60043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7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8ACF761-5EFB-4807-8B69-7EC87919A6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25"/>
          <a:stretch/>
        </p:blipFill>
        <p:spPr>
          <a:xfrm>
            <a:off x="2013857" y="3342434"/>
            <a:ext cx="893054" cy="5331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FA45EBF-44F6-4E1C-932E-152E496E600F}"/>
              </a:ext>
            </a:extLst>
          </p:cNvPr>
          <p:cNvSpPr txBox="1"/>
          <p:nvPr/>
        </p:nvSpPr>
        <p:spPr>
          <a:xfrm>
            <a:off x="1523427" y="4137405"/>
            <a:ext cx="49043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6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131BE4E-A3B7-4B25-AE9D-DD22BBEBDE38}"/>
              </a:ext>
            </a:extLst>
          </p:cNvPr>
          <p:cNvSpPr txBox="1"/>
          <p:nvPr/>
        </p:nvSpPr>
        <p:spPr>
          <a:xfrm>
            <a:off x="2990134" y="4137405"/>
            <a:ext cx="60043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0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8ACF761-5EFB-4807-8B69-7EC87919A6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25"/>
          <a:stretch/>
        </p:blipFill>
        <p:spPr>
          <a:xfrm>
            <a:off x="2013857" y="4224769"/>
            <a:ext cx="893054" cy="5331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FA45EBF-44F6-4E1C-932E-152E496E600F}"/>
              </a:ext>
            </a:extLst>
          </p:cNvPr>
          <p:cNvSpPr txBox="1"/>
          <p:nvPr/>
        </p:nvSpPr>
        <p:spPr>
          <a:xfrm>
            <a:off x="5528446" y="1645134"/>
            <a:ext cx="144780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7 - 3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131BE4E-A3B7-4B25-AE9D-DD22BBEBDE38}"/>
              </a:ext>
            </a:extLst>
          </p:cNvPr>
          <p:cNvSpPr txBox="1"/>
          <p:nvPr/>
        </p:nvSpPr>
        <p:spPr>
          <a:xfrm>
            <a:off x="7952524" y="1645134"/>
            <a:ext cx="60043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5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8ACF761-5EFB-4807-8B69-7EC87919A6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8" r="6047"/>
          <a:stretch/>
        </p:blipFill>
        <p:spPr>
          <a:xfrm>
            <a:off x="7083482" y="1764508"/>
            <a:ext cx="785819" cy="4691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FA45EBF-44F6-4E1C-932E-152E496E600F}"/>
              </a:ext>
            </a:extLst>
          </p:cNvPr>
          <p:cNvSpPr txBox="1"/>
          <p:nvPr/>
        </p:nvSpPr>
        <p:spPr>
          <a:xfrm>
            <a:off x="5598626" y="3262429"/>
            <a:ext cx="49043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7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131BE4E-A3B7-4B25-AE9D-DD22BBEBDE38}"/>
              </a:ext>
            </a:extLst>
          </p:cNvPr>
          <p:cNvSpPr txBox="1"/>
          <p:nvPr/>
        </p:nvSpPr>
        <p:spPr>
          <a:xfrm>
            <a:off x="7065333" y="3262429"/>
            <a:ext cx="153959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10 - 3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8ACF761-5EFB-4807-8B69-7EC87919A6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8" r="6047"/>
          <a:stretch/>
        </p:blipFill>
        <p:spPr>
          <a:xfrm>
            <a:off x="6090037" y="4288789"/>
            <a:ext cx="785819" cy="4691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FA45EBF-44F6-4E1C-932E-152E496E600F}"/>
              </a:ext>
            </a:extLst>
          </p:cNvPr>
          <p:cNvSpPr txBox="1"/>
          <p:nvPr/>
        </p:nvSpPr>
        <p:spPr>
          <a:xfrm>
            <a:off x="5551337" y="2483836"/>
            <a:ext cx="144780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3 + 4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131BE4E-A3B7-4B25-AE9D-DD22BBEBDE38}"/>
              </a:ext>
            </a:extLst>
          </p:cNvPr>
          <p:cNvSpPr txBox="1"/>
          <p:nvPr/>
        </p:nvSpPr>
        <p:spPr>
          <a:xfrm>
            <a:off x="7975415" y="2483836"/>
            <a:ext cx="60043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9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8ACF761-5EFB-4807-8B69-7EC87919A6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8" r="6047"/>
          <a:stretch/>
        </p:blipFill>
        <p:spPr>
          <a:xfrm>
            <a:off x="7106373" y="2603210"/>
            <a:ext cx="785819" cy="4691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FA45EBF-44F6-4E1C-932E-152E496E600F}"/>
              </a:ext>
            </a:extLst>
          </p:cNvPr>
          <p:cNvSpPr txBox="1"/>
          <p:nvPr/>
        </p:nvSpPr>
        <p:spPr>
          <a:xfrm>
            <a:off x="5601395" y="4138239"/>
            <a:ext cx="49043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0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131BE4E-A3B7-4B25-AE9D-DD22BBEBDE38}"/>
              </a:ext>
            </a:extLst>
          </p:cNvPr>
          <p:cNvSpPr txBox="1"/>
          <p:nvPr/>
        </p:nvSpPr>
        <p:spPr>
          <a:xfrm>
            <a:off x="6975505" y="4138239"/>
            <a:ext cx="16294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8 + 1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29" name="Прямокутник 6">
            <a:extLst>
              <a:ext uri="{FF2B5EF4-FFF2-40B4-BE49-F238E27FC236}">
                <a16:creationId xmlns="" xmlns:a16="http://schemas.microsoft.com/office/drawing/2014/main" id="{E59C8E32-535A-4417-BC66-D757B191EC95}"/>
              </a:ext>
            </a:extLst>
          </p:cNvPr>
          <p:cNvSpPr/>
          <p:nvPr/>
        </p:nvSpPr>
        <p:spPr>
          <a:xfrm>
            <a:off x="6228252" y="3431546"/>
            <a:ext cx="748373" cy="132949"/>
          </a:xfrm>
          <a:prstGeom prst="rect">
            <a:avLst/>
          </a:prstGeom>
          <a:solidFill>
            <a:srgbClr val="00C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кутник 8">
            <a:extLst>
              <a:ext uri="{FF2B5EF4-FFF2-40B4-BE49-F238E27FC236}">
                <a16:creationId xmlns="" xmlns:a16="http://schemas.microsoft.com/office/drawing/2014/main" id="{D7814A54-133D-4D45-8598-889CA5BF2E7A}"/>
              </a:ext>
            </a:extLst>
          </p:cNvPr>
          <p:cNvSpPr/>
          <p:nvPr/>
        </p:nvSpPr>
        <p:spPr>
          <a:xfrm>
            <a:off x="6228252" y="3657947"/>
            <a:ext cx="748373" cy="132949"/>
          </a:xfrm>
          <a:prstGeom prst="rect">
            <a:avLst/>
          </a:prstGeom>
          <a:solidFill>
            <a:srgbClr val="00C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845628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Людина\Дівчинк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r="22862"/>
          <a:stretch/>
        </p:blipFill>
        <p:spPr bwMode="auto">
          <a:xfrm flipH="1">
            <a:off x="9569877" y="1513356"/>
            <a:ext cx="2061091" cy="47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24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1" y="494529"/>
            <a:ext cx="9976572" cy="6158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FD3E7F-B43C-4293-93DB-60C201C96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3" t="17263" r="4155" b="72772"/>
          <a:stretch/>
        </p:blipFill>
        <p:spPr>
          <a:xfrm flipH="1">
            <a:off x="154006" y="4577147"/>
            <a:ext cx="1915426" cy="12735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951E37F-7AEE-4CC3-A6ED-3D874E206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0" t="17263" r="21121" b="72772"/>
          <a:stretch/>
        </p:blipFill>
        <p:spPr>
          <a:xfrm>
            <a:off x="2056101" y="4579598"/>
            <a:ext cx="1576375" cy="12735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8D94A9-CB91-4936-9A1D-EB91945BC4F9}"/>
              </a:ext>
            </a:extLst>
          </p:cNvPr>
          <p:cNvSpPr txBox="1"/>
          <p:nvPr/>
        </p:nvSpPr>
        <p:spPr>
          <a:xfrm>
            <a:off x="2115437" y="4729639"/>
            <a:ext cx="145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7-4 =</a:t>
            </a:r>
          </a:p>
        </p:txBody>
      </p:sp>
      <p:grpSp>
        <p:nvGrpSpPr>
          <p:cNvPr id="25" name="Групувати 24">
            <a:extLst>
              <a:ext uri="{FF2B5EF4-FFF2-40B4-BE49-F238E27FC236}">
                <a16:creationId xmlns="" xmlns:a16="http://schemas.microsoft.com/office/drawing/2014/main" id="{7AE4B230-489A-468F-8F97-53841F4A5E9B}"/>
              </a:ext>
            </a:extLst>
          </p:cNvPr>
          <p:cNvGrpSpPr/>
          <p:nvPr/>
        </p:nvGrpSpPr>
        <p:grpSpPr>
          <a:xfrm>
            <a:off x="6764438" y="2585141"/>
            <a:ext cx="1576375" cy="1273526"/>
            <a:chOff x="6764438" y="2585141"/>
            <a:chExt cx="1576375" cy="1273526"/>
          </a:xfrm>
        </p:grpSpPr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61E77B25-3525-4C55-896D-A23B96558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2" t="17263" r="58789" b="72772"/>
            <a:stretch/>
          </p:blipFill>
          <p:spPr>
            <a:xfrm>
              <a:off x="6764438" y="2585141"/>
              <a:ext cx="1576375" cy="127352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F40E4B9-7D3F-4F19-8517-53F6A7C95C01}"/>
                </a:ext>
              </a:extLst>
            </p:cNvPr>
            <p:cNvSpPr txBox="1"/>
            <p:nvPr/>
          </p:nvSpPr>
          <p:spPr>
            <a:xfrm>
              <a:off x="6883109" y="2729928"/>
              <a:ext cx="14577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8-3 =</a:t>
              </a:r>
            </a:p>
          </p:txBody>
        </p:sp>
      </p:grpSp>
      <p:grpSp>
        <p:nvGrpSpPr>
          <p:cNvPr id="22" name="Групувати 21">
            <a:extLst>
              <a:ext uri="{FF2B5EF4-FFF2-40B4-BE49-F238E27FC236}">
                <a16:creationId xmlns="" xmlns:a16="http://schemas.microsoft.com/office/drawing/2014/main" id="{513EA525-8B24-4C83-B8FB-4A39A990B43C}"/>
              </a:ext>
            </a:extLst>
          </p:cNvPr>
          <p:cNvGrpSpPr/>
          <p:nvPr/>
        </p:nvGrpSpPr>
        <p:grpSpPr>
          <a:xfrm>
            <a:off x="700893" y="1948378"/>
            <a:ext cx="1689756" cy="1273526"/>
            <a:chOff x="462014" y="1311615"/>
            <a:chExt cx="1689756" cy="1273526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5A2F43ED-7980-4A40-A93C-46188BA221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8" t="17263" r="83197" b="72772"/>
            <a:stretch/>
          </p:blipFill>
          <p:spPr>
            <a:xfrm>
              <a:off x="462014" y="1311615"/>
              <a:ext cx="1689756" cy="127352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1CC3AA9-4319-4E0E-B5FE-AD28BA310533}"/>
                </a:ext>
              </a:extLst>
            </p:cNvPr>
            <p:cNvSpPr txBox="1"/>
            <p:nvPr/>
          </p:nvSpPr>
          <p:spPr>
            <a:xfrm>
              <a:off x="657733" y="1412261"/>
              <a:ext cx="14577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5+4 =</a:t>
              </a:r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="" xmlns:a16="http://schemas.microsoft.com/office/drawing/2014/main" id="{B6F65E05-B6F2-4D20-9CF0-D39D67F589F7}"/>
              </a:ext>
            </a:extLst>
          </p:cNvPr>
          <p:cNvGrpSpPr/>
          <p:nvPr/>
        </p:nvGrpSpPr>
        <p:grpSpPr>
          <a:xfrm>
            <a:off x="4899842" y="1797239"/>
            <a:ext cx="1576375" cy="1273526"/>
            <a:chOff x="4959178" y="1218353"/>
            <a:chExt cx="1576375" cy="1273526"/>
          </a:xfrm>
        </p:grpSpPr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1C70C33C-19A6-4FE3-9050-A4F3539BC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03" t="17263" r="45988" b="72772"/>
            <a:stretch/>
          </p:blipFill>
          <p:spPr>
            <a:xfrm>
              <a:off x="4959178" y="1218353"/>
              <a:ext cx="1576375" cy="127352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76B9F81-0F85-4165-9947-EC50D1DB4D0A}"/>
                </a:ext>
              </a:extLst>
            </p:cNvPr>
            <p:cNvSpPr txBox="1"/>
            <p:nvPr/>
          </p:nvSpPr>
          <p:spPr>
            <a:xfrm>
              <a:off x="5018513" y="1312868"/>
              <a:ext cx="14577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9-2 =</a:t>
              </a:r>
            </a:p>
          </p:txBody>
        </p:sp>
      </p:grpSp>
      <p:grpSp>
        <p:nvGrpSpPr>
          <p:cNvPr id="26" name="Групувати 25">
            <a:extLst>
              <a:ext uri="{FF2B5EF4-FFF2-40B4-BE49-F238E27FC236}">
                <a16:creationId xmlns="" xmlns:a16="http://schemas.microsoft.com/office/drawing/2014/main" id="{CAF982B1-5193-4645-BF26-D3C23719C0C0}"/>
              </a:ext>
            </a:extLst>
          </p:cNvPr>
          <p:cNvGrpSpPr/>
          <p:nvPr/>
        </p:nvGrpSpPr>
        <p:grpSpPr>
          <a:xfrm>
            <a:off x="8910872" y="1797239"/>
            <a:ext cx="1576375" cy="1273526"/>
            <a:chOff x="8910872" y="1201509"/>
            <a:chExt cx="1576375" cy="1273526"/>
          </a:xfrm>
        </p:grpSpPr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3515F7BA-5077-4DC8-A079-5CC5F724A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0" t="17263" r="70931" b="72772"/>
            <a:stretch/>
          </p:blipFill>
          <p:spPr>
            <a:xfrm>
              <a:off x="8910872" y="1201509"/>
              <a:ext cx="1576375" cy="127352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EB1D1D12-11BA-4F6F-94FC-CF23F21634E9}"/>
                </a:ext>
              </a:extLst>
            </p:cNvPr>
            <p:cNvSpPr txBox="1"/>
            <p:nvPr/>
          </p:nvSpPr>
          <p:spPr>
            <a:xfrm>
              <a:off x="8970207" y="1312868"/>
              <a:ext cx="14577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6+2 =</a:t>
              </a:r>
            </a:p>
          </p:txBody>
        </p:sp>
      </p:grpSp>
      <p:grpSp>
        <p:nvGrpSpPr>
          <p:cNvPr id="23" name="Групувати 22">
            <a:extLst>
              <a:ext uri="{FF2B5EF4-FFF2-40B4-BE49-F238E27FC236}">
                <a16:creationId xmlns="" xmlns:a16="http://schemas.microsoft.com/office/drawing/2014/main" id="{6352AB29-FB48-4E05-B03E-C831D0A03110}"/>
              </a:ext>
            </a:extLst>
          </p:cNvPr>
          <p:cNvGrpSpPr/>
          <p:nvPr/>
        </p:nvGrpSpPr>
        <p:grpSpPr>
          <a:xfrm>
            <a:off x="3063001" y="2729928"/>
            <a:ext cx="1576375" cy="1273526"/>
            <a:chOff x="3063001" y="2729928"/>
            <a:chExt cx="1576375" cy="1273526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1A454485-A40B-4562-93F8-8D3F08BBF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79" t="17263" r="33812" b="72772"/>
            <a:stretch/>
          </p:blipFill>
          <p:spPr>
            <a:xfrm>
              <a:off x="3063001" y="2729928"/>
              <a:ext cx="1576375" cy="127352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DC4549B-20F2-4161-BC6D-B0788C289AF1}"/>
                </a:ext>
              </a:extLst>
            </p:cNvPr>
            <p:cNvSpPr txBox="1"/>
            <p:nvPr/>
          </p:nvSpPr>
          <p:spPr>
            <a:xfrm>
              <a:off x="3122336" y="2867961"/>
              <a:ext cx="14577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3+3 =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2069432" y="1113506"/>
            <a:ext cx="7946112" cy="5654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Впорядкуй </a:t>
            </a:r>
            <a:r>
              <a:rPr lang="uk-UA" sz="2400" b="1" dirty="0" smtClean="0">
                <a:solidFill>
                  <a:srgbClr val="7030A0"/>
                </a:solidFill>
              </a:rPr>
              <a:t>вагони. Обчисли ланцюжком по колу.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845628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4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04414 0.2724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0.30169 0.40463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1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00195 0.29051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0.62422 0.38449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1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42291 0.4104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46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9676" y="487654"/>
            <a:ext cx="10370916" cy="8048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 задачі. Для кожної задачі визнач дію. </a:t>
            </a:r>
          </a:p>
        </p:txBody>
      </p:sp>
      <p:pic>
        <p:nvPicPr>
          <p:cNvPr id="6" name="Picture 2" descr="ÐÐ°ÑÑÐ¸Ð½ÐºÐ¸ Ð¿Ð¾ Ð·Ð°Ð¿ÑÐ¾ÑÑ ÐºÐ»Ð¸Ð¿Ð°ÑÑ Ð·Ð½Ð°Ðº Ð²Ð¾Ð¿ÑÐ¾ÑÐ°">
            <a:extLst>
              <a:ext uri="{FF2B5EF4-FFF2-40B4-BE49-F238E27FC236}">
                <a16:creationId xmlns="" xmlns:a16="http://schemas.microsoft.com/office/drawing/2014/main" id="{22352191-1CB6-49EE-A539-10CBC1217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7" r="9422"/>
          <a:stretch/>
        </p:blipFill>
        <p:spPr bwMode="auto">
          <a:xfrm>
            <a:off x="0" y="2518595"/>
            <a:ext cx="2268000" cy="322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="" xmlns:a16="http://schemas.microsoft.com/office/drawing/2014/main" id="{65AAFBFE-E967-4E9D-A393-B413B03FF599}"/>
              </a:ext>
            </a:extLst>
          </p:cNvPr>
          <p:cNvSpPr/>
          <p:nvPr/>
        </p:nvSpPr>
        <p:spPr>
          <a:xfrm>
            <a:off x="2267998" y="2785678"/>
            <a:ext cx="5040531" cy="15444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 </a:t>
            </a:r>
            <a:r>
              <a:rPr lang="ru-RU" sz="2800" b="1" dirty="0" err="1"/>
              <a:t>Мирослави</a:t>
            </a:r>
            <a:r>
              <a:rPr lang="ru-RU" sz="2800" b="1" dirty="0"/>
              <a:t> </a:t>
            </a:r>
            <a:r>
              <a:rPr lang="ru-RU" sz="2800" b="1" dirty="0" err="1"/>
              <a:t>було</a:t>
            </a:r>
            <a:r>
              <a:rPr lang="ru-RU" sz="2800" b="1" dirty="0"/>
              <a:t> 5 </a:t>
            </a:r>
            <a:r>
              <a:rPr lang="ru-RU" sz="2800" b="1" dirty="0" err="1"/>
              <a:t>грн</a:t>
            </a:r>
            <a:r>
              <a:rPr lang="ru-RU" sz="2800" b="1" dirty="0"/>
              <a:t> і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2 </a:t>
            </a:r>
            <a:r>
              <a:rPr lang="ru-RU" sz="2800" b="1" dirty="0"/>
              <a:t>грн. </a:t>
            </a:r>
            <a:r>
              <a:rPr lang="ru-RU" sz="2800" b="1" dirty="0" err="1" smtClean="0"/>
              <a:t>Скільки</a:t>
            </a:r>
            <a:r>
              <a:rPr lang="ru-RU" sz="2800" b="1" dirty="0" smtClean="0"/>
              <a:t> </a:t>
            </a:r>
            <a:r>
              <a:rPr lang="ru-RU" sz="2800" b="1" dirty="0" err="1"/>
              <a:t>всього</a:t>
            </a:r>
            <a:r>
              <a:rPr lang="ru-RU" sz="2800" b="1" dirty="0"/>
              <a:t> </a:t>
            </a:r>
            <a:r>
              <a:rPr lang="ru-RU" sz="2800" b="1" dirty="0" err="1"/>
              <a:t>гривень</a:t>
            </a:r>
            <a:r>
              <a:rPr lang="ru-RU" sz="2800" b="1" dirty="0"/>
              <a:t> </a:t>
            </a:r>
            <a:r>
              <a:rPr lang="ru-RU" sz="2800" b="1" dirty="0" err="1"/>
              <a:t>було</a:t>
            </a:r>
            <a:r>
              <a:rPr lang="ru-RU" sz="2800" b="1" dirty="0"/>
              <a:t> в </a:t>
            </a:r>
            <a:r>
              <a:rPr lang="ru-RU" sz="2800" b="1" dirty="0" err="1"/>
              <a:t>Мирослави</a:t>
            </a:r>
            <a:r>
              <a:rPr lang="ru-RU" sz="2800" b="1" dirty="0"/>
              <a:t>?</a:t>
            </a:r>
            <a:endParaRPr lang="uk-UA" sz="2800" b="1" dirty="0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="" xmlns:a16="http://schemas.microsoft.com/office/drawing/2014/main" id="{25010194-98F8-4E4C-9B2B-352F5FA17F74}"/>
              </a:ext>
            </a:extLst>
          </p:cNvPr>
          <p:cNvSpPr/>
          <p:nvPr/>
        </p:nvSpPr>
        <p:spPr>
          <a:xfrm>
            <a:off x="2267999" y="4382849"/>
            <a:ext cx="5040531" cy="18674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 </a:t>
            </a:r>
            <a:r>
              <a:rPr lang="ru-RU" sz="2800" b="1" dirty="0" err="1"/>
              <a:t>Мирослави</a:t>
            </a:r>
            <a:r>
              <a:rPr lang="ru-RU" sz="2800" b="1" dirty="0"/>
              <a:t> </a:t>
            </a:r>
            <a:r>
              <a:rPr lang="ru-RU" sz="2800" b="1" dirty="0" err="1"/>
              <a:t>було</a:t>
            </a:r>
            <a:r>
              <a:rPr lang="ru-RU" sz="2800" b="1" dirty="0"/>
              <a:t> 5 грн. Вона купила </a:t>
            </a:r>
            <a:r>
              <a:rPr lang="ru-RU" sz="2800" b="1" dirty="0" err="1"/>
              <a:t>олівець</a:t>
            </a:r>
            <a:r>
              <a:rPr lang="ru-RU" sz="2800" b="1" dirty="0"/>
              <a:t> за 2 грн.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гривень</a:t>
            </a:r>
            <a:r>
              <a:rPr lang="ru-RU" sz="2800" b="1" dirty="0"/>
              <a:t> </a:t>
            </a:r>
            <a:r>
              <a:rPr lang="ru-RU" sz="2800" b="1" dirty="0" err="1"/>
              <a:t>залишилось</a:t>
            </a:r>
            <a:r>
              <a:rPr lang="ru-RU" sz="2800" b="1" dirty="0"/>
              <a:t> у </a:t>
            </a:r>
            <a:r>
              <a:rPr lang="ru-RU" sz="2800" b="1" dirty="0" err="1"/>
              <a:t>Мирослави</a:t>
            </a:r>
            <a:r>
              <a:rPr lang="ru-RU" sz="2800" b="1" dirty="0"/>
              <a:t>?</a:t>
            </a:r>
            <a:endParaRPr lang="uk-UA" sz="2800" b="1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845628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9676" y="1425920"/>
            <a:ext cx="5192210" cy="8372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Задача на знаходження суми. Задача на знаходження остачі.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D:\Картинки до тестів\Купюри\2 гр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723" y="1391196"/>
            <a:ext cx="2438400" cy="13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Картинки до тестів\Купюри\5 гр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95" y="1391196"/>
            <a:ext cx="2438400" cy="130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583575" y="3738623"/>
            <a:ext cx="23496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129514" y="5627225"/>
            <a:ext cx="188474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545384" y="3935002"/>
            <a:ext cx="1723379" cy="8372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5 + 2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27212" y="3911492"/>
            <a:ext cx="1723379" cy="8372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5 – 2 </a:t>
            </a:r>
            <a:endParaRPr lang="uk-UA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1138E-6 3.95005E-6 L 0.00091 -0.1429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216E-6 3.95005E-6 L 4.71216E-6 0.1607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2114" y="538662"/>
            <a:ext cx="9881768" cy="6587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об’ємні фігури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Листопад\№002 - Повт вивч матеріалу. Обчислення значень виразів\2024-08-13_2133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4" b="500"/>
          <a:stretch/>
        </p:blipFill>
        <p:spPr bwMode="auto">
          <a:xfrm>
            <a:off x="2382501" y="2199058"/>
            <a:ext cx="8229719" cy="287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82501" y="1338790"/>
            <a:ext cx="7875045" cy="485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Форму якої фігури має кожний предмет у кімнаті?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845628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2 клас\3 Математика\Об_ємні фігур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32" y="1236701"/>
            <a:ext cx="8319055" cy="515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4297" y="548858"/>
            <a:ext cx="9943403" cy="75691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="" xmlns:a16="http://schemas.microsoft.com/office/drawing/2014/main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51" y="1398365"/>
            <a:ext cx="9516693" cy="505980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1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518</TotalTime>
  <Words>412</Words>
  <Application>Microsoft Office PowerPoint</Application>
  <PresentationFormat>Произвольный</PresentationFormat>
  <Paragraphs>121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Створення позитивного клімату класу</vt:lpstr>
      <vt:lpstr>Перша сотня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127</cp:revision>
  <dcterms:created xsi:type="dcterms:W3CDTF">2018-01-05T16:38:53Z</dcterms:created>
  <dcterms:modified xsi:type="dcterms:W3CDTF">2024-09-03T18:51:14Z</dcterms:modified>
</cp:coreProperties>
</file>