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8" r:id="rId3"/>
    <p:sldId id="296" r:id="rId4"/>
    <p:sldId id="302" r:id="rId5"/>
    <p:sldId id="301" r:id="rId6"/>
    <p:sldId id="270" r:id="rId7"/>
    <p:sldId id="283" r:id="rId8"/>
    <p:sldId id="282" r:id="rId9"/>
    <p:sldId id="274" r:id="rId10"/>
    <p:sldId id="294" r:id="rId11"/>
    <p:sldId id="284" r:id="rId12"/>
    <p:sldId id="285" r:id="rId13"/>
    <p:sldId id="300" r:id="rId14"/>
    <p:sldId id="293" r:id="rId15"/>
    <p:sldId id="297" r:id="rId16"/>
    <p:sldId id="29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2F3242"/>
    <a:srgbClr val="1694E9"/>
    <a:srgbClr val="FFFF00"/>
    <a:srgbClr val="295FFF"/>
    <a:srgbClr val="FFB441"/>
    <a:srgbClr val="709E32"/>
    <a:srgbClr val="00B050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E68B-412B-444A-8DA2-A44F3AAD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5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1209" y="3993959"/>
            <a:ext cx="9982643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Складання </a:t>
            </a:r>
            <a:r>
              <a:rPr lang="uk-UA" sz="4400" b="1" dirty="0">
                <a:solidFill>
                  <a:srgbClr val="7030A0"/>
                </a:solidFill>
              </a:rPr>
              <a:t>і обчислення виразів. Розпізнавання геометричних фігур. Розв’язування задач 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2AD9026-A82A-414D-8A6E-3FD0D65C6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10826"/>
          <a:stretch/>
        </p:blipFill>
        <p:spPr>
          <a:xfrm>
            <a:off x="1216604" y="896255"/>
            <a:ext cx="3563740" cy="273925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48898" y="896255"/>
            <a:ext cx="358140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матеріалу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Урок </a:t>
            </a:r>
            <a:r>
              <a:rPr lang="uk-UA" sz="2400" b="1" i="1" dirty="0" smtClean="0">
                <a:solidFill>
                  <a:srgbClr val="7030A0"/>
                </a:solidFill>
              </a:rPr>
              <a:t>4</a:t>
            </a:r>
            <a:endParaRPr lang="uk-UA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494528"/>
            <a:ext cx="10197618" cy="7092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№ 25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C9EEC8B-3C8F-4687-BF72-574018E354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>
          <a:xfrm>
            <a:off x="9020073" y="2988224"/>
            <a:ext cx="2923343" cy="33097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783647-13E6-4668-A4F3-07F3A61F08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" b="13544"/>
          <a:stretch/>
        </p:blipFill>
        <p:spPr>
          <a:xfrm>
            <a:off x="6227177" y="2988223"/>
            <a:ext cx="2792895" cy="3309731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A1CF37EA-06E0-4B0C-96D4-98D46F897F00}"/>
              </a:ext>
            </a:extLst>
          </p:cNvPr>
          <p:cNvSpPr/>
          <p:nvPr/>
        </p:nvSpPr>
        <p:spPr>
          <a:xfrm>
            <a:off x="6252497" y="1397820"/>
            <a:ext cx="5442840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Маса кроля — 2 кг , а маса зайця на 3 кг більша. Яка маса зайця?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EF395FC-437A-4039-8374-192BCE3F0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r="75226" b="69626"/>
          <a:stretch/>
        </p:blipFill>
        <p:spPr>
          <a:xfrm>
            <a:off x="545538" y="1364434"/>
            <a:ext cx="5580000" cy="37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424833F-8C44-43B6-8DCF-62CE8AA788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t="594" r="74789" b="88408"/>
          <a:stretch/>
        </p:blipFill>
        <p:spPr>
          <a:xfrm>
            <a:off x="824714" y="3682076"/>
            <a:ext cx="738411" cy="624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108B1D7-0752-4DD4-A701-C7D680C19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10890" r="85498" b="81813"/>
          <a:stretch/>
        </p:blipFill>
        <p:spPr>
          <a:xfrm>
            <a:off x="1328093" y="3775908"/>
            <a:ext cx="342058" cy="414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B3837BE-ED85-49B0-A6E6-A3CED1F96D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t="594" r="68190" b="88408"/>
          <a:stretch/>
        </p:blipFill>
        <p:spPr>
          <a:xfrm>
            <a:off x="1673346" y="3678460"/>
            <a:ext cx="436980" cy="624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A0162DD-E2ED-4DC6-B252-BA1680752D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055232" y="3713928"/>
            <a:ext cx="436980" cy="6241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1EC1ADD-BFED-43AF-8B8C-F7B7339853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594" r="49980" b="88408"/>
          <a:stretch/>
        </p:blipFill>
        <p:spPr>
          <a:xfrm>
            <a:off x="2391310" y="3678460"/>
            <a:ext cx="521858" cy="6241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07D46F-F9A3-491C-9532-164210E86293}"/>
              </a:ext>
            </a:extLst>
          </p:cNvPr>
          <p:cNvSpPr txBox="1"/>
          <p:nvPr/>
        </p:nvSpPr>
        <p:spPr>
          <a:xfrm>
            <a:off x="853936" y="4338098"/>
            <a:ext cx="6148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Відповідь</a:t>
            </a:r>
            <a:r>
              <a:rPr lang="uk-UA" sz="4000" dirty="0">
                <a:latin typeface="Monotype Corsiva" panose="03010101010201010101" pitchFamily="66" charset="0"/>
              </a:rPr>
              <a:t>: </a:t>
            </a:r>
            <a:r>
              <a:rPr lang="uk-UA" sz="4000" dirty="0"/>
              <a:t>5</a:t>
            </a:r>
            <a:r>
              <a:rPr lang="uk-UA" sz="4000" dirty="0">
                <a:latin typeface="Monotype Corsiva" panose="03010101010201010101" pitchFamily="66" charset="0"/>
              </a:rPr>
              <a:t> </a:t>
            </a:r>
            <a:r>
              <a:rPr lang="uk-UA" sz="4000" dirty="0" smtClean="0"/>
              <a:t>кг маса  зайця.</a:t>
            </a:r>
            <a:endParaRPr lang="uk-UA" sz="4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F1BD6C2-6AD3-4E64-B8A7-2031E6D392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4" b="80741" l="26100" r="73500">
                        <a14:foregroundMark x1="41800" y1="17500" x2="38500" y2="11111"/>
                        <a14:foregroundMark x1="38500" y1="11111" x2="44300" y2="17037"/>
                        <a14:foregroundMark x1="44300" y1="17037" x2="41500" y2="9907"/>
                        <a14:foregroundMark x1="41500" y1="9907" x2="43300" y2="12593"/>
                        <a14:foregroundMark x1="52700" y1="8704" x2="53000" y2="9722"/>
                        <a14:foregroundMark x1="38400" y1="10370" x2="39600" y2="9167"/>
                        <a14:foregroundMark x1="33000" y1="76204" x2="47300" y2="81944"/>
                        <a14:foregroundMark x1="47300" y1="81944" x2="63000" y2="80741"/>
                        <a14:foregroundMark x1="63000" y1="80741" x2="55200" y2="77315"/>
                        <a14:foregroundMark x1="55200" y1="77315" x2="33900" y2="75463"/>
                        <a14:foregroundMark x1="59200" y1="58981" x2="59500" y2="5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2320" r="20566" b="13965"/>
          <a:stretch/>
        </p:blipFill>
        <p:spPr>
          <a:xfrm>
            <a:off x="6777848" y="3101160"/>
            <a:ext cx="1398933" cy="2135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5DF5B42-1F10-47EC-8C95-BBFD12904604}"/>
              </a:ext>
            </a:extLst>
          </p:cNvPr>
          <p:cNvSpPr txBox="1"/>
          <p:nvPr/>
        </p:nvSpPr>
        <p:spPr>
          <a:xfrm>
            <a:off x="8211506" y="3221674"/>
            <a:ext cx="89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2 </a:t>
            </a:r>
            <a:r>
              <a:rPr lang="ru-RU" sz="2400" b="1" dirty="0" smtClean="0">
                <a:solidFill>
                  <a:srgbClr val="FF0000"/>
                </a:solidFill>
              </a:rPr>
              <a:t>кг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096FB00-0BCA-4161-BDC1-1DA49572EF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92593" l="1857" r="94000">
                        <a14:foregroundMark x1="22143" y1="10278" x2="27429" y2="3704"/>
                        <a14:foregroundMark x1="27429" y1="3704" x2="36714" y2="8611"/>
                        <a14:foregroundMark x1="36714" y1="8611" x2="25143" y2="11667"/>
                        <a14:foregroundMark x1="25143" y1="11667" x2="22429" y2="10556"/>
                        <a14:foregroundMark x1="24000" y1="6481" x2="29714" y2="556"/>
                        <a14:foregroundMark x1="29714" y1="556" x2="24571" y2="6574"/>
                        <a14:foregroundMark x1="89714" y1="41852" x2="93286" y2="48981"/>
                        <a14:foregroundMark x1="93286" y1="48981" x2="93429" y2="56389"/>
                        <a14:foregroundMark x1="93429" y1="56389" x2="89143" y2="55741"/>
                        <a14:foregroundMark x1="89143" y1="68333" x2="98857" y2="71852"/>
                        <a14:foregroundMark x1="98857" y1="71852" x2="94000" y2="78148"/>
                        <a14:foregroundMark x1="94000" y1="78148" x2="91571" y2="78704"/>
                        <a14:foregroundMark x1="26714" y1="90278" x2="37429" y2="90741"/>
                        <a14:foregroundMark x1="43424" y1="90409" x2="49143" y2="90093"/>
                        <a14:foregroundMark x1="37429" y1="90741" x2="43404" y2="90410"/>
                        <a14:foregroundMark x1="67687" y1="92200" x2="71143" y2="92593"/>
                        <a14:foregroundMark x1="49143" y1="90093" x2="50913" y2="90294"/>
                        <a14:foregroundMark x1="71143" y1="92593" x2="60714" y2="88426"/>
                        <a14:foregroundMark x1="60714" y1="88426" x2="26714" y2="90000"/>
                        <a14:foregroundMark x1="10714" y1="79815" x2="4143" y2="73981"/>
                        <a14:foregroundMark x1="4143" y1="73981" x2="8429" y2="67222"/>
                        <a14:foregroundMark x1="8429" y1="67222" x2="1000" y2="72685"/>
                        <a14:foregroundMark x1="1000" y1="72685" x2="7286" y2="78611"/>
                        <a14:foregroundMark x1="7286" y1="78611" x2="12286" y2="72315"/>
                        <a14:foregroundMark x1="12286" y1="72315" x2="11143" y2="68333"/>
                        <a14:foregroundMark x1="3429" y1="75926" x2="1857" y2="69074"/>
                        <a14:foregroundMark x1="1857" y1="69074" x2="2286" y2="68889"/>
                        <a14:backgroundMark x1="44571" y1="91759" x2="55571" y2="91481"/>
                        <a14:backgroundMark x1="55571" y1="91481" x2="66714" y2="93056"/>
                        <a14:backgroundMark x1="66714" y1="93056" x2="44571" y2="92870"/>
                        <a14:backgroundMark x1="44571" y1="92870" x2="44143" y2="9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6" y="2861323"/>
            <a:ext cx="1625502" cy="25079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5E0D47A-DF69-4FD0-8CE7-FED672F3C0D7}"/>
              </a:ext>
            </a:extLst>
          </p:cNvPr>
          <p:cNvSpPr txBox="1"/>
          <p:nvPr/>
        </p:nvSpPr>
        <p:spPr>
          <a:xfrm>
            <a:off x="11021378" y="3201882"/>
            <a:ext cx="91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+3 </a:t>
            </a:r>
            <a:r>
              <a:rPr lang="ru-RU" sz="2400" b="1" dirty="0" smtClean="0">
                <a:solidFill>
                  <a:srgbClr val="FF0000"/>
                </a:solidFill>
              </a:rPr>
              <a:t>кг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408866" y="1338738"/>
            <a:ext cx="843321" cy="9079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652745" y="1709624"/>
            <a:ext cx="684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912099" y="1715959"/>
            <a:ext cx="648502" cy="792614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3468609" y="1821429"/>
            <a:ext cx="283073" cy="226549"/>
            <a:chOff x="3751412" y="3340101"/>
            <a:chExt cx="278500" cy="231775"/>
          </a:xfrm>
        </p:grpSpPr>
        <p:sp>
          <p:nvSpPr>
            <p:cNvPr id="28" name="Овал 27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04094" y="2141624"/>
            <a:ext cx="2372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/>
              <a:t>К</a:t>
            </a:r>
            <a:r>
              <a:rPr lang="uk-UA" sz="4000" dirty="0" smtClean="0"/>
              <a:t> – 2 кг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7997" y="2847463"/>
            <a:ext cx="362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/>
              <a:t>З</a:t>
            </a:r>
            <a:r>
              <a:rPr lang="uk-UA" sz="4000" dirty="0" smtClean="0"/>
              <a:t> –на 3кг Б, </a:t>
            </a:r>
            <a:r>
              <a:rPr lang="uk-UA" sz="4000" dirty="0">
                <a:solidFill>
                  <a:srgbClr val="FF0000"/>
                </a:solidFill>
              </a:rPr>
              <a:t>?</a:t>
            </a:r>
            <a:r>
              <a:rPr lang="uk-UA" sz="4000" dirty="0" smtClean="0">
                <a:solidFill>
                  <a:srgbClr val="FF0000"/>
                </a:solidFill>
              </a:rPr>
              <a:t>кг</a:t>
            </a:r>
            <a:endParaRPr lang="uk-UA" sz="40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0515" y="3671764"/>
            <a:ext cx="942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(кг)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503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: зрізані верхні кути 7">
            <a:extLst>
              <a:ext uri="{FF2B5EF4-FFF2-40B4-BE49-F238E27FC236}">
                <a16:creationId xmlns="" xmlns:a16="http://schemas.microsoft.com/office/drawing/2014/main" id="{F5977F94-3041-40EE-9B28-5EAFD1552C57}"/>
              </a:ext>
            </a:extLst>
          </p:cNvPr>
          <p:cNvSpPr/>
          <p:nvPr/>
        </p:nvSpPr>
        <p:spPr>
          <a:xfrm>
            <a:off x="6412375" y="3322903"/>
            <a:ext cx="5139159" cy="6864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Розмір</a:t>
            </a:r>
          </a:p>
        </p:txBody>
      </p:sp>
      <p:sp>
        <p:nvSpPr>
          <p:cNvPr id="8" name="Прямокутник: зрізані верхні кути 7">
            <a:extLst>
              <a:ext uri="{FF2B5EF4-FFF2-40B4-BE49-F238E27FC236}">
                <a16:creationId xmlns="" xmlns:a16="http://schemas.microsoft.com/office/drawing/2014/main" id="{F5977F94-3041-40EE-9B28-5EAFD1552C57}"/>
              </a:ext>
            </a:extLst>
          </p:cNvPr>
          <p:cNvSpPr/>
          <p:nvPr/>
        </p:nvSpPr>
        <p:spPr>
          <a:xfrm>
            <a:off x="347817" y="3322903"/>
            <a:ext cx="5810740" cy="635268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Форма</a:t>
            </a:r>
          </a:p>
        </p:txBody>
      </p:sp>
      <p:sp>
        <p:nvSpPr>
          <p:cNvPr id="10" name="Прямокутник: зрізані верхні кути 7">
            <a:extLst>
              <a:ext uri="{FF2B5EF4-FFF2-40B4-BE49-F238E27FC236}">
                <a16:creationId xmlns="" xmlns:a16="http://schemas.microsoft.com/office/drawing/2014/main" id="{F5977F94-3041-40EE-9B28-5EAFD1552C57}"/>
              </a:ext>
            </a:extLst>
          </p:cNvPr>
          <p:cNvSpPr/>
          <p:nvPr/>
        </p:nvSpPr>
        <p:spPr>
          <a:xfrm>
            <a:off x="3507129" y="5462607"/>
            <a:ext cx="6439398" cy="76604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Колір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1251" y="375238"/>
            <a:ext cx="10405640" cy="840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Колір, форма, розмір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Рівнобедрений трикутник 1">
            <a:extLst>
              <a:ext uri="{FF2B5EF4-FFF2-40B4-BE49-F238E27FC236}">
                <a16:creationId xmlns="" xmlns:a16="http://schemas.microsoft.com/office/drawing/2014/main" id="{A6141B62-CC45-465A-A960-00AB59FF4365}"/>
              </a:ext>
            </a:extLst>
          </p:cNvPr>
          <p:cNvSpPr/>
          <p:nvPr/>
        </p:nvSpPr>
        <p:spPr>
          <a:xfrm>
            <a:off x="702285" y="1465108"/>
            <a:ext cx="2346683" cy="2014963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Рівнобедрений трикутник 5">
            <a:extLst>
              <a:ext uri="{FF2B5EF4-FFF2-40B4-BE49-F238E27FC236}">
                <a16:creationId xmlns="" xmlns:a16="http://schemas.microsoft.com/office/drawing/2014/main" id="{3B2BF684-07C5-4225-887F-4F42EF96B9D5}"/>
              </a:ext>
            </a:extLst>
          </p:cNvPr>
          <p:cNvSpPr/>
          <p:nvPr/>
        </p:nvSpPr>
        <p:spPr>
          <a:xfrm>
            <a:off x="3048968" y="1979271"/>
            <a:ext cx="1711094" cy="15008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івнобедрений трикутник 6">
            <a:extLst>
              <a:ext uri="{FF2B5EF4-FFF2-40B4-BE49-F238E27FC236}">
                <a16:creationId xmlns="" xmlns:a16="http://schemas.microsoft.com/office/drawing/2014/main" id="{019FD95E-A292-4833-B3C1-18DDD3D9EA1E}"/>
              </a:ext>
            </a:extLst>
          </p:cNvPr>
          <p:cNvSpPr/>
          <p:nvPr/>
        </p:nvSpPr>
        <p:spPr>
          <a:xfrm>
            <a:off x="4760062" y="2575154"/>
            <a:ext cx="1044094" cy="90979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5">
            <a:extLst>
              <a:ext uri="{FF2B5EF4-FFF2-40B4-BE49-F238E27FC236}">
                <a16:creationId xmlns="" xmlns:a16="http://schemas.microsoft.com/office/drawing/2014/main" id="{3B2BF684-07C5-4225-887F-4F42EF96B9D5}"/>
              </a:ext>
            </a:extLst>
          </p:cNvPr>
          <p:cNvSpPr/>
          <p:nvPr/>
        </p:nvSpPr>
        <p:spPr>
          <a:xfrm>
            <a:off x="5345770" y="3837549"/>
            <a:ext cx="1801616" cy="1935081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5A3C377-3F95-4FC2-B90B-3792F5265F49}"/>
              </a:ext>
            </a:extLst>
          </p:cNvPr>
          <p:cNvSpPr/>
          <p:nvPr/>
        </p:nvSpPr>
        <p:spPr>
          <a:xfrm>
            <a:off x="3991091" y="4617523"/>
            <a:ext cx="1219707" cy="119853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9">
            <a:extLst>
              <a:ext uri="{FF2B5EF4-FFF2-40B4-BE49-F238E27FC236}">
                <a16:creationId xmlns="" xmlns:a16="http://schemas.microsoft.com/office/drawing/2014/main" id="{EB3B43FB-0FB5-4151-AA71-C27C8C851B1F}"/>
              </a:ext>
            </a:extLst>
          </p:cNvPr>
          <p:cNvSpPr/>
          <p:nvPr/>
        </p:nvSpPr>
        <p:spPr>
          <a:xfrm>
            <a:off x="7407795" y="4338978"/>
            <a:ext cx="1574158" cy="141868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2695038" y="1215342"/>
            <a:ext cx="8501195" cy="6380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фігури. Що в них спільне? Чим вони розрізняються?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Рівнобедрений трикутник 5">
            <a:extLst>
              <a:ext uri="{FF2B5EF4-FFF2-40B4-BE49-F238E27FC236}">
                <a16:creationId xmlns="" xmlns:a16="http://schemas.microsoft.com/office/drawing/2014/main" id="{3B2BF684-07C5-4225-887F-4F42EF96B9D5}"/>
              </a:ext>
            </a:extLst>
          </p:cNvPr>
          <p:cNvSpPr/>
          <p:nvPr/>
        </p:nvSpPr>
        <p:spPr>
          <a:xfrm>
            <a:off x="7195721" y="2129742"/>
            <a:ext cx="1080674" cy="132696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35A3C377-3F95-4FC2-B90B-3792F5265F49}"/>
              </a:ext>
            </a:extLst>
          </p:cNvPr>
          <p:cNvSpPr/>
          <p:nvPr/>
        </p:nvSpPr>
        <p:spPr>
          <a:xfrm>
            <a:off x="8276395" y="2139891"/>
            <a:ext cx="1411117" cy="1380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9">
            <a:extLst>
              <a:ext uri="{FF2B5EF4-FFF2-40B4-BE49-F238E27FC236}">
                <a16:creationId xmlns="" xmlns:a16="http://schemas.microsoft.com/office/drawing/2014/main" id="{EB3B43FB-0FB5-4151-AA71-C27C8C851B1F}"/>
              </a:ext>
            </a:extLst>
          </p:cNvPr>
          <p:cNvSpPr/>
          <p:nvPr/>
        </p:nvSpPr>
        <p:spPr>
          <a:xfrm>
            <a:off x="9838185" y="2129743"/>
            <a:ext cx="1164652" cy="1326965"/>
          </a:xfrm>
          <a:prstGeom prst="rect">
            <a:avLst/>
          </a:prstGeom>
          <a:solidFill>
            <a:srgbClr val="1694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4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9" grpId="0" animBg="1"/>
      <p:bldP spid="11" grpId="0" animBg="1"/>
      <p:bldP spid="12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03513" y="384815"/>
            <a:ext cx="8402533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>Самостійна робота</a:t>
            </a:r>
            <a:endParaRPr lang="ru-RU" sz="40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19253" y="1260045"/>
            <a:ext cx="7546955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rgbClr val="7030A0"/>
                </a:solidFill>
              </a:rPr>
              <a:t>Склади і розв‘яжи задачу за скороченим записом.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9253" y="1970762"/>
            <a:ext cx="353573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Було </a:t>
            </a:r>
            <a:r>
              <a:rPr lang="uk-UA" sz="3600" b="1" dirty="0" smtClean="0">
                <a:solidFill>
                  <a:srgbClr val="7030A0"/>
                </a:solidFill>
              </a:rPr>
              <a:t>-10</a:t>
            </a:r>
          </a:p>
          <a:p>
            <a:r>
              <a:rPr lang="uk-UA" sz="3600" b="1" dirty="0" smtClean="0">
                <a:solidFill>
                  <a:srgbClr val="7030A0"/>
                </a:solidFill>
              </a:rPr>
              <a:t>Поїхало </a:t>
            </a:r>
            <a:r>
              <a:rPr lang="uk-UA" sz="3600" b="1" dirty="0">
                <a:solidFill>
                  <a:srgbClr val="7030A0"/>
                </a:solidFill>
              </a:rPr>
              <a:t>– 9                               </a:t>
            </a:r>
            <a:endParaRPr lang="uk-UA" sz="3600" b="1" dirty="0" smtClean="0">
              <a:solidFill>
                <a:srgbClr val="7030A0"/>
              </a:solidFill>
            </a:endParaRPr>
          </a:p>
          <a:p>
            <a:r>
              <a:rPr lang="uk-UA" sz="3600" b="1" dirty="0" smtClean="0">
                <a:solidFill>
                  <a:srgbClr val="7030A0"/>
                </a:solidFill>
              </a:rPr>
              <a:t>Залишилося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?                       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0541" y="1970762"/>
            <a:ext cx="353573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Було </a:t>
            </a:r>
            <a:r>
              <a:rPr lang="uk-UA" sz="3600" b="1" dirty="0">
                <a:solidFill>
                  <a:srgbClr val="7030A0"/>
                </a:solidFill>
              </a:rPr>
              <a:t>– 6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uk-UA" sz="3600" b="1" dirty="0" smtClean="0">
                <a:solidFill>
                  <a:srgbClr val="7030A0"/>
                </a:solidFill>
              </a:rPr>
              <a:t>Домалювали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4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uk-UA" sz="3600" b="1" dirty="0" smtClean="0">
                <a:solidFill>
                  <a:srgbClr val="7030A0"/>
                </a:solidFill>
              </a:rPr>
              <a:t>Стало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19254" y="3907549"/>
            <a:ext cx="1875360" cy="715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srgbClr val="7030A0"/>
                </a:solidFill>
              </a:rPr>
              <a:t>10 – 9 =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0542" y="3900313"/>
            <a:ext cx="1767866" cy="715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srgbClr val="7030A0"/>
                </a:solidFill>
              </a:rPr>
              <a:t>6 + 4 =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Картинки до тестів\Кульки\Кулька фіолетов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884" y="3755080"/>
            <a:ext cx="1838424" cy="24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Професії\автомобіліс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38" y="3912989"/>
            <a:ext cx="3744744" cy="24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194614" y="3908991"/>
            <a:ext cx="530767" cy="715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srgbClr val="7030A0"/>
                </a:solidFill>
              </a:rPr>
              <a:t>1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48408" y="3912989"/>
            <a:ext cx="749293" cy="715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AE12B65-7F00-49C6-AE42-FA6546403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41" y="159109"/>
            <a:ext cx="2138155" cy="200657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0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4075" y="444686"/>
            <a:ext cx="8732066" cy="7177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Самостійна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AEDB21A-415C-4CE7-81D2-EAD966060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016" r="66887" b="75083"/>
          <a:stretch/>
        </p:blipFill>
        <p:spPr>
          <a:xfrm>
            <a:off x="437704" y="1764000"/>
            <a:ext cx="7884000" cy="320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AE12B65-7F00-49C6-AE42-FA6546403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41" y="159109"/>
            <a:ext cx="2138155" cy="200657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FE29171-C75A-4A07-B66C-6F8B721C66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4" t="499" r="2420" b="88503"/>
          <a:stretch/>
        </p:blipFill>
        <p:spPr>
          <a:xfrm>
            <a:off x="962527" y="1982804"/>
            <a:ext cx="720994" cy="6241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8F8C60F-2313-4379-A7CF-FD806F2E1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609500" y="2087811"/>
            <a:ext cx="342058" cy="4141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7AA80BC-7699-4DEF-9DC9-A8B9822124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6" t="594" r="50247" b="88408"/>
          <a:stretch/>
        </p:blipFill>
        <p:spPr>
          <a:xfrm>
            <a:off x="2037983" y="1962681"/>
            <a:ext cx="436980" cy="624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A1F8EE5-95B6-467B-BF9D-61CEFDB59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30494" y="2001784"/>
            <a:ext cx="436980" cy="62417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B186A564-82AE-44FD-8996-A7E4EE8D77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2" t="22812" r="43863" b="66190"/>
          <a:stretch/>
        </p:blipFill>
        <p:spPr>
          <a:xfrm>
            <a:off x="2892495" y="2001784"/>
            <a:ext cx="729145" cy="62417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3D355E94-6476-417A-BD03-1F8649B6A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4" t="499" r="2420" b="88503"/>
          <a:stretch/>
        </p:blipFill>
        <p:spPr>
          <a:xfrm>
            <a:off x="962527" y="2711981"/>
            <a:ext cx="720994" cy="62417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4532B200-C8EF-4F27-A5CD-139C24C9D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609500" y="2816988"/>
            <a:ext cx="342058" cy="41415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B3DB74A1-D377-4FFB-B1D4-5AD85B34B4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594" r="59606" b="88408"/>
          <a:stretch/>
        </p:blipFill>
        <p:spPr>
          <a:xfrm>
            <a:off x="2037983" y="2691858"/>
            <a:ext cx="436980" cy="62417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87D23C7F-ECFA-47CD-BF33-E6C00B8862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30494" y="2730961"/>
            <a:ext cx="436980" cy="6241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47A85D9-9D65-465C-A21B-F7DBD508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8" t="22812" r="55207" b="66190"/>
          <a:stretch/>
        </p:blipFill>
        <p:spPr>
          <a:xfrm>
            <a:off x="2892495" y="2730961"/>
            <a:ext cx="729145" cy="62417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8208319-FB8E-4692-850C-325E19EB40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1" t="22743" r="44773" b="66259"/>
          <a:stretch/>
        </p:blipFill>
        <p:spPr>
          <a:xfrm>
            <a:off x="962527" y="3456403"/>
            <a:ext cx="720994" cy="62417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C409C48-7DC5-4932-BDBC-B4BE785CD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2281" b="81897"/>
          <a:stretch/>
        </p:blipFill>
        <p:spPr>
          <a:xfrm>
            <a:off x="1609500" y="3561410"/>
            <a:ext cx="342058" cy="41415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C4A249D6-7C45-483E-BC56-B2BCEE0EAA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6" t="594" r="50247" b="88408"/>
          <a:stretch/>
        </p:blipFill>
        <p:spPr>
          <a:xfrm>
            <a:off x="2037983" y="3436280"/>
            <a:ext cx="436980" cy="62417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819542A-A81C-4F2E-A74F-1CABE1E4D1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30494" y="3475383"/>
            <a:ext cx="436980" cy="62417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A74C87F-A9CA-459C-9B66-A51D7136B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4" t="991" r="1771" b="88011"/>
          <a:stretch/>
        </p:blipFill>
        <p:spPr>
          <a:xfrm>
            <a:off x="2892495" y="3475383"/>
            <a:ext cx="729145" cy="62417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6DF37906-F1D4-420D-8C15-6B1849EE1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t="22743" r="55810" b="66259"/>
          <a:stretch/>
        </p:blipFill>
        <p:spPr>
          <a:xfrm>
            <a:off x="962527" y="4203093"/>
            <a:ext cx="720994" cy="62417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6C424BA9-0186-49F5-B50B-27B0D2F32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2281" b="81897"/>
          <a:stretch/>
        </p:blipFill>
        <p:spPr>
          <a:xfrm>
            <a:off x="1609500" y="4308100"/>
            <a:ext cx="342058" cy="4141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D3A39E6-1FD5-4465-852B-FA634094B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594" r="59606" b="88408"/>
          <a:stretch/>
        </p:blipFill>
        <p:spPr>
          <a:xfrm>
            <a:off x="2037983" y="4182970"/>
            <a:ext cx="436980" cy="62417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33966B75-F480-417B-854E-E55ECA842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30494" y="4222073"/>
            <a:ext cx="436980" cy="62417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EBDA9B4-BCDF-474B-8B30-290B44DAC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4" t="991" r="1771" b="88011"/>
          <a:stretch/>
        </p:blipFill>
        <p:spPr>
          <a:xfrm>
            <a:off x="2892495" y="4222073"/>
            <a:ext cx="729145" cy="62417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9F2AAB6-2291-4979-BEE1-203043D50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1" t="22743" r="44773" b="66259"/>
          <a:stretch/>
        </p:blipFill>
        <p:spPr>
          <a:xfrm>
            <a:off x="5046533" y="1991757"/>
            <a:ext cx="720994" cy="62417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C96DE7F5-B2BD-4173-87F6-B7CEA35AA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2281" b="81897"/>
          <a:stretch/>
        </p:blipFill>
        <p:spPr>
          <a:xfrm>
            <a:off x="5693506" y="2096764"/>
            <a:ext cx="342058" cy="41415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C16A1BA5-3CCE-481D-9057-A6017049C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4" t="158" r="2652" b="88844"/>
          <a:stretch/>
        </p:blipFill>
        <p:spPr>
          <a:xfrm>
            <a:off x="6121989" y="1971634"/>
            <a:ext cx="768086" cy="62417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96D59CF3-0CD5-42B0-95C9-8AB4304C4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06038" y="2019661"/>
            <a:ext cx="436980" cy="62417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0163B3F7-C40F-457D-824F-CF8F71C19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0" t="1187" r="46305" b="87815"/>
          <a:stretch/>
        </p:blipFill>
        <p:spPr>
          <a:xfrm>
            <a:off x="7329443" y="2019661"/>
            <a:ext cx="729145" cy="62417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1969207F-EAB4-4E91-ADC8-A017DDB97C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22527" r="55966" b="66475"/>
          <a:stretch/>
        </p:blipFill>
        <p:spPr>
          <a:xfrm>
            <a:off x="5046533" y="2711981"/>
            <a:ext cx="720994" cy="624170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5267F423-E6BE-4FA5-AAAA-3EC3C70FB7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2281" b="81897"/>
          <a:stretch/>
        </p:blipFill>
        <p:spPr>
          <a:xfrm>
            <a:off x="5693506" y="2816988"/>
            <a:ext cx="342058" cy="4141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2239ED8B-94B3-4468-9062-81D2132571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8" t="315" r="2828" b="88687"/>
          <a:stretch/>
        </p:blipFill>
        <p:spPr>
          <a:xfrm>
            <a:off x="6121988" y="2691858"/>
            <a:ext cx="768087" cy="62417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2813C70D-FCA9-4C7E-B320-BCD787EE9A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31686" y="2730961"/>
            <a:ext cx="436980" cy="62417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AD0EEE44-6B7E-4AC5-AC4C-A8312EF4B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5" t="1003" r="56930" b="87999"/>
          <a:stretch/>
        </p:blipFill>
        <p:spPr>
          <a:xfrm>
            <a:off x="7192420" y="2735532"/>
            <a:ext cx="729145" cy="62417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DF725340-EB64-41EC-B456-E0EFEB2F6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1" t="22743" r="44773" b="66259"/>
          <a:stretch/>
        </p:blipFill>
        <p:spPr>
          <a:xfrm>
            <a:off x="5046533" y="3456403"/>
            <a:ext cx="720994" cy="62417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718DA82-E008-40A1-9089-C1277C372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2281" b="81897"/>
          <a:stretch/>
        </p:blipFill>
        <p:spPr>
          <a:xfrm>
            <a:off x="5693506" y="3561410"/>
            <a:ext cx="342058" cy="414157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B79D69DB-2C89-4680-8193-60B3BC829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551" r="91127" b="88451"/>
          <a:stretch/>
        </p:blipFill>
        <p:spPr>
          <a:xfrm>
            <a:off x="6121989" y="3436280"/>
            <a:ext cx="501061" cy="62417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2F5DE78-8FE9-4DD1-892A-85AAE2937A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453095" y="3484307"/>
            <a:ext cx="436980" cy="62417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A1B22BDA-0E95-474A-B311-0E530779F9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5" t="23234" r="43840" b="65768"/>
          <a:stretch/>
        </p:blipFill>
        <p:spPr>
          <a:xfrm>
            <a:off x="6983949" y="3475383"/>
            <a:ext cx="729145" cy="62417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0C0F0C9F-F8E3-4541-BC73-F7A6C195D4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22743" r="56041" b="66259"/>
          <a:stretch/>
        </p:blipFill>
        <p:spPr>
          <a:xfrm>
            <a:off x="5066188" y="4193690"/>
            <a:ext cx="720994" cy="624170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BD26A25C-51F8-4B09-9812-3EFF133AF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10806" r="85652" b="81897"/>
          <a:stretch/>
        </p:blipFill>
        <p:spPr>
          <a:xfrm>
            <a:off x="5713161" y="4298697"/>
            <a:ext cx="342058" cy="414157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8BBAFB56-9948-44C4-8F3F-B617BE1F2E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551" r="91127" b="88451"/>
          <a:stretch/>
        </p:blipFill>
        <p:spPr>
          <a:xfrm>
            <a:off x="6141644" y="4173567"/>
            <a:ext cx="501061" cy="62417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AA39D561-2628-4B73-A2F8-E225301E60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472750" y="4221594"/>
            <a:ext cx="436980" cy="62417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5F37B923-B9FB-48D6-9042-80EDF21BE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8" t="23234" r="55047" b="65768"/>
          <a:stretch/>
        </p:blipFill>
        <p:spPr>
          <a:xfrm>
            <a:off x="7003604" y="4212670"/>
            <a:ext cx="729145" cy="624170"/>
          </a:xfrm>
          <a:prstGeom prst="rect">
            <a:avLst/>
          </a:prstGeom>
        </p:spPr>
      </p:pic>
      <p:sp>
        <p:nvSpPr>
          <p:cNvPr id="48" name="Прямокутник: округлені кути 47">
            <a:extLst>
              <a:ext uri="{FF2B5EF4-FFF2-40B4-BE49-F238E27FC236}">
                <a16:creationId xmlns="" xmlns:a16="http://schemas.microsoft.com/office/drawing/2014/main" id="{90DE8844-0942-440E-A15B-7596E0344586}"/>
              </a:ext>
            </a:extLst>
          </p:cNvPr>
          <p:cNvSpPr/>
          <p:nvPr/>
        </p:nvSpPr>
        <p:spPr>
          <a:xfrm>
            <a:off x="8109107" y="5914927"/>
            <a:ext cx="3801978" cy="644600"/>
          </a:xfrm>
          <a:prstGeom prst="roundRect">
            <a:avLst/>
          </a:prstGeom>
          <a:ln w="57150">
            <a:solidFill>
              <a:srgbClr val="2F32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solidFill>
                  <a:srgbClr val="2F3242"/>
                </a:solidFill>
              </a:rPr>
              <a:t>Приклади №27</a:t>
            </a:r>
          </a:p>
        </p:txBody>
      </p:sp>
      <p:sp>
        <p:nvSpPr>
          <p:cNvPr id="49" name="Прямоугольник 4">
            <a:extLst>
              <a:ext uri="{FF2B5EF4-FFF2-40B4-BE49-F238E27FC236}">
                <a16:creationId xmlns="" xmlns:a16="http://schemas.microsoft.com/office/drawing/2014/main" id="{1FDD8BBF-E520-4E1E-AD27-597BFFA2A8E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1096573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26146" y="1244600"/>
            <a:ext cx="3987288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геометричні фігури </a:t>
            </a:r>
            <a:r>
              <a:rPr lang="uk-UA" sz="2400" b="1" dirty="0" smtClean="0">
                <a:solidFill>
                  <a:schemeClr val="bg1"/>
                </a:solidFill>
              </a:rPr>
              <a:t>ти знаєш?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9" y="2320177"/>
            <a:ext cx="4184092" cy="1293679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найменше одноцифрове, двоцифрове, трицифрове число?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53750" y="3870505"/>
            <a:ext cx="4380609" cy="78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суми? остачі?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940148" y="4968580"/>
            <a:ext cx="4184092" cy="1194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виконувати легко? Важко? Чому?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62516" y="356583"/>
            <a:ext cx="8732066" cy="6203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r="25767"/>
          <a:stretch/>
        </p:blipFill>
        <p:spPr bwMode="auto">
          <a:xfrm flipH="1">
            <a:off x="493024" y="2727692"/>
            <a:ext cx="2738984" cy="37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herman: Boy Genius | The Parody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48" y="1752676"/>
            <a:ext cx="3015125" cy="38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20059" y="1210760"/>
            <a:ext cx="291668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</a:rPr>
              <a:t>Настрій якої фігури тобі зараз більше подобається? </a:t>
            </a:r>
          </a:p>
        </p:txBody>
      </p:sp>
      <p:pic>
        <p:nvPicPr>
          <p:cNvPr id="1026" name="Picture 2" descr="D:\Картинки до тестів\Емоції Геметричні\Геом ті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52" y="1210760"/>
            <a:ext cx="51943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03513" y="384815"/>
            <a:ext cx="10308773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>Створення позитивного клімату класу</a:t>
            </a:r>
            <a:endParaRPr lang="ru-RU" sz="40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24040" y="1661678"/>
            <a:ext cx="3779705" cy="343923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Розглянь об’ємні геометричні фігури. Настрій якої з них  тобі  зараз більше подобається?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</a:t>
            </a:r>
            <a:r>
              <a:rPr lang="uk-UA" sz="2800" b="1" dirty="0">
                <a:solidFill>
                  <a:srgbClr val="7030A0"/>
                </a:solidFill>
              </a:rPr>
              <a:t>фігуру </a:t>
            </a:r>
            <a:r>
              <a:rPr lang="uk-UA" sz="2800" b="1" dirty="0" smtClean="0">
                <a:solidFill>
                  <a:srgbClr val="7030A0"/>
                </a:solidFill>
              </a:rPr>
              <a:t>і її колір.</a:t>
            </a:r>
          </a:p>
        </p:txBody>
      </p:sp>
      <p:pic>
        <p:nvPicPr>
          <p:cNvPr id="5" name="Picture 2" descr="D:\Картинки до тестів\Емоції Геметричні\Геом ті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65" y="1210760"/>
            <a:ext cx="51943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7071" b="90901"/>
          <a:stretch/>
        </p:blipFill>
        <p:spPr>
          <a:xfrm>
            <a:off x="8502630" y="1987831"/>
            <a:ext cx="3096000" cy="12266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1463346" y="1311297"/>
            <a:ext cx="5974803" cy="58368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000" dirty="0" smtClean="0">
                <a:solidFill>
                  <a:srgbClr val="7030A0"/>
                </a:solidFill>
              </a:rPr>
              <a:t>Прочитай числа. Як вони називаються? </a:t>
            </a:r>
            <a:r>
              <a:rPr lang="uk-UA" sz="2000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dirty="0" smtClean="0">
                <a:solidFill>
                  <a:srgbClr val="7030A0"/>
                </a:solidFill>
              </a:rPr>
              <a:t> їх. Обведи круглі числа.</a:t>
            </a:r>
          </a:p>
        </p:txBody>
      </p:sp>
      <p:pic>
        <p:nvPicPr>
          <p:cNvPr id="1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2" y="318423"/>
            <a:ext cx="995962" cy="22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64969" b="85578"/>
          <a:stretch/>
        </p:blipFill>
        <p:spPr>
          <a:xfrm>
            <a:off x="256340" y="1992086"/>
            <a:ext cx="8388814" cy="1944000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3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69837" y="574598"/>
            <a:ext cx="8732066" cy="6337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prstClr val="white"/>
                </a:solidFill>
              </a:rPr>
              <a:t>Робота </a:t>
            </a:r>
            <a:r>
              <a:rPr lang="uk-UA" sz="4000" b="1" dirty="0" smtClean="0">
                <a:solidFill>
                  <a:prstClr val="white"/>
                </a:solidFill>
              </a:rPr>
              <a:t>в зошиті</a:t>
            </a:r>
            <a:endParaRPr lang="ru-RU" sz="4000" b="1" dirty="0">
              <a:solidFill>
                <a:prstClr val="white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76391" y="2307512"/>
            <a:ext cx="465359" cy="680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419456" y="2318585"/>
            <a:ext cx="42433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099889" y="2318585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234828" y="2240454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645598" y="2306860"/>
            <a:ext cx="38174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232668" y="2373264"/>
            <a:ext cx="436157" cy="5540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150358" y="2372186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2275923" y="2300622"/>
            <a:ext cx="387602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7071" b="94125"/>
          <a:stretch/>
        </p:blipFill>
        <p:spPr>
          <a:xfrm>
            <a:off x="8491744" y="3107218"/>
            <a:ext cx="3096000" cy="79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982746" y="2310306"/>
            <a:ext cx="381740" cy="60433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63198" y="3051441"/>
            <a:ext cx="465359" cy="68000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524219" y="3039449"/>
            <a:ext cx="424330" cy="68689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2293598" y="3047995"/>
            <a:ext cx="381740" cy="68689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661266" y="3092273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465597" y="2327674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823444" y="3061065"/>
            <a:ext cx="381740" cy="60433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945790" y="3078358"/>
            <a:ext cx="381740" cy="60433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058776" y="3049068"/>
            <a:ext cx="381740" cy="60433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211715" y="3051018"/>
            <a:ext cx="381740" cy="60433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301298" y="3092273"/>
            <a:ext cx="381740" cy="6043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389218" y="3052303"/>
            <a:ext cx="465359" cy="68000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702343" y="3071951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749628" y="2304066"/>
            <a:ext cx="465359" cy="68000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441704" y="2309336"/>
            <a:ext cx="381740" cy="604335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7587659" y="1333179"/>
            <a:ext cx="3682618" cy="5609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000" dirty="0" err="1">
                <a:solidFill>
                  <a:srgbClr val="7030A0"/>
                </a:solidFill>
              </a:rPr>
              <a:t>Запиши</a:t>
            </a:r>
            <a:r>
              <a:rPr lang="uk-UA" sz="2000" dirty="0">
                <a:solidFill>
                  <a:srgbClr val="7030A0"/>
                </a:solidFill>
              </a:rPr>
              <a:t> парні числа від 2 до </a:t>
            </a:r>
            <a:r>
              <a:rPr lang="uk-UA" sz="2000" dirty="0" smtClean="0">
                <a:solidFill>
                  <a:srgbClr val="7030A0"/>
                </a:solidFill>
              </a:rPr>
              <a:t>20</a:t>
            </a:r>
            <a:endParaRPr lang="uk-UA" sz="2000" dirty="0">
              <a:solidFill>
                <a:srgbClr val="7030A0"/>
              </a:solidFill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028336" y="3119511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075221" y="3082837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254548" y="3052454"/>
            <a:ext cx="465359" cy="68000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402863" y="3028766"/>
            <a:ext cx="424330" cy="68689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517506" y="3025320"/>
            <a:ext cx="381740" cy="686891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07631" y="1960917"/>
            <a:ext cx="11291000" cy="1975169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3C7D2932-C998-DFA8-2908-664D770A66DD}"/>
              </a:ext>
            </a:extLst>
          </p:cNvPr>
          <p:cNvSpPr txBox="1"/>
          <p:nvPr/>
        </p:nvSpPr>
        <p:spPr>
          <a:xfrm>
            <a:off x="3498199" y="4079397"/>
            <a:ext cx="229038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 </a:t>
            </a:r>
            <a:r>
              <a:rPr lang="uk-UA" sz="3200" b="1" dirty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10 </a:t>
            </a:r>
            <a:r>
              <a:rPr lang="uk-UA" sz="3200" b="1" dirty="0">
                <a:solidFill>
                  <a:srgbClr val="7030A0"/>
                </a:solidFill>
              </a:rPr>
              <a:t>= </a:t>
            </a:r>
            <a:r>
              <a:rPr lang="uk-UA" sz="3200" b="1" dirty="0" smtClean="0">
                <a:solidFill>
                  <a:srgbClr val="7030A0"/>
                </a:solidFill>
              </a:rPr>
              <a:t>15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924031F5-39B0-8112-690B-BE159BE8E3EF}"/>
              </a:ext>
            </a:extLst>
          </p:cNvPr>
          <p:cNvSpPr txBox="1"/>
          <p:nvPr/>
        </p:nvSpPr>
        <p:spPr>
          <a:xfrm>
            <a:off x="3498199" y="4656844"/>
            <a:ext cx="229038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10 </a:t>
            </a:r>
            <a:r>
              <a:rPr lang="uk-UA" sz="3200" b="1" dirty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5 </a:t>
            </a:r>
            <a:r>
              <a:rPr lang="uk-UA" sz="3200" b="1" dirty="0">
                <a:solidFill>
                  <a:srgbClr val="7030A0"/>
                </a:solidFill>
              </a:rPr>
              <a:t>= </a:t>
            </a:r>
            <a:r>
              <a:rPr lang="uk-UA" sz="3200" b="1" dirty="0" smtClean="0">
                <a:solidFill>
                  <a:srgbClr val="7030A0"/>
                </a:solidFill>
              </a:rPr>
              <a:t>15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B9E8CAA-BE27-B526-BAA5-CD5988AC077E}"/>
              </a:ext>
            </a:extLst>
          </p:cNvPr>
          <p:cNvSpPr txBox="1"/>
          <p:nvPr/>
        </p:nvSpPr>
        <p:spPr>
          <a:xfrm>
            <a:off x="3483352" y="5246271"/>
            <a:ext cx="230522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15 </a:t>
            </a:r>
            <a:r>
              <a:rPr lang="uk-UA" sz="3200" b="1" dirty="0">
                <a:solidFill>
                  <a:srgbClr val="7030A0"/>
                </a:solidFill>
              </a:rPr>
              <a:t>– </a:t>
            </a:r>
            <a:r>
              <a:rPr lang="uk-UA" sz="3200" b="1" dirty="0" smtClean="0">
                <a:solidFill>
                  <a:srgbClr val="7030A0"/>
                </a:solidFill>
              </a:rPr>
              <a:t>10 </a:t>
            </a:r>
            <a:r>
              <a:rPr lang="uk-UA" sz="3200" b="1" dirty="0">
                <a:solidFill>
                  <a:srgbClr val="7030A0"/>
                </a:solidFill>
              </a:rPr>
              <a:t>= </a:t>
            </a:r>
            <a:r>
              <a:rPr lang="uk-UA" sz="3200" b="1" dirty="0" smtClean="0">
                <a:solidFill>
                  <a:srgbClr val="7030A0"/>
                </a:solidFill>
              </a:rPr>
              <a:t>5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ACD5B23C-154B-59E4-0308-283F51364E7A}"/>
              </a:ext>
            </a:extLst>
          </p:cNvPr>
          <p:cNvSpPr txBox="1"/>
          <p:nvPr/>
        </p:nvSpPr>
        <p:spPr>
          <a:xfrm>
            <a:off x="3498199" y="5831045"/>
            <a:ext cx="229038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15 </a:t>
            </a:r>
            <a:r>
              <a:rPr lang="uk-UA" sz="3200" b="1" dirty="0">
                <a:solidFill>
                  <a:srgbClr val="7030A0"/>
                </a:solidFill>
              </a:rPr>
              <a:t>– </a:t>
            </a:r>
            <a:r>
              <a:rPr lang="uk-UA" sz="3200" b="1" dirty="0" smtClean="0">
                <a:solidFill>
                  <a:srgbClr val="7030A0"/>
                </a:solidFill>
              </a:rPr>
              <a:t>5 </a:t>
            </a:r>
            <a:r>
              <a:rPr lang="uk-UA" sz="3200" b="1" dirty="0">
                <a:solidFill>
                  <a:srgbClr val="7030A0"/>
                </a:solidFill>
              </a:rPr>
              <a:t>= </a:t>
            </a:r>
            <a:r>
              <a:rPr lang="uk-UA" sz="3200" b="1" dirty="0" smtClean="0">
                <a:solidFill>
                  <a:srgbClr val="7030A0"/>
                </a:solidFill>
              </a:rPr>
              <a:t>10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D0CB8B6-1707-246C-F21D-5FD81D5F856D}"/>
              </a:ext>
            </a:extLst>
          </p:cNvPr>
          <p:cNvSpPr txBox="1"/>
          <p:nvPr/>
        </p:nvSpPr>
        <p:spPr>
          <a:xfrm>
            <a:off x="6127027" y="4086379"/>
            <a:ext cx="223049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10 </a:t>
            </a:r>
            <a:r>
              <a:rPr lang="uk-UA" sz="3200" b="1" dirty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_ </a:t>
            </a:r>
            <a:r>
              <a:rPr lang="uk-UA" sz="3200" b="1" dirty="0">
                <a:solidFill>
                  <a:srgbClr val="7030A0"/>
                </a:solidFill>
              </a:rPr>
              <a:t>= </a:t>
            </a:r>
            <a:r>
              <a:rPr lang="uk-UA" sz="3200" b="1" dirty="0" smtClean="0">
                <a:solidFill>
                  <a:srgbClr val="7030A0"/>
                </a:solidFill>
              </a:rPr>
              <a:t>19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A801D30-E71A-74CE-2530-80C73C63EFA2}"/>
              </a:ext>
            </a:extLst>
          </p:cNvPr>
          <p:cNvSpPr txBox="1"/>
          <p:nvPr/>
        </p:nvSpPr>
        <p:spPr>
          <a:xfrm>
            <a:off x="6140129" y="4633428"/>
            <a:ext cx="221739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_ </a:t>
            </a:r>
            <a:r>
              <a:rPr lang="uk-UA" sz="3200" b="1" dirty="0">
                <a:solidFill>
                  <a:srgbClr val="7030A0"/>
                </a:solidFill>
              </a:rPr>
              <a:t>+ </a:t>
            </a:r>
            <a:r>
              <a:rPr lang="uk-UA" sz="3200" b="1" dirty="0" smtClean="0">
                <a:solidFill>
                  <a:srgbClr val="7030A0"/>
                </a:solidFill>
              </a:rPr>
              <a:t>10 </a:t>
            </a:r>
            <a:r>
              <a:rPr lang="uk-UA" sz="3200" b="1" dirty="0">
                <a:solidFill>
                  <a:srgbClr val="7030A0"/>
                </a:solidFill>
              </a:rPr>
              <a:t>= </a:t>
            </a:r>
            <a:r>
              <a:rPr lang="uk-UA" sz="3200" b="1" dirty="0" smtClean="0">
                <a:solidFill>
                  <a:srgbClr val="7030A0"/>
                </a:solidFill>
              </a:rPr>
              <a:t>20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DE096D0-18D0-7E7D-0720-2FBBB7AB453C}"/>
              </a:ext>
            </a:extLst>
          </p:cNvPr>
          <p:cNvSpPr txBox="1"/>
          <p:nvPr/>
        </p:nvSpPr>
        <p:spPr>
          <a:xfrm>
            <a:off x="6140129" y="5171479"/>
            <a:ext cx="221739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15 </a:t>
            </a:r>
            <a:r>
              <a:rPr lang="uk-UA" sz="3200" b="1" dirty="0">
                <a:solidFill>
                  <a:srgbClr val="7030A0"/>
                </a:solidFill>
              </a:rPr>
              <a:t>– </a:t>
            </a:r>
            <a:r>
              <a:rPr lang="uk-UA" sz="3200" b="1" dirty="0" smtClean="0">
                <a:solidFill>
                  <a:srgbClr val="7030A0"/>
                </a:solidFill>
              </a:rPr>
              <a:t>_ </a:t>
            </a:r>
            <a:r>
              <a:rPr lang="uk-UA" sz="3200" b="1" dirty="0">
                <a:solidFill>
                  <a:srgbClr val="7030A0"/>
                </a:solidFill>
              </a:rPr>
              <a:t>= </a:t>
            </a:r>
            <a:r>
              <a:rPr lang="uk-UA" sz="3200" b="1" dirty="0" smtClean="0">
                <a:solidFill>
                  <a:srgbClr val="7030A0"/>
                </a:solidFill>
              </a:rPr>
              <a:t>10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3C516F75-97AA-884F-4746-FF3E76523D4D}"/>
              </a:ext>
            </a:extLst>
          </p:cNvPr>
          <p:cNvSpPr txBox="1"/>
          <p:nvPr/>
        </p:nvSpPr>
        <p:spPr>
          <a:xfrm>
            <a:off x="6140128" y="5748720"/>
            <a:ext cx="221739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_ </a:t>
            </a:r>
            <a:r>
              <a:rPr lang="uk-UA" sz="3200" b="1" dirty="0">
                <a:solidFill>
                  <a:srgbClr val="7030A0"/>
                </a:solidFill>
              </a:rPr>
              <a:t>– </a:t>
            </a:r>
            <a:r>
              <a:rPr lang="uk-UA" sz="3200" b="1" dirty="0" smtClean="0">
                <a:solidFill>
                  <a:srgbClr val="7030A0"/>
                </a:solidFill>
              </a:rPr>
              <a:t>10 </a:t>
            </a:r>
            <a:r>
              <a:rPr lang="uk-UA" sz="3200" b="1" dirty="0">
                <a:solidFill>
                  <a:srgbClr val="7030A0"/>
                </a:solidFill>
              </a:rPr>
              <a:t>= </a:t>
            </a:r>
            <a:r>
              <a:rPr lang="uk-UA" sz="3200" b="1" dirty="0" smtClean="0">
                <a:solidFill>
                  <a:srgbClr val="7030A0"/>
                </a:solidFill>
              </a:rPr>
              <a:t>4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4613" y="4190598"/>
            <a:ext cx="2518024" cy="105834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000" dirty="0" smtClean="0">
                <a:solidFill>
                  <a:srgbClr val="7030A0"/>
                </a:solidFill>
              </a:rPr>
              <a:t>Склади 4 рівності </a:t>
            </a:r>
          </a:p>
          <a:p>
            <a:r>
              <a:rPr lang="uk-UA" sz="2000" dirty="0" smtClean="0">
                <a:solidFill>
                  <a:srgbClr val="7030A0"/>
                </a:solidFill>
              </a:rPr>
              <a:t>з числами 5, 10, 15 (усно)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515264" y="2313750"/>
            <a:ext cx="465359" cy="68000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899246" y="2318585"/>
            <a:ext cx="424330" cy="68689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612496" y="2306536"/>
            <a:ext cx="424330" cy="68689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72193" y="2327674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769757" y="2310684"/>
            <a:ext cx="387602" cy="68689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043183" y="2366693"/>
            <a:ext cx="455016" cy="56766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075221" y="2327674"/>
            <a:ext cx="953979" cy="73339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8512542" y="2316282"/>
            <a:ext cx="953979" cy="73339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804162" y="4159854"/>
            <a:ext cx="2518024" cy="105834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000" dirty="0" smtClean="0">
                <a:solidFill>
                  <a:srgbClr val="7030A0"/>
                </a:solidFill>
              </a:rPr>
              <a:t>Знайди невідоме число (усно)</a:t>
            </a:r>
          </a:p>
        </p:txBody>
      </p:sp>
    </p:spTree>
    <p:extLst>
      <p:ext uri="{BB962C8B-B14F-4D97-AF65-F5344CB8AC3E}">
        <p14:creationId xmlns:p14="http://schemas.microsoft.com/office/powerpoint/2010/main" val="37537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4" grpId="0" animBg="1"/>
      <p:bldP spid="102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4100" y="509550"/>
            <a:ext cx="10016671" cy="7640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100" y="1361875"/>
            <a:ext cx="693243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800" b="1" dirty="0" smtClean="0">
                <a:solidFill>
                  <a:schemeClr val="bg1"/>
                </a:solidFill>
              </a:rPr>
              <a:t> число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Яке має 5 </a:t>
            </a:r>
            <a:r>
              <a:rPr lang="uk-UA" sz="2800" b="1" dirty="0" err="1" smtClean="0">
                <a:solidFill>
                  <a:schemeClr val="bg1"/>
                </a:solidFill>
              </a:rPr>
              <a:t>дес</a:t>
            </a:r>
            <a:r>
              <a:rPr lang="uk-UA" sz="2800" b="1" dirty="0" smtClean="0">
                <a:solidFill>
                  <a:schemeClr val="bg1"/>
                </a:solidFill>
              </a:rPr>
              <a:t>., 5 од., 1дес 5 од, 5 </a:t>
            </a:r>
            <a:r>
              <a:rPr lang="uk-UA" sz="2800" b="1" dirty="0" err="1" smtClean="0">
                <a:solidFill>
                  <a:schemeClr val="bg1"/>
                </a:solidFill>
              </a:rPr>
              <a:t>дес</a:t>
            </a:r>
            <a:r>
              <a:rPr lang="uk-UA" sz="2800" b="1" dirty="0" smtClean="0">
                <a:solidFill>
                  <a:schemeClr val="bg1"/>
                </a:solidFill>
              </a:rPr>
              <a:t>. 1 од.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752134" y="2620800"/>
            <a:ext cx="1944912" cy="30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1218" y="2324599"/>
            <a:ext cx="43860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</a:rPr>
              <a:t>Сумму</a:t>
            </a:r>
            <a:r>
              <a:rPr lang="uk-UA" sz="2800" b="1" dirty="0" smtClean="0">
                <a:solidFill>
                  <a:schemeClr val="bg1"/>
                </a:solidFill>
              </a:rPr>
              <a:t> чисел 24 і 5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8100088" y="1570597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8890423" y="1570599"/>
            <a:ext cx="518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9512614" y="1570596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10365765" y="1567682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5554208" y="2325421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6310137" y="2910196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5467219" y="3411442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2799" y="2894493"/>
            <a:ext cx="43973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Різницю чисел 77 і 5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2799" y="3472997"/>
            <a:ext cx="4397302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Збільш 4 на 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0403" y="4065706"/>
            <a:ext cx="440844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Зменш 7 на 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6246569" y="3996217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0099" y="4698421"/>
            <a:ext cx="6946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Найменше двоцифрове число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8112732" y="4636866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4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1" y="484233"/>
            <a:ext cx="9964998" cy="7379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6BD2119-7B8E-4E74-8E40-04345F9BA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9" y="2237635"/>
            <a:ext cx="3071963" cy="18431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8FDE83B-ED69-4861-AE02-CC7767866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99" y="2237636"/>
            <a:ext cx="3385044" cy="18431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780EE97-0CAD-49F4-B43E-6D924E3CD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80" y="2237635"/>
            <a:ext cx="3297312" cy="1843178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D6B4EBC1-0207-496E-83D6-403E59F0C473}"/>
              </a:ext>
            </a:extLst>
          </p:cNvPr>
          <p:cNvSpPr/>
          <p:nvPr/>
        </p:nvSpPr>
        <p:spPr>
          <a:xfrm>
            <a:off x="1463921" y="4216488"/>
            <a:ext cx="1354303" cy="798535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6</a:t>
            </a: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AD0251AD-F779-425F-A6BB-35B21E0C2D49}"/>
              </a:ext>
            </a:extLst>
          </p:cNvPr>
          <p:cNvSpPr/>
          <p:nvPr/>
        </p:nvSpPr>
        <p:spPr>
          <a:xfrm>
            <a:off x="4269319" y="2153485"/>
            <a:ext cx="1023956" cy="611336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10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14D2246D-B0DA-4CC8-B290-E53DF6EA4B14}"/>
              </a:ext>
            </a:extLst>
          </p:cNvPr>
          <p:cNvSpPr/>
          <p:nvPr/>
        </p:nvSpPr>
        <p:spPr>
          <a:xfrm>
            <a:off x="9896289" y="4212758"/>
            <a:ext cx="1354303" cy="798535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15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17F0AD-D69A-4DAC-A0C6-EF0A09BBE4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/>
          <a:stretch/>
        </p:blipFill>
        <p:spPr>
          <a:xfrm>
            <a:off x="2860727" y="4377246"/>
            <a:ext cx="1086585" cy="5956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BCCCD5E-5663-40B9-8576-311F7FAE09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/>
          <a:stretch/>
        </p:blipFill>
        <p:spPr>
          <a:xfrm>
            <a:off x="8809704" y="4410639"/>
            <a:ext cx="1086585" cy="595628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4100" y="1222151"/>
            <a:ext cx="9964999" cy="7823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Полічи</a:t>
            </a:r>
            <a:r>
              <a:rPr lang="uk-UA" sz="2400" b="1" dirty="0">
                <a:solidFill>
                  <a:srgbClr val="7030A0"/>
                </a:solidFill>
              </a:rPr>
              <a:t>,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скільки яєць в кожному лотку</a:t>
            </a:r>
            <a:r>
              <a:rPr lang="uk-UA" sz="2400" b="1" dirty="0" smtClean="0">
                <a:solidFill>
                  <a:srgbClr val="7030A0"/>
                </a:solidFill>
              </a:rPr>
              <a:t>. У якому лотку яєць найбільше? Склади й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нерівності.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кутник: округлені кути 12">
            <a:extLst>
              <a:ext uri="{FF2B5EF4-FFF2-40B4-BE49-F238E27FC236}">
                <a16:creationId xmlns="" xmlns:a16="http://schemas.microsoft.com/office/drawing/2014/main" id="{AD0251AD-F779-425F-A6BB-35B21E0C2D49}"/>
              </a:ext>
            </a:extLst>
          </p:cNvPr>
          <p:cNvSpPr/>
          <p:nvPr/>
        </p:nvSpPr>
        <p:spPr>
          <a:xfrm>
            <a:off x="7455401" y="4309186"/>
            <a:ext cx="1354303" cy="798535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10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C17F0AD-D69A-4DAC-A0C6-EF0A09BBE4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/>
          <a:stretch/>
        </p:blipFill>
        <p:spPr>
          <a:xfrm flipH="1">
            <a:off x="5860500" y="5385158"/>
            <a:ext cx="929684" cy="595628"/>
          </a:xfrm>
          <a:prstGeom prst="rect">
            <a:avLst/>
          </a:prstGeom>
        </p:spPr>
      </p:pic>
      <p:sp>
        <p:nvSpPr>
          <p:cNvPr id="21" name="Прямокутник: округлені кути 13">
            <a:extLst>
              <a:ext uri="{FF2B5EF4-FFF2-40B4-BE49-F238E27FC236}">
                <a16:creationId xmlns="" xmlns:a16="http://schemas.microsoft.com/office/drawing/2014/main" id="{14D2246D-B0DA-4CC8-B290-E53DF6EA4B14}"/>
              </a:ext>
            </a:extLst>
          </p:cNvPr>
          <p:cNvSpPr/>
          <p:nvPr/>
        </p:nvSpPr>
        <p:spPr>
          <a:xfrm>
            <a:off x="4506196" y="5283705"/>
            <a:ext cx="1354303" cy="798535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15</a:t>
            </a:r>
          </a:p>
        </p:txBody>
      </p:sp>
      <p:sp>
        <p:nvSpPr>
          <p:cNvPr id="22" name="Прямокутник: округлені кути 12">
            <a:extLst>
              <a:ext uri="{FF2B5EF4-FFF2-40B4-BE49-F238E27FC236}">
                <a16:creationId xmlns="" xmlns:a16="http://schemas.microsoft.com/office/drawing/2014/main" id="{AD0251AD-F779-425F-A6BB-35B21E0C2D49}"/>
              </a:ext>
            </a:extLst>
          </p:cNvPr>
          <p:cNvSpPr/>
          <p:nvPr/>
        </p:nvSpPr>
        <p:spPr>
          <a:xfrm>
            <a:off x="6837427" y="5283705"/>
            <a:ext cx="1354303" cy="798535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10</a:t>
            </a:r>
          </a:p>
        </p:txBody>
      </p:sp>
      <p:sp>
        <p:nvSpPr>
          <p:cNvPr id="23" name="Прямокутник: округлені кути 12">
            <a:extLst>
              <a:ext uri="{FF2B5EF4-FFF2-40B4-BE49-F238E27FC236}">
                <a16:creationId xmlns="" xmlns:a16="http://schemas.microsoft.com/office/drawing/2014/main" id="{AD0251AD-F779-425F-A6BB-35B21E0C2D49}"/>
              </a:ext>
            </a:extLst>
          </p:cNvPr>
          <p:cNvSpPr/>
          <p:nvPr/>
        </p:nvSpPr>
        <p:spPr>
          <a:xfrm>
            <a:off x="3829044" y="4266513"/>
            <a:ext cx="1354303" cy="798535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10</a:t>
            </a:r>
          </a:p>
        </p:txBody>
      </p:sp>
      <p:sp>
        <p:nvSpPr>
          <p:cNvPr id="24" name="Прямокутник: округлені кути 11">
            <a:extLst>
              <a:ext uri="{FF2B5EF4-FFF2-40B4-BE49-F238E27FC236}">
                <a16:creationId xmlns="" xmlns:a16="http://schemas.microsoft.com/office/drawing/2014/main" id="{D6B4EBC1-0207-496E-83D6-403E59F0C473}"/>
              </a:ext>
            </a:extLst>
          </p:cNvPr>
          <p:cNvSpPr/>
          <p:nvPr/>
        </p:nvSpPr>
        <p:spPr>
          <a:xfrm>
            <a:off x="875349" y="2119773"/>
            <a:ext cx="845261" cy="620300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6</a:t>
            </a:r>
          </a:p>
        </p:txBody>
      </p:sp>
      <p:sp>
        <p:nvSpPr>
          <p:cNvPr id="25" name="Прямокутник: округлені кути 12">
            <a:extLst>
              <a:ext uri="{FF2B5EF4-FFF2-40B4-BE49-F238E27FC236}">
                <a16:creationId xmlns="" xmlns:a16="http://schemas.microsoft.com/office/drawing/2014/main" id="{AD0251AD-F779-425F-A6BB-35B21E0C2D49}"/>
              </a:ext>
            </a:extLst>
          </p:cNvPr>
          <p:cNvSpPr/>
          <p:nvPr/>
        </p:nvSpPr>
        <p:spPr>
          <a:xfrm>
            <a:off x="7953280" y="2026492"/>
            <a:ext cx="1023956" cy="611336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15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2527" y="676622"/>
            <a:ext cx="8308795" cy="7470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вирази № 24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AEDB21A-415C-4CE7-81D2-EAD966060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745" r="63890" b="72131"/>
          <a:stretch/>
        </p:blipFill>
        <p:spPr>
          <a:xfrm>
            <a:off x="576000" y="1728000"/>
            <a:ext cx="8460000" cy="363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AE12B65-7F00-49C6-AE42-FA6546403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41" y="159109"/>
            <a:ext cx="2138155" cy="200657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FE29171-C75A-4A07-B66C-6F8B721C66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4" t="499" r="2420" b="88503"/>
          <a:stretch/>
        </p:blipFill>
        <p:spPr>
          <a:xfrm>
            <a:off x="962527" y="1982804"/>
            <a:ext cx="720994" cy="6241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8F8C60F-2313-4379-A7CF-FD806F2E1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609500" y="2087811"/>
            <a:ext cx="342058" cy="4141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7AA80BC-7699-4DEF-9DC9-A8B9822124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1" t="594" r="32692" b="88408"/>
          <a:stretch/>
        </p:blipFill>
        <p:spPr>
          <a:xfrm>
            <a:off x="2037983" y="1962681"/>
            <a:ext cx="436980" cy="624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A1F8EE5-95B6-467B-BF9D-61CEFDB59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30494" y="2001784"/>
            <a:ext cx="436980" cy="62417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B186A564-82AE-44FD-8996-A7E4EE8D77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t="22812" r="20882" b="66190"/>
          <a:stretch/>
        </p:blipFill>
        <p:spPr>
          <a:xfrm>
            <a:off x="2892495" y="2001784"/>
            <a:ext cx="729145" cy="6241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DDA53040-DE14-4AD2-A7FD-F9CCB9D99C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1115" b="81897"/>
          <a:stretch/>
        </p:blipFill>
        <p:spPr>
          <a:xfrm>
            <a:off x="1609499" y="2816988"/>
            <a:ext cx="436979" cy="4141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5FDB1D1-9DC5-4D5B-AF17-2934ECF84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t="594" r="67944" b="88408"/>
          <a:stretch/>
        </p:blipFill>
        <p:spPr>
          <a:xfrm>
            <a:off x="2037983" y="2691858"/>
            <a:ext cx="436980" cy="62417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81DD6E9B-8D6C-4F62-AE8E-E8693E8A3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30494" y="2730961"/>
            <a:ext cx="436980" cy="62417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BD84E979-5144-4EFA-963F-E1636766F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t="22812" r="66284" b="66190"/>
          <a:stretch/>
        </p:blipFill>
        <p:spPr>
          <a:xfrm>
            <a:off x="1019527" y="2730961"/>
            <a:ext cx="729145" cy="62417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1A02D424-781B-4687-B91B-FE3296F89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4" t="499" r="2420" b="88503"/>
          <a:stretch/>
        </p:blipFill>
        <p:spPr>
          <a:xfrm>
            <a:off x="2830668" y="2711981"/>
            <a:ext cx="720994" cy="6241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BBF07842-B253-4DE1-8163-C401ED1CF5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1115" b="81897"/>
          <a:stretch/>
        </p:blipFill>
        <p:spPr>
          <a:xfrm>
            <a:off x="1609499" y="3550772"/>
            <a:ext cx="436979" cy="41415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6F5E8EB2-E8C2-42DE-9F30-E90AD73A3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1" t="594" r="24062" b="88408"/>
          <a:stretch/>
        </p:blipFill>
        <p:spPr>
          <a:xfrm>
            <a:off x="2046478" y="3464745"/>
            <a:ext cx="436980" cy="62417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EC4D96E-A72D-40FC-9377-880353E19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30494" y="3464745"/>
            <a:ext cx="436980" cy="6241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2D82EA49-FCE2-4EF6-B4F1-0B9413D8A8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5" t="22812" r="8180" b="66190"/>
          <a:stretch/>
        </p:blipFill>
        <p:spPr>
          <a:xfrm>
            <a:off x="1019527" y="3464745"/>
            <a:ext cx="729145" cy="62417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72FEECC0-D930-4281-82F9-7C74FA05A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4" t="499" r="2420" b="88503"/>
          <a:stretch/>
        </p:blipFill>
        <p:spPr>
          <a:xfrm>
            <a:off x="2830668" y="3445765"/>
            <a:ext cx="720994" cy="62417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DEB8195A-6208-4AA2-9FD9-A48617525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499" r="41300" b="88503"/>
          <a:stretch/>
        </p:blipFill>
        <p:spPr>
          <a:xfrm>
            <a:off x="962527" y="4193111"/>
            <a:ext cx="436980" cy="62417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E4EF8D8F-7C7F-469E-B10A-B0E808E8C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290989" y="4307841"/>
            <a:ext cx="342058" cy="4141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7D944669-E7ED-445D-9EF4-FD4B5FC4BA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30494" y="4212091"/>
            <a:ext cx="436980" cy="62417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33439101-203E-422C-BD9E-F6466D2F07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1" t="22812" r="32244" b="66190"/>
          <a:stretch/>
        </p:blipFill>
        <p:spPr>
          <a:xfrm>
            <a:off x="2892495" y="4212091"/>
            <a:ext cx="729145" cy="62417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878B3C4-CF91-4C86-B5FD-5AF1757CC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4" t="499" r="2420" b="88503"/>
          <a:stretch/>
        </p:blipFill>
        <p:spPr>
          <a:xfrm>
            <a:off x="1710129" y="4199673"/>
            <a:ext cx="720994" cy="62417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DF6B5593-0BB5-4BDE-915E-CAF6A5DBDE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1115" b="81897"/>
          <a:stretch/>
        </p:blipFill>
        <p:spPr>
          <a:xfrm>
            <a:off x="5727558" y="2080272"/>
            <a:ext cx="436979" cy="4141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7752BFEB-264E-40E6-B8FD-B619A5F4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4" t="594" r="32509" b="88408"/>
          <a:stretch/>
        </p:blipFill>
        <p:spPr>
          <a:xfrm>
            <a:off x="7281114" y="1975265"/>
            <a:ext cx="436980" cy="62417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A0C11047-A9D8-4A59-89AA-44CE5F37D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44134" y="2019103"/>
            <a:ext cx="436980" cy="62417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BF3FD24-99EC-4364-B6E9-2D0006A83F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9" t="22812" r="20346" b="66190"/>
          <a:stretch/>
        </p:blipFill>
        <p:spPr>
          <a:xfrm>
            <a:off x="5137586" y="1994245"/>
            <a:ext cx="729145" cy="62417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0894C1AF-3858-411C-B95B-737FFAB9E2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4" t="499" r="2420" b="88503"/>
          <a:stretch/>
        </p:blipFill>
        <p:spPr>
          <a:xfrm>
            <a:off x="6194052" y="1982804"/>
            <a:ext cx="720994" cy="6241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E80AE761-7038-45A0-AD89-D31B645E3D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1115" b="81897"/>
          <a:stretch/>
        </p:blipFill>
        <p:spPr>
          <a:xfrm>
            <a:off x="5727558" y="2825829"/>
            <a:ext cx="436979" cy="41415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037FFB97-5F39-4369-ACEF-E790A81DD3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594" r="85696" b="88408"/>
          <a:stretch/>
        </p:blipFill>
        <p:spPr>
          <a:xfrm>
            <a:off x="6156042" y="2700699"/>
            <a:ext cx="436980" cy="62417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111623EB-975F-4520-837C-50BDF6657E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448553" y="2739802"/>
            <a:ext cx="436980" cy="62417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0FED8E2D-91B2-4B89-B6F9-74A79A4E73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22812" r="87833" b="67917"/>
          <a:stretch/>
        </p:blipFill>
        <p:spPr>
          <a:xfrm>
            <a:off x="5137586" y="2739802"/>
            <a:ext cx="729145" cy="52612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3B6CF05F-87BA-4C01-B11E-F18C0B47A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4" t="499" r="2420" b="88503"/>
          <a:stretch/>
        </p:blipFill>
        <p:spPr>
          <a:xfrm>
            <a:off x="6948727" y="2720822"/>
            <a:ext cx="720994" cy="62417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EA59ABD1-A97F-4EE4-ACDD-C5EB943EE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1115" b="81897"/>
          <a:stretch/>
        </p:blipFill>
        <p:spPr>
          <a:xfrm>
            <a:off x="5726739" y="3546066"/>
            <a:ext cx="436979" cy="41415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41298B34-8B6C-4AB6-88C3-CFADFFA454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5" t="594" r="23638" b="88408"/>
          <a:stretch/>
        </p:blipFill>
        <p:spPr>
          <a:xfrm>
            <a:off x="7654612" y="3469171"/>
            <a:ext cx="436980" cy="62417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B8C11014-1C85-45CA-9D6A-16C43B6C4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217632" y="3513009"/>
            <a:ext cx="436980" cy="62417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E06FE4A3-D420-4104-87FA-BA388DC23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31584" r="88153" b="57418"/>
          <a:stretch/>
        </p:blipFill>
        <p:spPr>
          <a:xfrm>
            <a:off x="5136767" y="3460039"/>
            <a:ext cx="729145" cy="62417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EFA2B805-692D-463B-8683-3155E153E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4" t="499" r="12950" b="88503"/>
          <a:stretch/>
        </p:blipFill>
        <p:spPr>
          <a:xfrm>
            <a:off x="6045838" y="3443331"/>
            <a:ext cx="720994" cy="62417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0CC36F50-3BA5-403E-AD9E-8D2D2F2840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1115" b="81897"/>
          <a:stretch/>
        </p:blipFill>
        <p:spPr>
          <a:xfrm>
            <a:off x="6480822" y="3558452"/>
            <a:ext cx="436979" cy="41415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29E91F82-8905-4EBF-9F3D-E33A01644B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499" r="74256" b="88503"/>
          <a:stretch/>
        </p:blipFill>
        <p:spPr>
          <a:xfrm>
            <a:off x="6820224" y="3450127"/>
            <a:ext cx="720994" cy="62417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214C769B-4E56-466D-A221-BFD3D5B6D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10806" r="84476" b="81897"/>
          <a:stretch/>
        </p:blipFill>
        <p:spPr>
          <a:xfrm>
            <a:off x="5726739" y="4279138"/>
            <a:ext cx="436979" cy="414157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CB4EAFD7-C4ED-4B48-9839-68CB4F044B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217632" y="4246081"/>
            <a:ext cx="436980" cy="62417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FF6B05F2-B741-495D-BC2F-6EC608F0E2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44167" r="86541" b="44835"/>
          <a:stretch/>
        </p:blipFill>
        <p:spPr>
          <a:xfrm>
            <a:off x="5136767" y="4193111"/>
            <a:ext cx="729145" cy="6241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4CC6AFA9-5C6E-4181-A805-4EB6A847F8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2" t="499" r="30852" b="88503"/>
          <a:stretch/>
        </p:blipFill>
        <p:spPr>
          <a:xfrm>
            <a:off x="6045838" y="4176403"/>
            <a:ext cx="720994" cy="62417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6A9EBDE4-CDE0-4315-98DB-FD6ED494B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0806" r="91115" b="81897"/>
          <a:stretch/>
        </p:blipFill>
        <p:spPr>
          <a:xfrm>
            <a:off x="6480822" y="4291524"/>
            <a:ext cx="436979" cy="41415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6D6B2C43-05D5-482A-B86C-CECCB17565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499" r="65598" b="88503"/>
          <a:stretch/>
        </p:blipFill>
        <p:spPr>
          <a:xfrm>
            <a:off x="6820224" y="4183199"/>
            <a:ext cx="720994" cy="62417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56CAC58B-054E-4414-9B09-EE76E0169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4" t="22874" r="55061" b="66128"/>
          <a:stretch/>
        </p:blipFill>
        <p:spPr>
          <a:xfrm>
            <a:off x="7753979" y="4229029"/>
            <a:ext cx="729145" cy="624170"/>
          </a:xfrm>
          <a:prstGeom prst="rect">
            <a:avLst/>
          </a:prstGeom>
        </p:spPr>
      </p:pic>
      <p:sp>
        <p:nvSpPr>
          <p:cNvPr id="5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378782"/>
            <a:ext cx="10087493" cy="6745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Полічи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AAEBB23-059A-414A-8128-02F0D3857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001108"/>
            <a:ext cx="2678992" cy="14122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9F79079-A0F9-4A01-B612-8212C8FF5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432955"/>
            <a:ext cx="2678992" cy="1424745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97B20F76-4BD3-43A1-A16F-C5BF39027EB9}"/>
              </a:ext>
            </a:extLst>
          </p:cNvPr>
          <p:cNvSpPr/>
          <p:nvPr/>
        </p:nvSpPr>
        <p:spPr>
          <a:xfrm>
            <a:off x="964894" y="1845681"/>
            <a:ext cx="2755498" cy="3094975"/>
          </a:xfrm>
          <a:prstGeom prst="roundRect">
            <a:avLst>
              <a:gd name="adj" fmla="val 6522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E70AAD98-6FD0-4460-90DB-14443D551AFD}"/>
              </a:ext>
            </a:extLst>
          </p:cNvPr>
          <p:cNvSpPr/>
          <p:nvPr/>
        </p:nvSpPr>
        <p:spPr>
          <a:xfrm>
            <a:off x="1558945" y="5043512"/>
            <a:ext cx="1887074" cy="15772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10 + 1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11 – 1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  11 – 10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6C44724-B1FB-49F4-8C67-5844A2DCE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20" y="1995047"/>
            <a:ext cx="2628050" cy="1385358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EB606F4A-9BF9-4FEB-8B96-259CBCB061A4}"/>
              </a:ext>
            </a:extLst>
          </p:cNvPr>
          <p:cNvSpPr/>
          <p:nvPr/>
        </p:nvSpPr>
        <p:spPr>
          <a:xfrm>
            <a:off x="4710861" y="1845681"/>
            <a:ext cx="2839822" cy="3094976"/>
          </a:xfrm>
          <a:prstGeom prst="roundRect">
            <a:avLst>
              <a:gd name="adj" fmla="val 6522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190B00A-8B31-43EB-B86B-5477FFD54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21" y="3415103"/>
            <a:ext cx="2628050" cy="1410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AE07041-5BC9-4BD6-B313-2EDAB98B4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17" y="1995047"/>
            <a:ext cx="2628050" cy="1385358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="" xmlns:a16="http://schemas.microsoft.com/office/drawing/2014/main" id="{AC543B22-BD47-48F6-A054-904161749A65}"/>
              </a:ext>
            </a:extLst>
          </p:cNvPr>
          <p:cNvSpPr/>
          <p:nvPr/>
        </p:nvSpPr>
        <p:spPr>
          <a:xfrm>
            <a:off x="8465958" y="1867615"/>
            <a:ext cx="2688309" cy="3094976"/>
          </a:xfrm>
          <a:prstGeom prst="roundRect">
            <a:avLst>
              <a:gd name="adj" fmla="val 6522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C37A04C-D166-452E-A84B-595ADF472F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842" y="3421672"/>
            <a:ext cx="2628051" cy="1403817"/>
          </a:xfrm>
          <a:prstGeom prst="rect">
            <a:avLst/>
          </a:prstGeom>
        </p:spPr>
      </p:pic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58945" y="1084458"/>
            <a:ext cx="9569947" cy="7096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Скільки купюр на кожному малюнку? Скільки гривень на кожному малюнку?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За зразком склади вирази й обчисли їх значення.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6" name="Прямокутник: округлені кути 9">
            <a:extLst>
              <a:ext uri="{FF2B5EF4-FFF2-40B4-BE49-F238E27FC236}">
                <a16:creationId xmlns="" xmlns:a16="http://schemas.microsoft.com/office/drawing/2014/main" id="{E70AAD98-6FD0-4460-90DB-14443D551AFD}"/>
              </a:ext>
            </a:extLst>
          </p:cNvPr>
          <p:cNvSpPr/>
          <p:nvPr/>
        </p:nvSpPr>
        <p:spPr>
          <a:xfrm>
            <a:off x="5141608" y="5043512"/>
            <a:ext cx="1887074" cy="15772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10 + 2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12 – 2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  12 – 10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Прямокутник: округлені кути 9">
            <a:extLst>
              <a:ext uri="{FF2B5EF4-FFF2-40B4-BE49-F238E27FC236}">
                <a16:creationId xmlns="" xmlns:a16="http://schemas.microsoft.com/office/drawing/2014/main" id="{E70AAD98-6FD0-4460-90DB-14443D551AFD}"/>
              </a:ext>
            </a:extLst>
          </p:cNvPr>
          <p:cNvSpPr/>
          <p:nvPr/>
        </p:nvSpPr>
        <p:spPr>
          <a:xfrm>
            <a:off x="8896705" y="5043511"/>
            <a:ext cx="1887074" cy="15772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10 + 5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15 – 5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  15 – 10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0066" y="494528"/>
            <a:ext cx="9817635" cy="8112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A1CF37EA-06E0-4B0C-96D4-98D46F897F00}"/>
              </a:ext>
            </a:extLst>
          </p:cNvPr>
          <p:cNvSpPr/>
          <p:nvPr/>
        </p:nvSpPr>
        <p:spPr>
          <a:xfrm>
            <a:off x="1303685" y="1359556"/>
            <a:ext cx="4257815" cy="13280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Світлані</a:t>
            </a:r>
            <a:r>
              <a:rPr lang="ru-RU" sz="2400" b="1" dirty="0">
                <a:solidFill>
                  <a:srgbClr val="7030A0"/>
                </a:solidFill>
              </a:rPr>
              <a:t> 7 </a:t>
            </a:r>
            <a:r>
              <a:rPr lang="ru-RU" sz="2400" b="1" dirty="0" err="1">
                <a:solidFill>
                  <a:srgbClr val="7030A0"/>
                </a:solidFill>
              </a:rPr>
              <a:t>років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Її</a:t>
            </a:r>
            <a:r>
              <a:rPr lang="ru-RU" sz="2400" b="1" dirty="0">
                <a:solidFill>
                  <a:srgbClr val="7030A0"/>
                </a:solidFill>
              </a:rPr>
              <a:t> братик </a:t>
            </a:r>
            <a:r>
              <a:rPr lang="ru-RU" sz="2400" b="1" dirty="0" err="1">
                <a:solidFill>
                  <a:srgbClr val="7030A0"/>
                </a:solidFill>
              </a:rPr>
              <a:t>Тихін</a:t>
            </a:r>
            <a:r>
              <a:rPr lang="ru-RU" sz="2400" b="1" dirty="0">
                <a:solidFill>
                  <a:srgbClr val="7030A0"/>
                </a:solidFill>
              </a:rPr>
              <a:t> на 3 роки старший.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років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Тихонові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EF395FC-437A-4039-8374-192BCE3F0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3" b="85011"/>
          <a:stretch/>
        </p:blipFill>
        <p:spPr>
          <a:xfrm>
            <a:off x="972463" y="2803326"/>
            <a:ext cx="5366330" cy="20093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424833F-8C44-43B6-8DCF-62CE8AA78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5" t="594" r="30576" b="88408"/>
          <a:stretch/>
        </p:blipFill>
        <p:spPr>
          <a:xfrm>
            <a:off x="1342566" y="3160602"/>
            <a:ext cx="738411" cy="624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108B1D7-0752-4DD4-A701-C7D680C19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10890" r="85498" b="81813"/>
          <a:stretch/>
        </p:blipFill>
        <p:spPr>
          <a:xfrm>
            <a:off x="1811220" y="3254434"/>
            <a:ext cx="342058" cy="414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B3837BE-ED85-49B0-A6E6-A3CED1F96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t="594" r="68190" b="88408"/>
          <a:stretch/>
        </p:blipFill>
        <p:spPr>
          <a:xfrm>
            <a:off x="2191198" y="3156986"/>
            <a:ext cx="436980" cy="624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A0162DD-E2ED-4DC6-B252-BA1680752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538359" y="3192454"/>
            <a:ext cx="436980" cy="6241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1EC1ADD-BFED-43AF-8B8C-F7B733985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5" t="594" r="1111" b="88408"/>
          <a:stretch/>
        </p:blipFill>
        <p:spPr>
          <a:xfrm>
            <a:off x="2920737" y="3156986"/>
            <a:ext cx="926176" cy="6241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07D46F-F9A3-491C-9532-164210E86293}"/>
              </a:ext>
            </a:extLst>
          </p:cNvPr>
          <p:cNvSpPr txBox="1"/>
          <p:nvPr/>
        </p:nvSpPr>
        <p:spPr>
          <a:xfrm>
            <a:off x="3846913" y="3073270"/>
            <a:ext cx="1013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(р.)</a:t>
            </a:r>
            <a:endParaRPr lang="uk-UA" sz="4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B4204FC-DE20-46F9-AABA-1A2F2F4193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215460" y="1267580"/>
            <a:ext cx="3919353" cy="3849747"/>
          </a:xfrm>
          <a:prstGeom prst="rect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1400" y="494528"/>
            <a:ext cx="10197618" cy="7092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707D46F-F9A3-491C-9532-164210E86293}"/>
              </a:ext>
            </a:extLst>
          </p:cNvPr>
          <p:cNvSpPr txBox="1"/>
          <p:nvPr/>
        </p:nvSpPr>
        <p:spPr>
          <a:xfrm>
            <a:off x="1147855" y="3683996"/>
            <a:ext cx="4471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Відповідь: </a:t>
            </a:r>
            <a:r>
              <a:rPr lang="en-US" sz="4000" dirty="0"/>
              <a:t>10 </a:t>
            </a:r>
            <a:r>
              <a:rPr lang="uk-UA" sz="4000" dirty="0"/>
              <a:t>років</a:t>
            </a:r>
          </a:p>
        </p:txBody>
      </p:sp>
    </p:spTree>
    <p:extLst>
      <p:ext uri="{BB962C8B-B14F-4D97-AF65-F5344CB8AC3E}">
        <p14:creationId xmlns:p14="http://schemas.microsoft.com/office/powerpoint/2010/main" val="31748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488</Words>
  <Application>Microsoft Office PowerPoint</Application>
  <PresentationFormat>Произвольный</PresentationFormat>
  <Paragraphs>124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Створення позитивного клімату класу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Самостійна робота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114</cp:revision>
  <dcterms:created xsi:type="dcterms:W3CDTF">2018-01-05T16:38:53Z</dcterms:created>
  <dcterms:modified xsi:type="dcterms:W3CDTF">2024-09-05T06:31:13Z</dcterms:modified>
</cp:coreProperties>
</file>