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457" r:id="rId3"/>
    <p:sldId id="432" r:id="rId4"/>
    <p:sldId id="459" r:id="rId5"/>
    <p:sldId id="282" r:id="rId6"/>
    <p:sldId id="283" r:id="rId7"/>
    <p:sldId id="461" r:id="rId8"/>
    <p:sldId id="274" r:id="rId9"/>
    <p:sldId id="288" r:id="rId10"/>
    <p:sldId id="289" r:id="rId11"/>
    <p:sldId id="462" r:id="rId12"/>
    <p:sldId id="454" r:id="rId13"/>
    <p:sldId id="460" r:id="rId14"/>
    <p:sldId id="4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2F3242"/>
    <a:srgbClr val="1694E9"/>
    <a:srgbClr val="FFFF00"/>
    <a:srgbClr val="295FFF"/>
    <a:srgbClr val="FFB441"/>
    <a:srgbClr val="709E32"/>
    <a:srgbClr val="00B050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E68B-412B-444A-8DA2-A44F3AAD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2453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4143" y="3962607"/>
            <a:ext cx="9862457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Лічба </a:t>
            </a:r>
            <a:r>
              <a:rPr lang="uk-UA" sz="4000" b="1" dirty="0">
                <a:solidFill>
                  <a:srgbClr val="7030A0"/>
                </a:solidFill>
              </a:rPr>
              <a:t>в межах 20. Нуме­рація чисел 10-20. Порівняння чисел. </a:t>
            </a:r>
            <a:endParaRPr lang="uk-UA" sz="4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Вимірювання </a:t>
            </a:r>
            <a:r>
              <a:rPr lang="uk-UA" sz="4000" b="1" dirty="0">
                <a:solidFill>
                  <a:srgbClr val="7030A0"/>
                </a:solidFill>
              </a:rPr>
              <a:t>довжи­ни предметів 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0EC80C-A413-4E7F-9DBD-F342E4F65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8"/>
          <a:stretch/>
        </p:blipFill>
        <p:spPr>
          <a:xfrm>
            <a:off x="1143600" y="1017647"/>
            <a:ext cx="2676046" cy="26812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26775" y="1017647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5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dirty="0">
                <a:solidFill>
                  <a:srgbClr val="7030A0"/>
                </a:solidFill>
              </a:rPr>
              <a:t>вивченого </a:t>
            </a:r>
            <a:r>
              <a:rPr lang="uk-UA" sz="2400" b="1" dirty="0" smtClean="0">
                <a:solidFill>
                  <a:srgbClr val="7030A0"/>
                </a:solidFill>
              </a:rPr>
              <a:t>матеріалу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8239" y="494528"/>
            <a:ext cx="10274480" cy="7097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7DD1FC5-379E-4351-B6F4-BB3AC23CE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0246" r="2606" b="37404"/>
          <a:stretch/>
        </p:blipFill>
        <p:spPr>
          <a:xfrm>
            <a:off x="918239" y="1543287"/>
            <a:ext cx="5795078" cy="351783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667D7D2B-0D3A-4156-9C7A-C9CF58C16245}"/>
              </a:ext>
            </a:extLst>
          </p:cNvPr>
          <p:cNvSpPr/>
          <p:nvPr/>
        </p:nvSpPr>
        <p:spPr>
          <a:xfrm>
            <a:off x="6840638" y="1543287"/>
            <a:ext cx="5000263" cy="2145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Довжина однієї сторони дитячого майданчика дорівнює 10 м, а іншої — на 7 м менша. Знайди довжину </a:t>
            </a:r>
            <a:r>
              <a:rPr lang="uk-UA" sz="2400" b="1" dirty="0" smtClean="0">
                <a:solidFill>
                  <a:srgbClr val="7030A0"/>
                </a:solidFill>
              </a:rPr>
              <a:t>невідомої </a:t>
            </a:r>
            <a:r>
              <a:rPr lang="uk-UA" sz="2400" b="1" dirty="0">
                <a:solidFill>
                  <a:srgbClr val="7030A0"/>
                </a:solidFill>
              </a:rPr>
              <a:t>сторони дитячого майданчика.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="" xmlns:a16="http://schemas.microsoft.com/office/drawing/2014/main" id="{4E03221B-2542-4A1B-A3AE-16C81864A824}"/>
              </a:ext>
            </a:extLst>
          </p:cNvPr>
          <p:cNvCxnSpPr>
            <a:cxnSpLocks/>
          </p:cNvCxnSpPr>
          <p:nvPr/>
        </p:nvCxnSpPr>
        <p:spPr>
          <a:xfrm flipV="1">
            <a:off x="3391382" y="3085836"/>
            <a:ext cx="3321935" cy="1910755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E9C50D-7E1C-4602-BA41-12431E662B6E}"/>
              </a:ext>
            </a:extLst>
          </p:cNvPr>
          <p:cNvSpPr txBox="1"/>
          <p:nvPr/>
        </p:nvSpPr>
        <p:spPr>
          <a:xfrm rot="19838961">
            <a:off x="4418389" y="3950399"/>
            <a:ext cx="2299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10 метрів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="" xmlns:a16="http://schemas.microsoft.com/office/drawing/2014/main" id="{221929A8-056F-447B-90A0-9AC5B1BBCF85}"/>
              </a:ext>
            </a:extLst>
          </p:cNvPr>
          <p:cNvCxnSpPr>
            <a:cxnSpLocks/>
          </p:cNvCxnSpPr>
          <p:nvPr/>
        </p:nvCxnSpPr>
        <p:spPr>
          <a:xfrm>
            <a:off x="1215288" y="4033423"/>
            <a:ext cx="1828957" cy="1027694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C651A28-0143-4723-97A4-5959424612C2}"/>
              </a:ext>
            </a:extLst>
          </p:cNvPr>
          <p:cNvSpPr txBox="1"/>
          <p:nvPr/>
        </p:nvSpPr>
        <p:spPr>
          <a:xfrm rot="1967891">
            <a:off x="1448931" y="4533382"/>
            <a:ext cx="75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3C6EBDA-7B5A-49C7-BF09-A8C5B83943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34" b="85011"/>
          <a:stretch/>
        </p:blipFill>
        <p:spPr>
          <a:xfrm>
            <a:off x="6893066" y="3821110"/>
            <a:ext cx="4873173" cy="20093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E7BA039-1F36-4F9C-83E8-6489DD850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5" t="594" r="2506" b="88408"/>
          <a:stretch/>
        </p:blipFill>
        <p:spPr>
          <a:xfrm>
            <a:off x="7357494" y="4180641"/>
            <a:ext cx="738411" cy="6241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05CB4AF-D7C5-43A5-A1B1-57483CF918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8081535" y="4292809"/>
            <a:ext cx="342058" cy="4141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671368A-D203-4EEF-B481-4622302F97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t="594" r="68190" b="88408"/>
          <a:stretch/>
        </p:blipFill>
        <p:spPr>
          <a:xfrm>
            <a:off x="9252188" y="4164251"/>
            <a:ext cx="436980" cy="6241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5C468FE-9E7E-4CC4-9048-5CA1657C40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8815929" y="4197961"/>
            <a:ext cx="436980" cy="6241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ECDA932-7E1F-4FDB-9A4A-25293DF4B1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6" t="594" r="32467" b="88408"/>
          <a:stretch/>
        </p:blipFill>
        <p:spPr>
          <a:xfrm>
            <a:off x="8546162" y="4168660"/>
            <a:ext cx="436980" cy="6241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1CB4C9F-63A5-4F7B-B333-B5E96AACA285}"/>
              </a:ext>
            </a:extLst>
          </p:cNvPr>
          <p:cNvSpPr txBox="1"/>
          <p:nvPr/>
        </p:nvSpPr>
        <p:spPr>
          <a:xfrm>
            <a:off x="7317051" y="4869875"/>
            <a:ext cx="4518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Відповідь: 3 метри.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01D38D6-D5CB-4B2F-9404-CDBBA7C52470}"/>
              </a:ext>
            </a:extLst>
          </p:cNvPr>
          <p:cNvSpPr txBox="1"/>
          <p:nvPr/>
        </p:nvSpPr>
        <p:spPr>
          <a:xfrm>
            <a:off x="9669837" y="4091052"/>
            <a:ext cx="106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(м)</a:t>
            </a: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1" y="5845629"/>
            <a:ext cx="1363535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 №35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786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494528"/>
            <a:ext cx="10197618" cy="7092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№ 25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6252497" y="1397820"/>
            <a:ext cx="4986521" cy="20090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По двору ходили 16 качок і кури, яких було на 6 менше, ніж качок. Скільки курей ходило по двору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EF395FC-437A-4039-8374-192BCE3F0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r="75226" b="69626"/>
          <a:stretch/>
        </p:blipFill>
        <p:spPr>
          <a:xfrm>
            <a:off x="545538" y="1364434"/>
            <a:ext cx="5580000" cy="37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A0162DD-E2ED-4DC6-B252-BA1680752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35615" y="3713928"/>
            <a:ext cx="436980" cy="6241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07D46F-F9A3-491C-9532-164210E86293}"/>
              </a:ext>
            </a:extLst>
          </p:cNvPr>
          <p:cNvSpPr txBox="1"/>
          <p:nvPr/>
        </p:nvSpPr>
        <p:spPr>
          <a:xfrm>
            <a:off x="853936" y="4338098"/>
            <a:ext cx="5072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Відповідь: </a:t>
            </a:r>
            <a:r>
              <a:rPr lang="uk-UA" sz="4000" dirty="0" smtClean="0"/>
              <a:t>10 курей.</a:t>
            </a:r>
            <a:endParaRPr lang="uk-UA" sz="4000" dirty="0"/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408866" y="1338738"/>
            <a:ext cx="843321" cy="9079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652745" y="1709624"/>
            <a:ext cx="684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912099" y="1715959"/>
            <a:ext cx="648502" cy="792614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3468609" y="1821429"/>
            <a:ext cx="283073" cy="226549"/>
            <a:chOff x="3751412" y="3340101"/>
            <a:chExt cx="278500" cy="231775"/>
          </a:xfrm>
        </p:grpSpPr>
        <p:sp>
          <p:nvSpPr>
            <p:cNvPr id="28" name="Овал 27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40026" y="2147443"/>
            <a:ext cx="3309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Качки</a:t>
            </a:r>
            <a:r>
              <a:rPr lang="uk-UA" sz="3600" dirty="0" smtClean="0"/>
              <a:t> – 16 к.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40026" y="2847462"/>
            <a:ext cx="3911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Кури</a:t>
            </a:r>
            <a:r>
              <a:rPr lang="uk-UA" sz="3600" dirty="0" smtClean="0"/>
              <a:t> – на 6 &lt;, </a:t>
            </a:r>
            <a:r>
              <a:rPr lang="uk-UA" sz="3600" dirty="0">
                <a:solidFill>
                  <a:srgbClr val="FF0000"/>
                </a:solidFill>
              </a:rPr>
              <a:t>?</a:t>
            </a:r>
            <a:r>
              <a:rPr lang="uk-UA" sz="3600" dirty="0" smtClean="0">
                <a:solidFill>
                  <a:srgbClr val="FF0000"/>
                </a:solidFill>
              </a:rPr>
              <a:t>кг</a:t>
            </a:r>
            <a:endParaRPr lang="uk-UA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337784" y="37527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 </a:t>
            </a:r>
            <a:r>
              <a:rPr lang="uk-UA" sz="2800" dirty="0" smtClean="0"/>
              <a:t>(к)</a:t>
            </a:r>
            <a:endParaRPr lang="uk-UA" sz="28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EAFAD0B-626E-4EAB-982F-A107FBD4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3" t="22916" r="33648" b="66086"/>
          <a:stretch/>
        </p:blipFill>
        <p:spPr>
          <a:xfrm>
            <a:off x="965018" y="3700726"/>
            <a:ext cx="738411" cy="6241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4B3D2E1-49DC-4940-887F-3FF0BA942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0806" r="91787" b="81897"/>
          <a:stretch/>
        </p:blipFill>
        <p:spPr>
          <a:xfrm>
            <a:off x="1689059" y="3812894"/>
            <a:ext cx="342058" cy="41415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8BC63DCE-41FE-46B1-B520-383FFADDED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9" t="722" r="1545" b="88280"/>
          <a:stretch/>
        </p:blipFill>
        <p:spPr>
          <a:xfrm>
            <a:off x="2740130" y="3726241"/>
            <a:ext cx="824500" cy="6241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FA71086-8A86-4FD5-89CB-4CD6452E4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799" r="41027" b="88203"/>
          <a:stretch/>
        </p:blipFill>
        <p:spPr>
          <a:xfrm>
            <a:off x="2117125" y="3713928"/>
            <a:ext cx="436980" cy="624170"/>
          </a:xfrm>
          <a:prstGeom prst="rect">
            <a:avLst/>
          </a:prstGeom>
        </p:spPr>
      </p:pic>
      <p:sp>
        <p:nvSpPr>
          <p:cNvPr id="35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6252497" y="3660717"/>
            <a:ext cx="498652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  <a:r>
              <a:rPr lang="uk-UA" sz="2800" b="1" dirty="0" smtClean="0">
                <a:solidFill>
                  <a:srgbClr val="FFFF00"/>
                </a:solidFill>
              </a:rPr>
              <a:t>зменшення числа </a:t>
            </a:r>
            <a:r>
              <a:rPr lang="uk-UA" sz="2800" b="1" dirty="0" smtClean="0">
                <a:solidFill>
                  <a:schemeClr val="bg1"/>
                </a:solidFill>
              </a:rPr>
              <a:t>на кілька одиниць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0" grpId="0"/>
      <p:bldP spid="16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 b="65614"/>
          <a:stretch/>
        </p:blipFill>
        <p:spPr>
          <a:xfrm>
            <a:off x="437704" y="1627820"/>
            <a:ext cx="11391159" cy="4609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047631" y="525709"/>
            <a:ext cx="8026921" cy="8285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у зошиті в </a:t>
            </a:r>
            <a:r>
              <a:rPr lang="uk-UA" sz="4000" b="1" dirty="0" smtClean="0">
                <a:solidFill>
                  <a:schemeClr val="bg1"/>
                </a:solidFill>
              </a:rPr>
              <a:t>клітинку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0BE4D5-8641-497B-9E3F-82FE52A0A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41" y="159109"/>
            <a:ext cx="2138155" cy="200657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469AC7-31F5-47C4-B389-D33C5E4827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7" t="22756" r="55463" b="66246"/>
          <a:stretch/>
        </p:blipFill>
        <p:spPr>
          <a:xfrm>
            <a:off x="962526" y="1979629"/>
            <a:ext cx="739273" cy="624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850841A-45F5-4379-98EA-316ED7658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652317" y="2084635"/>
            <a:ext cx="342058" cy="414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074707E-B049-4330-B50A-53DF054E8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3" t="594" r="50370" b="88408"/>
          <a:stretch/>
        </p:blipFill>
        <p:spPr>
          <a:xfrm>
            <a:off x="2052959" y="1968195"/>
            <a:ext cx="436980" cy="6241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16A0A9B-6A5F-4B44-9926-665A94F1D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45535" y="2024009"/>
            <a:ext cx="436980" cy="62417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EE91719D-FBE0-41DF-B408-38F6B3835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31441" r="88029" b="57561"/>
          <a:stretch/>
        </p:blipFill>
        <p:spPr>
          <a:xfrm>
            <a:off x="2841098" y="1979629"/>
            <a:ext cx="768531" cy="6241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3CBD8E07-9716-491D-A8D6-12ABBA98E0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6" t="22756" r="8244" b="66246"/>
          <a:stretch/>
        </p:blipFill>
        <p:spPr>
          <a:xfrm>
            <a:off x="993795" y="2732283"/>
            <a:ext cx="739273" cy="62417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B9FA2346-4773-46F2-9300-E679661A46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10806" r="91867" b="81897"/>
          <a:stretch/>
        </p:blipFill>
        <p:spPr>
          <a:xfrm>
            <a:off x="1683586" y="2837289"/>
            <a:ext cx="342058" cy="41415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44E564E-B23F-4E67-9847-FDEA42CA5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4" t="594" r="23879" b="88408"/>
          <a:stretch/>
        </p:blipFill>
        <p:spPr>
          <a:xfrm>
            <a:off x="2052959" y="2720849"/>
            <a:ext cx="436980" cy="62417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64CD8A2-2C34-4B07-BA07-15D1222D9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61302" y="2776663"/>
            <a:ext cx="436980" cy="62417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EF66CE6-73D4-4982-B722-DED9A40135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6" t="615" r="1655" b="88387"/>
          <a:stretch/>
        </p:blipFill>
        <p:spPr>
          <a:xfrm>
            <a:off x="2872367" y="2732283"/>
            <a:ext cx="768531" cy="62417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92902621-6A4B-423D-9DA0-D3696046A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5" t="510" r="1965" b="88492"/>
          <a:stretch/>
        </p:blipFill>
        <p:spPr>
          <a:xfrm>
            <a:off x="993795" y="3469489"/>
            <a:ext cx="739273" cy="62417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E5963DE-B620-4A13-80E4-911FF834C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10806" r="85224" b="81897"/>
          <a:stretch/>
        </p:blipFill>
        <p:spPr>
          <a:xfrm>
            <a:off x="1683586" y="3574495"/>
            <a:ext cx="342058" cy="41415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8B64896-0FFB-495C-AF5D-1F2150703A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6" t="390" r="59417" b="88612"/>
          <a:stretch/>
        </p:blipFill>
        <p:spPr>
          <a:xfrm>
            <a:off x="2052959" y="3458055"/>
            <a:ext cx="436980" cy="62417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24087B9B-FB9D-4EB1-BFFD-FDEDDA28B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61302" y="3513869"/>
            <a:ext cx="436980" cy="62417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3809971-8F28-4392-9C8A-C301FCFD98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4" t="22694" r="54627" b="68159"/>
          <a:stretch/>
        </p:blipFill>
        <p:spPr>
          <a:xfrm>
            <a:off x="2872367" y="3469489"/>
            <a:ext cx="768531" cy="51916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88BF9E52-93A0-404C-8FC9-09CA59DC1A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2" t="22756" r="43938" b="66246"/>
          <a:stretch/>
        </p:blipFill>
        <p:spPr>
          <a:xfrm>
            <a:off x="993795" y="4201281"/>
            <a:ext cx="739273" cy="62417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791A486D-C97F-45E3-8F3B-614CE2C53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10806" r="91483" b="81897"/>
          <a:stretch/>
        </p:blipFill>
        <p:spPr>
          <a:xfrm>
            <a:off x="1683586" y="4306287"/>
            <a:ext cx="342058" cy="4141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28661B1E-2306-4575-A5AD-5477DFBC4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8" t="594" r="67905" b="88408"/>
          <a:stretch/>
        </p:blipFill>
        <p:spPr>
          <a:xfrm>
            <a:off x="2052959" y="4189847"/>
            <a:ext cx="436980" cy="62417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F5250840-4838-4E18-8461-749CE8928F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61302" y="4245661"/>
            <a:ext cx="436980" cy="62417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DD145512-9505-4FB4-AFCE-18BE14A56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22973" r="76701" b="67880"/>
          <a:stretch/>
        </p:blipFill>
        <p:spPr>
          <a:xfrm>
            <a:off x="2872367" y="4201281"/>
            <a:ext cx="768531" cy="519163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5D4D6AB-F9E8-451F-A3D4-B163BFD219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5" t="22756" r="32985" b="66246"/>
          <a:stretch/>
        </p:blipFill>
        <p:spPr>
          <a:xfrm>
            <a:off x="5080102" y="1995714"/>
            <a:ext cx="739273" cy="62417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598B261-C123-4027-9AA9-89E94DDF6C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t="10806" r="91347" b="81897"/>
          <a:stretch/>
        </p:blipFill>
        <p:spPr>
          <a:xfrm>
            <a:off x="5769893" y="2100720"/>
            <a:ext cx="342058" cy="4141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609C3382-92C0-4C19-8237-9CB328A885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3" t="594" r="59030" b="88408"/>
          <a:stretch/>
        </p:blipFill>
        <p:spPr>
          <a:xfrm>
            <a:off x="6170535" y="1984280"/>
            <a:ext cx="436980" cy="6241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FCFF2DA-305A-4657-A9A5-4EC7BE995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176544" y="2024009"/>
            <a:ext cx="436980" cy="62417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35DFC35-C3F7-4900-BE65-139DB6B72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22756" r="66307" b="66246"/>
          <a:stretch/>
        </p:blipFill>
        <p:spPr>
          <a:xfrm>
            <a:off x="7672107" y="1979629"/>
            <a:ext cx="768531" cy="62417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13237F4-DCCD-4461-9016-EBF366B4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10806" r="84738" b="81897"/>
          <a:stretch/>
        </p:blipFill>
        <p:spPr>
          <a:xfrm>
            <a:off x="6561867" y="2084635"/>
            <a:ext cx="342058" cy="4141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DB914BCF-9932-43B8-A86F-2D9FF63D5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594" r="85574" b="88408"/>
          <a:stretch/>
        </p:blipFill>
        <p:spPr>
          <a:xfrm>
            <a:off x="6919306" y="1985570"/>
            <a:ext cx="436980" cy="62417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BFC1EA80-A411-4735-80A2-D92430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908" r="46633" b="88094"/>
          <a:stretch/>
        </p:blipFill>
        <p:spPr>
          <a:xfrm>
            <a:off x="5080102" y="2727247"/>
            <a:ext cx="739273" cy="62417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6EE4359-2E29-4546-9A6E-8776B46958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10806" r="85030" b="81897"/>
          <a:stretch/>
        </p:blipFill>
        <p:spPr>
          <a:xfrm>
            <a:off x="5413664" y="2825855"/>
            <a:ext cx="342058" cy="41415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BD52840B-AB97-42CE-95B4-8FAFF88D4B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3" t="594" r="59030" b="88408"/>
          <a:stretch/>
        </p:blipFill>
        <p:spPr>
          <a:xfrm>
            <a:off x="5794470" y="2720848"/>
            <a:ext cx="436980" cy="6241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B8AC79FB-7581-4877-9BD5-1AC39EC0A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176544" y="2755542"/>
            <a:ext cx="436980" cy="62417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E5AB80F8-BF1B-41F4-9461-9389F56FB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2064" r="88217" b="56938"/>
          <a:stretch/>
        </p:blipFill>
        <p:spPr>
          <a:xfrm>
            <a:off x="7672107" y="2711162"/>
            <a:ext cx="768531" cy="6241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C78EE4A-C434-4BB2-89C3-49C3E1819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10806" r="84738" b="81897"/>
          <a:stretch/>
        </p:blipFill>
        <p:spPr>
          <a:xfrm>
            <a:off x="6198876" y="2832253"/>
            <a:ext cx="342058" cy="41415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828EEC3-021E-4698-99AA-C38E7714A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7" t="594" r="2563" b="88408"/>
          <a:stretch/>
        </p:blipFill>
        <p:spPr>
          <a:xfrm>
            <a:off x="6516782" y="2713816"/>
            <a:ext cx="768530" cy="62417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7A90E2C-5D5A-4D09-A1D1-5EC1848F3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22756" r="66449" b="66246"/>
          <a:stretch/>
        </p:blipFill>
        <p:spPr>
          <a:xfrm>
            <a:off x="5080102" y="3468444"/>
            <a:ext cx="739273" cy="62417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FC6EF28-F723-4AC9-8951-8D5584CA6E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10806" r="85439" b="81897"/>
          <a:stretch/>
        </p:blipFill>
        <p:spPr>
          <a:xfrm>
            <a:off x="5769893" y="3573450"/>
            <a:ext cx="342058" cy="41415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C8FE63A-D5A4-4A05-859F-FA76117F5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2" t="594" r="50461" b="88408"/>
          <a:stretch/>
        </p:blipFill>
        <p:spPr>
          <a:xfrm>
            <a:off x="6170535" y="3457010"/>
            <a:ext cx="436980" cy="62417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ABCC63D1-7AFD-4BEF-A4E8-80CD60CCF0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0" t="22756" r="32511" b="66246"/>
          <a:stretch/>
        </p:blipFill>
        <p:spPr>
          <a:xfrm>
            <a:off x="7672107" y="3452359"/>
            <a:ext cx="768531" cy="62417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2281337A-A105-47ED-B21D-236EF87D42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10806" r="91036" b="81897"/>
          <a:stretch/>
        </p:blipFill>
        <p:spPr>
          <a:xfrm>
            <a:off x="6561867" y="3557365"/>
            <a:ext cx="342058" cy="41415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B247DA91-F9FB-439F-857A-A4FEBB10E8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594" r="76141" b="88408"/>
          <a:stretch/>
        </p:blipFill>
        <p:spPr>
          <a:xfrm>
            <a:off x="6919306" y="3458300"/>
            <a:ext cx="436980" cy="62417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2C16D507-9DC1-4DB7-87C5-74A615A8F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201105" y="3507800"/>
            <a:ext cx="436980" cy="62417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9027FF6B-625D-4E8E-932B-543370725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31981" r="88426" b="57021"/>
          <a:stretch/>
        </p:blipFill>
        <p:spPr>
          <a:xfrm>
            <a:off x="5080102" y="4207539"/>
            <a:ext cx="739273" cy="6241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2DA15FA1-4282-436F-B4FD-FFEC25A97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t="10806" r="91347" b="81897"/>
          <a:stretch/>
        </p:blipFill>
        <p:spPr>
          <a:xfrm>
            <a:off x="5769893" y="4312545"/>
            <a:ext cx="342058" cy="41415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E9EBCD4F-17E1-4DBC-A146-CD56F1BB5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594" r="67916" b="88408"/>
          <a:stretch/>
        </p:blipFill>
        <p:spPr>
          <a:xfrm>
            <a:off x="6170535" y="4196105"/>
            <a:ext cx="436980" cy="62417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AAD95250-7E0C-4046-B04E-E07103602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176544" y="4235834"/>
            <a:ext cx="436980" cy="62417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1C9F669-853A-4851-9FED-7EA20BE31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22756" r="66307" b="66246"/>
          <a:stretch/>
        </p:blipFill>
        <p:spPr>
          <a:xfrm>
            <a:off x="7672107" y="4191454"/>
            <a:ext cx="768531" cy="62417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38172408-9B36-4CCB-BB1B-F49E1D28C4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t="10806" r="91347" b="81897"/>
          <a:stretch/>
        </p:blipFill>
        <p:spPr>
          <a:xfrm>
            <a:off x="6530992" y="4296576"/>
            <a:ext cx="342058" cy="4141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2A984B2-1813-4186-B186-D30ED171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594" r="67916" b="88408"/>
          <a:stretch/>
        </p:blipFill>
        <p:spPr>
          <a:xfrm>
            <a:off x="6899471" y="4196411"/>
            <a:ext cx="436980" cy="624170"/>
          </a:xfrm>
          <a:prstGeom prst="rect">
            <a:avLst/>
          </a:prstGeom>
        </p:spPr>
      </p:pic>
      <p:sp>
        <p:nvSpPr>
          <p:cNvPr id="7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1" y="5845629"/>
            <a:ext cx="1363535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 №36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422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63" y="1096573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741043" y="1244600"/>
            <a:ext cx="5046561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</a:t>
            </a:r>
            <a:r>
              <a:rPr lang="uk-UA" sz="2400" b="1" dirty="0" smtClean="0">
                <a:solidFill>
                  <a:schemeClr val="bg1"/>
                </a:solidFill>
              </a:rPr>
              <a:t>числа називають одноцифровими? двоцифровими?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8" y="2470653"/>
            <a:ext cx="4299847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числа третього десятка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103060" y="3637115"/>
            <a:ext cx="4612677" cy="1041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збільшення числа на кілька одиниць?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847550" y="5172279"/>
            <a:ext cx="4184092" cy="78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Де у житті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знадобляться знання з математики?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009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82486" y="592500"/>
            <a:ext cx="942298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28462" y="1657770"/>
            <a:ext cx="4498290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 що спілкувалися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400" b="1" dirty="0" smtClean="0">
                <a:solidFill>
                  <a:srgbClr val="0070C0"/>
                </a:solidFill>
              </a:rPr>
              <a:t>? Чи легко писати свої та батьківські імена, прізвища?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багато імен друзів записав(ла)?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462" y="1657770"/>
            <a:ext cx="4498290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Подивись на компас з  результатами роботи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400" b="1" dirty="0" smtClean="0">
                <a:solidFill>
                  <a:srgbClr val="0070C0"/>
                </a:solidFill>
              </a:rPr>
              <a:t>. 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твої відчуття в кінці уроку?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82486" y="587829"/>
            <a:ext cx="9422983" cy="822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294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82486" y="592500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82291" y="1791438"/>
            <a:ext cx="4498290" cy="391584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При виконанні завдань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у тебе виникають різні емоції. Уяви, що в тебе є твій внутрішній компас. Його стрілка показує на результати роботи.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Вибери, що ти очікуєш від уроку.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8181406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6472" y="494528"/>
            <a:ext cx="9923203" cy="74601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Порахуй хвостовий ланцюжок повітряного змія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625591">
            <a:off x="2146103" y="1471948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90274" y="1576617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625591">
            <a:off x="3799821" y="1416199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950046" y="4557274"/>
            <a:ext cx="965178" cy="934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5" b="44684"/>
          <a:stretch/>
        </p:blipFill>
        <p:spPr bwMode="auto">
          <a:xfrm rot="1440807">
            <a:off x="10622910" y="3143328"/>
            <a:ext cx="1241126" cy="19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318323" y="1517679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46129" y="1440364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2</a:t>
            </a:r>
            <a:endParaRPr lang="ru-RU" sz="3600" b="1" dirty="0"/>
          </a:p>
        </p:txBody>
      </p:sp>
      <p:pic>
        <p:nvPicPr>
          <p:cNvPr id="4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" t="55786" r="27774"/>
          <a:stretch/>
        </p:blipFill>
        <p:spPr bwMode="auto">
          <a:xfrm rot="3575873">
            <a:off x="597290" y="1115976"/>
            <a:ext cx="1296164" cy="10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21A29B0E-BE69-4DB2-AAA9-683273F36491}"/>
              </a:ext>
            </a:extLst>
          </p:cNvPr>
          <p:cNvSpPr/>
          <p:nvPr/>
        </p:nvSpPr>
        <p:spPr>
          <a:xfrm>
            <a:off x="4717122" y="1558242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9">
            <a:extLst>
              <a:ext uri="{FF2B5EF4-FFF2-40B4-BE49-F238E27FC236}">
                <a16:creationId xmlns="" xmlns:a16="http://schemas.microsoft.com/office/drawing/2014/main" id="{D0EF9341-A619-428B-90FE-403CEA6344DC}"/>
              </a:ext>
            </a:extLst>
          </p:cNvPr>
          <p:cNvSpPr/>
          <p:nvPr/>
        </p:nvSpPr>
        <p:spPr>
          <a:xfrm rot="2625591">
            <a:off x="5426669" y="1397824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25E58FFC-9AFF-4849-A706-9DB06C903FE0}"/>
              </a:ext>
            </a:extLst>
          </p:cNvPr>
          <p:cNvSpPr/>
          <p:nvPr/>
        </p:nvSpPr>
        <p:spPr>
          <a:xfrm>
            <a:off x="6326215" y="1517679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9">
            <a:extLst>
              <a:ext uri="{FF2B5EF4-FFF2-40B4-BE49-F238E27FC236}">
                <a16:creationId xmlns="" xmlns:a16="http://schemas.microsoft.com/office/drawing/2014/main" id="{D27EC4BA-2784-4DAD-8058-34D4545755F9}"/>
              </a:ext>
            </a:extLst>
          </p:cNvPr>
          <p:cNvSpPr/>
          <p:nvPr/>
        </p:nvSpPr>
        <p:spPr>
          <a:xfrm rot="2625591">
            <a:off x="7035762" y="1357261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60EDA3BE-4D0F-4AF7-84D0-AED642A8475D}"/>
              </a:ext>
            </a:extLst>
          </p:cNvPr>
          <p:cNvSpPr/>
          <p:nvPr/>
        </p:nvSpPr>
        <p:spPr>
          <a:xfrm>
            <a:off x="7970941" y="1517679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9">
            <a:extLst>
              <a:ext uri="{FF2B5EF4-FFF2-40B4-BE49-F238E27FC236}">
                <a16:creationId xmlns="" xmlns:a16="http://schemas.microsoft.com/office/drawing/2014/main" id="{53D78EB2-55B5-43E6-BF2B-7FEEA270F017}"/>
              </a:ext>
            </a:extLst>
          </p:cNvPr>
          <p:cNvSpPr/>
          <p:nvPr/>
        </p:nvSpPr>
        <p:spPr>
          <a:xfrm rot="2625591">
            <a:off x="8680488" y="1357261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19061789-8A39-4008-B852-374AEEBD67BE}"/>
              </a:ext>
            </a:extLst>
          </p:cNvPr>
          <p:cNvSpPr/>
          <p:nvPr/>
        </p:nvSpPr>
        <p:spPr>
          <a:xfrm>
            <a:off x="9606482" y="1517679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9">
            <a:extLst>
              <a:ext uri="{FF2B5EF4-FFF2-40B4-BE49-F238E27FC236}">
                <a16:creationId xmlns="" xmlns:a16="http://schemas.microsoft.com/office/drawing/2014/main" id="{E01434CB-A55D-4867-8796-5B594B716CD6}"/>
              </a:ext>
            </a:extLst>
          </p:cNvPr>
          <p:cNvSpPr/>
          <p:nvPr/>
        </p:nvSpPr>
        <p:spPr>
          <a:xfrm rot="4917846">
            <a:off x="10190262" y="1858208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46F7C7DF-6808-4CF6-A110-46240D9B484B}"/>
              </a:ext>
            </a:extLst>
          </p:cNvPr>
          <p:cNvSpPr/>
          <p:nvPr/>
        </p:nvSpPr>
        <p:spPr>
          <a:xfrm>
            <a:off x="10867391" y="2500693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9">
            <a:extLst>
              <a:ext uri="{FF2B5EF4-FFF2-40B4-BE49-F238E27FC236}">
                <a16:creationId xmlns="" xmlns:a16="http://schemas.microsoft.com/office/drawing/2014/main" id="{3F60184D-ADDE-42B0-9D83-E51198C0B174}"/>
              </a:ext>
            </a:extLst>
          </p:cNvPr>
          <p:cNvSpPr/>
          <p:nvPr/>
        </p:nvSpPr>
        <p:spPr>
          <a:xfrm rot="6194852">
            <a:off x="10052625" y="2823780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68119CB6-BE82-4B0D-889F-328F73D3DF20}"/>
              </a:ext>
            </a:extLst>
          </p:cNvPr>
          <p:cNvSpPr/>
          <p:nvPr/>
        </p:nvSpPr>
        <p:spPr>
          <a:xfrm>
            <a:off x="9455039" y="3288727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9">
            <a:extLst>
              <a:ext uri="{FF2B5EF4-FFF2-40B4-BE49-F238E27FC236}">
                <a16:creationId xmlns="" xmlns:a16="http://schemas.microsoft.com/office/drawing/2014/main" id="{470B353E-CA4A-4641-B174-9E451F1E9EF1}"/>
              </a:ext>
            </a:extLst>
          </p:cNvPr>
          <p:cNvSpPr/>
          <p:nvPr/>
        </p:nvSpPr>
        <p:spPr>
          <a:xfrm rot="2625591">
            <a:off x="8537739" y="3172941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9">
            <a:extLst>
              <a:ext uri="{FF2B5EF4-FFF2-40B4-BE49-F238E27FC236}">
                <a16:creationId xmlns="" xmlns:a16="http://schemas.microsoft.com/office/drawing/2014/main" id="{15C8E2EF-F172-4316-BB33-AA286D9BB785}"/>
              </a:ext>
            </a:extLst>
          </p:cNvPr>
          <p:cNvSpPr/>
          <p:nvPr/>
        </p:nvSpPr>
        <p:spPr>
          <a:xfrm rot="2625591">
            <a:off x="6938735" y="3172099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A4EBEFCA-6604-41E5-9DCF-668635F1D14D}"/>
              </a:ext>
            </a:extLst>
          </p:cNvPr>
          <p:cNvSpPr/>
          <p:nvPr/>
        </p:nvSpPr>
        <p:spPr>
          <a:xfrm>
            <a:off x="7873914" y="3332517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9">
            <a:extLst>
              <a:ext uri="{FF2B5EF4-FFF2-40B4-BE49-F238E27FC236}">
                <a16:creationId xmlns="" xmlns:a16="http://schemas.microsoft.com/office/drawing/2014/main" id="{FF9718F7-F00F-4869-A971-6EAE4EB56134}"/>
              </a:ext>
            </a:extLst>
          </p:cNvPr>
          <p:cNvSpPr/>
          <p:nvPr/>
        </p:nvSpPr>
        <p:spPr>
          <a:xfrm rot="2625591">
            <a:off x="5306202" y="3136771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68AC5B62-EBF1-4A73-A255-1D10B0376319}"/>
              </a:ext>
            </a:extLst>
          </p:cNvPr>
          <p:cNvSpPr/>
          <p:nvPr/>
        </p:nvSpPr>
        <p:spPr>
          <a:xfrm>
            <a:off x="6241381" y="3297189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9">
            <a:extLst>
              <a:ext uri="{FF2B5EF4-FFF2-40B4-BE49-F238E27FC236}">
                <a16:creationId xmlns="" xmlns:a16="http://schemas.microsoft.com/office/drawing/2014/main" id="{BCA14E79-D28E-4A2F-96AF-F5730DA1CEB0}"/>
              </a:ext>
            </a:extLst>
          </p:cNvPr>
          <p:cNvSpPr/>
          <p:nvPr/>
        </p:nvSpPr>
        <p:spPr>
          <a:xfrm rot="2625591">
            <a:off x="3719459" y="3032491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="" xmlns:a16="http://schemas.microsoft.com/office/drawing/2014/main" id="{15225F1A-6D0F-4707-92D3-C63A7F6A6EE0}"/>
              </a:ext>
            </a:extLst>
          </p:cNvPr>
          <p:cNvSpPr/>
          <p:nvPr/>
        </p:nvSpPr>
        <p:spPr>
          <a:xfrm>
            <a:off x="4654638" y="3192909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9">
            <a:extLst>
              <a:ext uri="{FF2B5EF4-FFF2-40B4-BE49-F238E27FC236}">
                <a16:creationId xmlns="" xmlns:a16="http://schemas.microsoft.com/office/drawing/2014/main" id="{6EB51B81-8E8C-4B98-9CF4-7ADC540C4E83}"/>
              </a:ext>
            </a:extLst>
          </p:cNvPr>
          <p:cNvSpPr/>
          <p:nvPr/>
        </p:nvSpPr>
        <p:spPr>
          <a:xfrm rot="2625591">
            <a:off x="2084464" y="2965326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66A95B36-5DBB-46BF-A105-E50202F86C1A}"/>
              </a:ext>
            </a:extLst>
          </p:cNvPr>
          <p:cNvSpPr/>
          <p:nvPr/>
        </p:nvSpPr>
        <p:spPr>
          <a:xfrm>
            <a:off x="3019643" y="3125744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9">
            <a:extLst>
              <a:ext uri="{FF2B5EF4-FFF2-40B4-BE49-F238E27FC236}">
                <a16:creationId xmlns="" xmlns:a16="http://schemas.microsoft.com/office/drawing/2014/main" id="{3A11C5EA-D0B4-45FD-94AB-DA93F57AC1DE}"/>
              </a:ext>
            </a:extLst>
          </p:cNvPr>
          <p:cNvSpPr/>
          <p:nvPr/>
        </p:nvSpPr>
        <p:spPr>
          <a:xfrm rot="2625591">
            <a:off x="466998" y="2899755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BAD3A098-FED1-4A09-980E-195E75CBC6FC}"/>
              </a:ext>
            </a:extLst>
          </p:cNvPr>
          <p:cNvSpPr/>
          <p:nvPr/>
        </p:nvSpPr>
        <p:spPr>
          <a:xfrm>
            <a:off x="1402177" y="3060173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5F6B829E-BC88-4E81-952E-42E6FE92CD98}"/>
              </a:ext>
            </a:extLst>
          </p:cNvPr>
          <p:cNvSpPr/>
          <p:nvPr/>
        </p:nvSpPr>
        <p:spPr>
          <a:xfrm>
            <a:off x="579813" y="3822529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9">
            <a:extLst>
              <a:ext uri="{FF2B5EF4-FFF2-40B4-BE49-F238E27FC236}">
                <a16:creationId xmlns="" xmlns:a16="http://schemas.microsoft.com/office/drawing/2014/main" id="{9E31F9AF-0FCF-4990-8632-68E3E2062C2F}"/>
              </a:ext>
            </a:extLst>
          </p:cNvPr>
          <p:cNvSpPr/>
          <p:nvPr/>
        </p:nvSpPr>
        <p:spPr>
          <a:xfrm rot="4277696">
            <a:off x="1178269" y="4116071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71450E6B-1240-4044-9877-4F21972E04CE}"/>
              </a:ext>
            </a:extLst>
          </p:cNvPr>
          <p:cNvSpPr/>
          <p:nvPr/>
        </p:nvSpPr>
        <p:spPr>
          <a:xfrm>
            <a:off x="2051128" y="4496081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9">
            <a:extLst>
              <a:ext uri="{FF2B5EF4-FFF2-40B4-BE49-F238E27FC236}">
                <a16:creationId xmlns="" xmlns:a16="http://schemas.microsoft.com/office/drawing/2014/main" id="{2B460826-91DF-47E3-93D4-1338820CD4F2}"/>
              </a:ext>
            </a:extLst>
          </p:cNvPr>
          <p:cNvSpPr/>
          <p:nvPr/>
        </p:nvSpPr>
        <p:spPr>
          <a:xfrm rot="2625591">
            <a:off x="2742797" y="4425196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Прямоугольник 9">
            <a:extLst>
              <a:ext uri="{FF2B5EF4-FFF2-40B4-BE49-F238E27FC236}">
                <a16:creationId xmlns="" xmlns:a16="http://schemas.microsoft.com/office/drawing/2014/main" id="{E6F223F4-540A-4C40-9EB3-572CD2E5F8BA}"/>
              </a:ext>
            </a:extLst>
          </p:cNvPr>
          <p:cNvSpPr/>
          <p:nvPr/>
        </p:nvSpPr>
        <p:spPr>
          <a:xfrm rot="2625591">
            <a:off x="4311662" y="4492587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1C0FFD64-6544-45C2-A082-17BEE14D5EF8}"/>
              </a:ext>
            </a:extLst>
          </p:cNvPr>
          <p:cNvSpPr/>
          <p:nvPr/>
        </p:nvSpPr>
        <p:spPr>
          <a:xfrm>
            <a:off x="3660098" y="4548725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9">
            <a:extLst>
              <a:ext uri="{FF2B5EF4-FFF2-40B4-BE49-F238E27FC236}">
                <a16:creationId xmlns="" xmlns:a16="http://schemas.microsoft.com/office/drawing/2014/main" id="{D08E636B-FA00-45EA-9480-97840FDC4353}"/>
              </a:ext>
            </a:extLst>
          </p:cNvPr>
          <p:cNvSpPr/>
          <p:nvPr/>
        </p:nvSpPr>
        <p:spPr>
          <a:xfrm rot="2625591">
            <a:off x="5898114" y="4535245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A32C6176-CF42-41AD-B926-D3C18FA24448}"/>
              </a:ext>
            </a:extLst>
          </p:cNvPr>
          <p:cNvSpPr/>
          <p:nvPr/>
        </p:nvSpPr>
        <p:spPr>
          <a:xfrm>
            <a:off x="5246550" y="4591383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9">
            <a:extLst>
              <a:ext uri="{FF2B5EF4-FFF2-40B4-BE49-F238E27FC236}">
                <a16:creationId xmlns="" xmlns:a16="http://schemas.microsoft.com/office/drawing/2014/main" id="{A57B09AF-9345-4989-8F1D-F6D47F258A9F}"/>
              </a:ext>
            </a:extLst>
          </p:cNvPr>
          <p:cNvSpPr/>
          <p:nvPr/>
        </p:nvSpPr>
        <p:spPr>
          <a:xfrm rot="2625591">
            <a:off x="7482225" y="4603010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BBDAD41E-6C39-4B44-A8ED-E8F3298AC891}"/>
              </a:ext>
            </a:extLst>
          </p:cNvPr>
          <p:cNvSpPr/>
          <p:nvPr/>
        </p:nvSpPr>
        <p:spPr>
          <a:xfrm>
            <a:off x="6830661" y="4659148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9">
            <a:extLst>
              <a:ext uri="{FF2B5EF4-FFF2-40B4-BE49-F238E27FC236}">
                <a16:creationId xmlns="" xmlns:a16="http://schemas.microsoft.com/office/drawing/2014/main" id="{29E82607-805E-451D-BA35-6FDDB62CD07E}"/>
              </a:ext>
            </a:extLst>
          </p:cNvPr>
          <p:cNvSpPr/>
          <p:nvPr/>
        </p:nvSpPr>
        <p:spPr>
          <a:xfrm rot="2625591">
            <a:off x="9051090" y="4613971"/>
            <a:ext cx="760021" cy="760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Овал 90">
            <a:extLst>
              <a:ext uri="{FF2B5EF4-FFF2-40B4-BE49-F238E27FC236}">
                <a16:creationId xmlns="" xmlns:a16="http://schemas.microsoft.com/office/drawing/2014/main" id="{6C578F91-CB11-4175-AD55-C1ED39270B7D}"/>
              </a:ext>
            </a:extLst>
          </p:cNvPr>
          <p:cNvSpPr/>
          <p:nvPr/>
        </p:nvSpPr>
        <p:spPr>
          <a:xfrm>
            <a:off x="8399526" y="4670109"/>
            <a:ext cx="534389" cy="528453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6ECCB933-5D38-4B23-8EA6-990FA90C95E7}"/>
              </a:ext>
            </a:extLst>
          </p:cNvPr>
          <p:cNvSpPr txBox="1"/>
          <p:nvPr/>
        </p:nvSpPr>
        <p:spPr>
          <a:xfrm>
            <a:off x="5564673" y="1458739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3</a:t>
            </a:r>
            <a:endParaRPr lang="ru-RU" sz="3600" b="1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24F5D24B-16D4-4EEA-BB8F-C6D1BB2C2FF6}"/>
              </a:ext>
            </a:extLst>
          </p:cNvPr>
          <p:cNvSpPr txBox="1"/>
          <p:nvPr/>
        </p:nvSpPr>
        <p:spPr>
          <a:xfrm>
            <a:off x="7185196" y="1414105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4</a:t>
            </a:r>
            <a:endParaRPr lang="ru-RU" sz="3600" b="1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91259E9-BBDB-4054-BC94-73DA1B08D258}"/>
              </a:ext>
            </a:extLst>
          </p:cNvPr>
          <p:cNvSpPr txBox="1"/>
          <p:nvPr/>
        </p:nvSpPr>
        <p:spPr>
          <a:xfrm>
            <a:off x="8874950" y="1414105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5</a:t>
            </a:r>
            <a:endParaRPr lang="ru-RU" sz="3600" b="1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0FBF73E2-DBA3-4DB5-A3A0-A6B161759A40}"/>
              </a:ext>
            </a:extLst>
          </p:cNvPr>
          <p:cNvSpPr txBox="1"/>
          <p:nvPr/>
        </p:nvSpPr>
        <p:spPr>
          <a:xfrm>
            <a:off x="10371834" y="1915052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6</a:t>
            </a:r>
            <a:endParaRPr lang="ru-RU" sz="3600" b="1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B86E6553-4B77-4D13-93E4-E3D001A987B2}"/>
              </a:ext>
            </a:extLst>
          </p:cNvPr>
          <p:cNvSpPr txBox="1"/>
          <p:nvPr/>
        </p:nvSpPr>
        <p:spPr>
          <a:xfrm>
            <a:off x="10205631" y="2856492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7</a:t>
            </a:r>
            <a:endParaRPr lang="ru-RU" sz="3600" b="1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1AA91E8F-3449-4BA6-85BB-92AB9BCD46C5}"/>
              </a:ext>
            </a:extLst>
          </p:cNvPr>
          <p:cNvSpPr txBox="1"/>
          <p:nvPr/>
        </p:nvSpPr>
        <p:spPr>
          <a:xfrm>
            <a:off x="8675703" y="3247651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8</a:t>
            </a:r>
            <a:endParaRPr lang="ru-RU" sz="3600" b="1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748C6477-93B2-4217-93F2-DDCA43A94B92}"/>
              </a:ext>
            </a:extLst>
          </p:cNvPr>
          <p:cNvSpPr txBox="1"/>
          <p:nvPr/>
        </p:nvSpPr>
        <p:spPr>
          <a:xfrm>
            <a:off x="7084737" y="3247651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9</a:t>
            </a:r>
            <a:endParaRPr lang="ru-RU" sz="3600" b="1" dirty="0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DA2CEAC-4036-41FE-8FD8-F74BD89741B9}"/>
              </a:ext>
            </a:extLst>
          </p:cNvPr>
          <p:cNvSpPr txBox="1"/>
          <p:nvPr/>
        </p:nvSpPr>
        <p:spPr>
          <a:xfrm>
            <a:off x="5467168" y="3228943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10</a:t>
            </a:r>
            <a:endParaRPr lang="ru-RU" sz="3600" b="1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676BCBB-5FF0-4E00-A238-61EC049C6CC5}"/>
              </a:ext>
            </a:extLst>
          </p:cNvPr>
          <p:cNvSpPr txBox="1"/>
          <p:nvPr/>
        </p:nvSpPr>
        <p:spPr>
          <a:xfrm>
            <a:off x="3784009" y="3058838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11</a:t>
            </a:r>
            <a:endParaRPr lang="ru-RU" sz="36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F7379A98-B8EF-41A1-B13D-410ADB981A88}"/>
              </a:ext>
            </a:extLst>
          </p:cNvPr>
          <p:cNvSpPr txBox="1"/>
          <p:nvPr/>
        </p:nvSpPr>
        <p:spPr>
          <a:xfrm>
            <a:off x="2131126" y="3029146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12</a:t>
            </a:r>
            <a:endParaRPr lang="ru-RU" sz="36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7AC6DC5C-8D08-44BA-BE1F-0F09ED9CC6CF}"/>
              </a:ext>
            </a:extLst>
          </p:cNvPr>
          <p:cNvSpPr txBox="1"/>
          <p:nvPr/>
        </p:nvSpPr>
        <p:spPr>
          <a:xfrm>
            <a:off x="516395" y="3001233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13</a:t>
            </a:r>
            <a:endParaRPr lang="ru-RU" sz="36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6A335B55-C4CF-4FA4-B4D5-1E4007513412}"/>
              </a:ext>
            </a:extLst>
          </p:cNvPr>
          <p:cNvSpPr txBox="1"/>
          <p:nvPr/>
        </p:nvSpPr>
        <p:spPr>
          <a:xfrm>
            <a:off x="1218406" y="4152422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14</a:t>
            </a:r>
            <a:endParaRPr lang="ru-RU" sz="36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5066D127-427C-40AC-B655-9E67291544BA}"/>
              </a:ext>
            </a:extLst>
          </p:cNvPr>
          <p:cNvSpPr txBox="1"/>
          <p:nvPr/>
        </p:nvSpPr>
        <p:spPr>
          <a:xfrm>
            <a:off x="2816026" y="4496081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15</a:t>
            </a:r>
            <a:endParaRPr lang="ru-RU" sz="36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2163B5B0-11D2-4B89-8A3C-84CCA585124A}"/>
              </a:ext>
            </a:extLst>
          </p:cNvPr>
          <p:cNvSpPr txBox="1"/>
          <p:nvPr/>
        </p:nvSpPr>
        <p:spPr>
          <a:xfrm>
            <a:off x="4354659" y="4600208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16</a:t>
            </a:r>
            <a:endParaRPr lang="ru-RU" sz="36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EB32C52-772D-498B-A3C6-73E65C257F7D}"/>
              </a:ext>
            </a:extLst>
          </p:cNvPr>
          <p:cNvSpPr txBox="1"/>
          <p:nvPr/>
        </p:nvSpPr>
        <p:spPr>
          <a:xfrm>
            <a:off x="5962443" y="4608811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17</a:t>
            </a:r>
            <a:endParaRPr lang="ru-RU" sz="36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F073FFD4-B707-4847-85DF-2A2878233E7D}"/>
              </a:ext>
            </a:extLst>
          </p:cNvPr>
          <p:cNvSpPr txBox="1"/>
          <p:nvPr/>
        </p:nvSpPr>
        <p:spPr>
          <a:xfrm>
            <a:off x="7520671" y="4670815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18</a:t>
            </a:r>
            <a:endParaRPr lang="ru-RU" sz="36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999416CE-4D48-45ED-AC06-193806B7B1AA}"/>
              </a:ext>
            </a:extLst>
          </p:cNvPr>
          <p:cNvSpPr txBox="1"/>
          <p:nvPr/>
        </p:nvSpPr>
        <p:spPr>
          <a:xfrm>
            <a:off x="9136934" y="4701368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19</a:t>
            </a:r>
            <a:endParaRPr lang="ru-RU" sz="3600" b="1" dirty="0"/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F04E0294-D67E-4FF7-BE00-B5CD7DA0A5D1}"/>
              </a:ext>
            </a:extLst>
          </p:cNvPr>
          <p:cNvSpPr txBox="1"/>
          <p:nvPr/>
        </p:nvSpPr>
        <p:spPr>
          <a:xfrm>
            <a:off x="10096839" y="4696166"/>
            <a:ext cx="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20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726500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9" grpId="0"/>
      <p:bldP spid="101" grpId="0"/>
      <p:bldP spid="103" grpId="0"/>
      <p:bldP spid="105" grpId="0"/>
      <p:bldP spid="107" grpId="0"/>
      <p:bldP spid="108" grpId="0"/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4563" y="1626878"/>
            <a:ext cx="2739328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пропущені числа.</a:t>
            </a:r>
          </a:p>
        </p:txBody>
      </p:sp>
      <p:pic>
        <p:nvPicPr>
          <p:cNvPr id="2050" name="Picture 2" descr="D:\2 клас\3 Математика\Перша сот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0" y="418607"/>
            <a:ext cx="8719607" cy="5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641149" y="396390"/>
            <a:ext cx="2310378" cy="118934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>Перша сотня</a:t>
            </a:r>
            <a:endParaRPr lang="ru-RU" sz="40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919" y="2611265"/>
            <a:ext cx="2882096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попередні до чисел 37, 50, 71.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918" y="3586981"/>
            <a:ext cx="2882096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наступні до чисел 40, 69, 86.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918" y="4583532"/>
            <a:ext cx="2882096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всі числа, в яких 7 одиниць.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918" y="5502933"/>
            <a:ext cx="2993972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парні числа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І десятка, ІІ десятка.</a:t>
            </a:r>
          </a:p>
        </p:txBody>
      </p:sp>
    </p:spTree>
    <p:extLst>
      <p:ext uri="{BB962C8B-B14F-4D97-AF65-F5344CB8AC3E}">
        <p14:creationId xmlns:p14="http://schemas.microsoft.com/office/powerpoint/2010/main" val="16155957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58BDE21D-C427-4B5E-B64B-DBF742C4DDB9}"/>
              </a:ext>
            </a:extLst>
          </p:cNvPr>
          <p:cNvSpPr/>
          <p:nvPr/>
        </p:nvSpPr>
        <p:spPr>
          <a:xfrm>
            <a:off x="942600" y="3687920"/>
            <a:ext cx="4228483" cy="6885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7, 9, 0, 1, 6, 2, 5</a:t>
            </a:r>
            <a:endParaRPr lang="uk-UA" sz="3200" b="1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="" xmlns:a16="http://schemas.microsoft.com/office/drawing/2014/main" id="{FFBA240A-CE96-4974-9F66-DA8665561E53}"/>
              </a:ext>
            </a:extLst>
          </p:cNvPr>
          <p:cNvSpPr/>
          <p:nvPr/>
        </p:nvSpPr>
        <p:spPr>
          <a:xfrm>
            <a:off x="6860590" y="3685799"/>
            <a:ext cx="4228483" cy="6906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14, 17, 10, 19, 15, 20</a:t>
            </a:r>
            <a:endParaRPr lang="uk-UA" sz="3200" dirty="0"/>
          </a:p>
        </p:txBody>
      </p:sp>
      <p:sp>
        <p:nvSpPr>
          <p:cNvPr id="22" name="Полілінія: фігура 21">
            <a:extLst>
              <a:ext uri="{FF2B5EF4-FFF2-40B4-BE49-F238E27FC236}">
                <a16:creationId xmlns="" xmlns:a16="http://schemas.microsoft.com/office/drawing/2014/main" id="{91ECC9A1-6868-4F87-8931-723268DE4061}"/>
              </a:ext>
            </a:extLst>
          </p:cNvPr>
          <p:cNvSpPr/>
          <p:nvPr/>
        </p:nvSpPr>
        <p:spPr>
          <a:xfrm>
            <a:off x="1299411" y="2058595"/>
            <a:ext cx="9505899" cy="750775"/>
          </a:xfrm>
          <a:custGeom>
            <a:avLst/>
            <a:gdLst>
              <a:gd name="connsiteX0" fmla="*/ 0 w 9505899"/>
              <a:gd name="connsiteY0" fmla="*/ 105880 h 750775"/>
              <a:gd name="connsiteX1" fmla="*/ 375385 w 9505899"/>
              <a:gd name="connsiteY1" fmla="*/ 721897 h 750775"/>
              <a:gd name="connsiteX2" fmla="*/ 1116530 w 9505899"/>
              <a:gd name="connsiteY2" fmla="*/ 9627 h 750775"/>
              <a:gd name="connsiteX3" fmla="*/ 1780673 w 9505899"/>
              <a:gd name="connsiteY3" fmla="*/ 673771 h 750775"/>
              <a:gd name="connsiteX4" fmla="*/ 2415941 w 9505899"/>
              <a:gd name="connsiteY4" fmla="*/ 28878 h 750775"/>
              <a:gd name="connsiteX5" fmla="*/ 3224463 w 9505899"/>
              <a:gd name="connsiteY5" fmla="*/ 750773 h 750775"/>
              <a:gd name="connsiteX6" fmla="*/ 4177364 w 9505899"/>
              <a:gd name="connsiteY6" fmla="*/ 19253 h 750775"/>
              <a:gd name="connsiteX7" fmla="*/ 5149515 w 9505899"/>
              <a:gd name="connsiteY7" fmla="*/ 731522 h 750775"/>
              <a:gd name="connsiteX8" fmla="*/ 5813658 w 9505899"/>
              <a:gd name="connsiteY8" fmla="*/ 2 h 750775"/>
              <a:gd name="connsiteX9" fmla="*/ 6564429 w 9505899"/>
              <a:gd name="connsiteY9" fmla="*/ 721897 h 750775"/>
              <a:gd name="connsiteX10" fmla="*/ 7372951 w 9505899"/>
              <a:gd name="connsiteY10" fmla="*/ 105880 h 750775"/>
              <a:gd name="connsiteX11" fmla="*/ 8200724 w 9505899"/>
              <a:gd name="connsiteY11" fmla="*/ 721897 h 750775"/>
              <a:gd name="connsiteX12" fmla="*/ 9365381 w 9505899"/>
              <a:gd name="connsiteY12" fmla="*/ 115505 h 750775"/>
              <a:gd name="connsiteX13" fmla="*/ 9442383 w 9505899"/>
              <a:gd name="connsiteY13" fmla="*/ 86629 h 75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899" h="750775">
                <a:moveTo>
                  <a:pt x="0" y="105880"/>
                </a:moveTo>
                <a:cubicBezTo>
                  <a:pt x="94648" y="421909"/>
                  <a:pt x="189297" y="737939"/>
                  <a:pt x="375385" y="721897"/>
                </a:cubicBezTo>
                <a:cubicBezTo>
                  <a:pt x="561473" y="705855"/>
                  <a:pt x="882315" y="17648"/>
                  <a:pt x="1116530" y="9627"/>
                </a:cubicBezTo>
                <a:cubicBezTo>
                  <a:pt x="1350745" y="1606"/>
                  <a:pt x="1564105" y="670563"/>
                  <a:pt x="1780673" y="673771"/>
                </a:cubicBezTo>
                <a:cubicBezTo>
                  <a:pt x="1997241" y="676979"/>
                  <a:pt x="2175309" y="16044"/>
                  <a:pt x="2415941" y="28878"/>
                </a:cubicBezTo>
                <a:cubicBezTo>
                  <a:pt x="2656573" y="41712"/>
                  <a:pt x="2930893" y="752377"/>
                  <a:pt x="3224463" y="750773"/>
                </a:cubicBezTo>
                <a:cubicBezTo>
                  <a:pt x="3518033" y="749169"/>
                  <a:pt x="3856522" y="22461"/>
                  <a:pt x="4177364" y="19253"/>
                </a:cubicBezTo>
                <a:cubicBezTo>
                  <a:pt x="4498206" y="16044"/>
                  <a:pt x="4876799" y="734730"/>
                  <a:pt x="5149515" y="731522"/>
                </a:cubicBezTo>
                <a:cubicBezTo>
                  <a:pt x="5422231" y="728314"/>
                  <a:pt x="5577839" y="1606"/>
                  <a:pt x="5813658" y="2"/>
                </a:cubicBezTo>
                <a:cubicBezTo>
                  <a:pt x="6049477" y="-1602"/>
                  <a:pt x="6304547" y="704251"/>
                  <a:pt x="6564429" y="721897"/>
                </a:cubicBezTo>
                <a:cubicBezTo>
                  <a:pt x="6824311" y="739543"/>
                  <a:pt x="7100235" y="105880"/>
                  <a:pt x="7372951" y="105880"/>
                </a:cubicBezTo>
                <a:cubicBezTo>
                  <a:pt x="7645667" y="105880"/>
                  <a:pt x="7868652" y="720293"/>
                  <a:pt x="8200724" y="721897"/>
                </a:cubicBezTo>
                <a:cubicBezTo>
                  <a:pt x="8532796" y="723501"/>
                  <a:pt x="9158438" y="221383"/>
                  <a:pt x="9365381" y="115505"/>
                </a:cubicBezTo>
                <a:cubicBezTo>
                  <a:pt x="9572324" y="9627"/>
                  <a:pt x="9507353" y="48128"/>
                  <a:pt x="9442383" y="8662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076471" y="1282730"/>
            <a:ext cx="9923203" cy="5229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Розглянь числа</a:t>
            </a:r>
            <a:r>
              <a:rPr lang="uk-UA" sz="2000" b="1" dirty="0">
                <a:solidFill>
                  <a:srgbClr val="7030A0"/>
                </a:solidFill>
              </a:rPr>
              <a:t>. </a:t>
            </a:r>
            <a:r>
              <a:rPr lang="uk-UA" sz="2000" b="1" dirty="0" smtClean="0">
                <a:solidFill>
                  <a:srgbClr val="7030A0"/>
                </a:solidFill>
              </a:rPr>
              <a:t>Назви спочатку всі одноцифрові числа, потім двоцифрові.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3A1756-B90F-4AB5-AF59-B3D32DFC24CC}"/>
              </a:ext>
            </a:extLst>
          </p:cNvPr>
          <p:cNvSpPr txBox="1"/>
          <p:nvPr/>
        </p:nvSpPr>
        <p:spPr>
          <a:xfrm>
            <a:off x="893784" y="1660849"/>
            <a:ext cx="79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14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9039EF-6E8C-4939-BA76-A55DB84E9CB8}"/>
              </a:ext>
            </a:extLst>
          </p:cNvPr>
          <p:cNvSpPr txBox="1"/>
          <p:nvPr/>
        </p:nvSpPr>
        <p:spPr>
          <a:xfrm>
            <a:off x="1452732" y="2430290"/>
            <a:ext cx="503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7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E2B1E0-251A-44F3-9F53-A83E330FE7C0}"/>
              </a:ext>
            </a:extLst>
          </p:cNvPr>
          <p:cNvSpPr txBox="1"/>
          <p:nvPr/>
        </p:nvSpPr>
        <p:spPr>
          <a:xfrm>
            <a:off x="2228590" y="1660849"/>
            <a:ext cx="442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9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BE1FA1A-4DDF-412E-BABF-29D8CAB30C6E}"/>
              </a:ext>
            </a:extLst>
          </p:cNvPr>
          <p:cNvSpPr txBox="1"/>
          <p:nvPr/>
        </p:nvSpPr>
        <p:spPr>
          <a:xfrm>
            <a:off x="2671519" y="2426598"/>
            <a:ext cx="870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17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734608F-B455-43DE-850F-FF5C247DF517}"/>
              </a:ext>
            </a:extLst>
          </p:cNvPr>
          <p:cNvSpPr txBox="1"/>
          <p:nvPr/>
        </p:nvSpPr>
        <p:spPr>
          <a:xfrm>
            <a:off x="3549737" y="1657157"/>
            <a:ext cx="547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0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1374AD-7532-4A44-9D02-CAFA0731B866}"/>
              </a:ext>
            </a:extLst>
          </p:cNvPr>
          <p:cNvSpPr txBox="1"/>
          <p:nvPr/>
        </p:nvSpPr>
        <p:spPr>
          <a:xfrm>
            <a:off x="4300507" y="2383055"/>
            <a:ext cx="537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1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1D6983F-78CE-4759-AFBE-845FE45B6967}"/>
              </a:ext>
            </a:extLst>
          </p:cNvPr>
          <p:cNvSpPr txBox="1"/>
          <p:nvPr/>
        </p:nvSpPr>
        <p:spPr>
          <a:xfrm>
            <a:off x="5171083" y="1657156"/>
            <a:ext cx="870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10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B43A9DD-F335-43E5-9970-2C4509E8ADF1}"/>
              </a:ext>
            </a:extLst>
          </p:cNvPr>
          <p:cNvSpPr txBox="1"/>
          <p:nvPr/>
        </p:nvSpPr>
        <p:spPr>
          <a:xfrm>
            <a:off x="5990013" y="2373149"/>
            <a:ext cx="870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19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918BED-EF6A-4374-B1E4-5D98DE984811}"/>
              </a:ext>
            </a:extLst>
          </p:cNvPr>
          <p:cNvSpPr txBox="1"/>
          <p:nvPr/>
        </p:nvSpPr>
        <p:spPr>
          <a:xfrm>
            <a:off x="6901113" y="1613614"/>
            <a:ext cx="552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6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3B8AA1C-DC54-44DA-A4D2-65FE8AF97D3D}"/>
              </a:ext>
            </a:extLst>
          </p:cNvPr>
          <p:cNvSpPr txBox="1"/>
          <p:nvPr/>
        </p:nvSpPr>
        <p:spPr>
          <a:xfrm>
            <a:off x="7651882" y="2373149"/>
            <a:ext cx="600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2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D5599B-62AA-480C-A636-96205A0D1821}"/>
              </a:ext>
            </a:extLst>
          </p:cNvPr>
          <p:cNvSpPr txBox="1"/>
          <p:nvPr/>
        </p:nvSpPr>
        <p:spPr>
          <a:xfrm>
            <a:off x="8453427" y="1690793"/>
            <a:ext cx="856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15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803A34-D5DA-4089-88EB-893DBCD6C765}"/>
              </a:ext>
            </a:extLst>
          </p:cNvPr>
          <p:cNvSpPr txBox="1"/>
          <p:nvPr/>
        </p:nvSpPr>
        <p:spPr>
          <a:xfrm>
            <a:off x="9309745" y="2370525"/>
            <a:ext cx="551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5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A98CDD-46EB-446D-9E33-ED640C6500E3}"/>
              </a:ext>
            </a:extLst>
          </p:cNvPr>
          <p:cNvSpPr txBox="1"/>
          <p:nvPr/>
        </p:nvSpPr>
        <p:spPr>
          <a:xfrm>
            <a:off x="10495803" y="1636204"/>
            <a:ext cx="870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F3242"/>
                </a:solidFill>
              </a:rPr>
              <a:t>20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BDF19A5-4157-4273-A790-DD0AC89ECD67}"/>
              </a:ext>
            </a:extLst>
          </p:cNvPr>
          <p:cNvSpPr txBox="1"/>
          <p:nvPr/>
        </p:nvSpPr>
        <p:spPr>
          <a:xfrm>
            <a:off x="942600" y="3103146"/>
            <a:ext cx="42284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Одноцифрові</a:t>
            </a:r>
            <a:endParaRPr lang="uk-UA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4BC981-34D8-489C-A326-B8C3E29E414B}"/>
              </a:ext>
            </a:extLst>
          </p:cNvPr>
          <p:cNvSpPr txBox="1"/>
          <p:nvPr/>
        </p:nvSpPr>
        <p:spPr>
          <a:xfrm>
            <a:off x="6860590" y="3103145"/>
            <a:ext cx="42284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Двоцифрові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6472" y="494528"/>
            <a:ext cx="9923203" cy="74601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Одноцифрові та двоцифрові числа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6472" y="4433092"/>
            <a:ext cx="9923202" cy="6860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в перший рядок зошита одноцифрові числа у порядку </a:t>
            </a:r>
            <a:r>
              <a:rPr lang="uk-UA" sz="2000" b="1" dirty="0" smtClean="0">
                <a:solidFill>
                  <a:srgbClr val="7030A0"/>
                </a:solidFill>
              </a:rPr>
              <a:t>спадання.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 другий рядок двоцифрові </a:t>
            </a:r>
            <a:r>
              <a:rPr lang="uk-UA" sz="2000" b="1" dirty="0">
                <a:solidFill>
                  <a:srgbClr val="7030A0"/>
                </a:solidFill>
              </a:rPr>
              <a:t>числа у порядку </a:t>
            </a:r>
            <a:r>
              <a:rPr lang="uk-UA" sz="2000" b="1" dirty="0" smtClean="0">
                <a:solidFill>
                  <a:srgbClr val="7030A0"/>
                </a:solidFill>
              </a:rPr>
              <a:t>зростання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4357F06-26AF-4D3E-9027-E8921FFE1C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254" r="68364" b="88672"/>
          <a:stretch/>
        </p:blipFill>
        <p:spPr>
          <a:xfrm>
            <a:off x="2124000" y="5148000"/>
            <a:ext cx="6300000" cy="126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C9952E3-A3E6-4701-8528-CC04E4C67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2531" r="90993" b="89063"/>
          <a:stretch/>
        </p:blipFill>
        <p:spPr>
          <a:xfrm>
            <a:off x="6254995" y="5200750"/>
            <a:ext cx="410061" cy="3996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B134105-D852-4145-A79E-993109A01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t="2531" r="84561" b="89063"/>
          <a:stretch/>
        </p:blipFill>
        <p:spPr>
          <a:xfrm>
            <a:off x="5651063" y="5208945"/>
            <a:ext cx="410061" cy="3996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0848F340-D4B8-473F-80C8-DE3A6EDD0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5" t="2531" r="75912" b="89063"/>
          <a:stretch/>
        </p:blipFill>
        <p:spPr>
          <a:xfrm>
            <a:off x="5009546" y="5204129"/>
            <a:ext cx="410061" cy="3996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7E3376B-8ED0-47F2-85A7-AAD6CBF488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7" t="2531" r="49580" b="89063"/>
          <a:stretch/>
        </p:blipFill>
        <p:spPr>
          <a:xfrm>
            <a:off x="4336469" y="5204129"/>
            <a:ext cx="410061" cy="3996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1EB598A-6BE4-44C8-985D-E429F78E13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9" t="2531" r="40258" b="89063"/>
          <a:stretch/>
        </p:blipFill>
        <p:spPr>
          <a:xfrm>
            <a:off x="3771352" y="5189175"/>
            <a:ext cx="410061" cy="3996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B32F508-341C-455D-8F8A-3E2CC13D9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1" t="2531" r="30516" b="89063"/>
          <a:stretch/>
        </p:blipFill>
        <p:spPr>
          <a:xfrm>
            <a:off x="3194662" y="5208945"/>
            <a:ext cx="410061" cy="3996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FF2799F-6FFB-4EB6-BE8F-1A7F248A1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6" t="2531" r="13025" b="89063"/>
          <a:stretch/>
        </p:blipFill>
        <p:spPr>
          <a:xfrm>
            <a:off x="2324872" y="5208945"/>
            <a:ext cx="621130" cy="3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BE2946C-81C9-4684-AD5A-24F1D08C05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5040" r="85378" b="46199"/>
          <a:stretch/>
        </p:blipFill>
        <p:spPr>
          <a:xfrm>
            <a:off x="2507929" y="5801166"/>
            <a:ext cx="720172" cy="4165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1AD5C74-9765-4B48-B44B-C2C26CE5F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24034" r="53274" b="67205"/>
          <a:stretch/>
        </p:blipFill>
        <p:spPr>
          <a:xfrm>
            <a:off x="3463502" y="5801165"/>
            <a:ext cx="720172" cy="41653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8FC8F76-009E-44BB-8994-C4B19364A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0" t="24034" r="42098" b="67205"/>
          <a:stretch/>
        </p:blipFill>
        <p:spPr>
          <a:xfrm>
            <a:off x="4443499" y="5801164"/>
            <a:ext cx="720172" cy="41653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49A58E0-1430-4A9E-8FEB-6B2146BA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4" t="24034" r="18934" b="67205"/>
          <a:stretch/>
        </p:blipFill>
        <p:spPr>
          <a:xfrm>
            <a:off x="5381728" y="5801163"/>
            <a:ext cx="720172" cy="41653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642A459-82B2-4E4C-B46D-7FBE4A346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t="31988" r="86985" b="59251"/>
          <a:stretch/>
        </p:blipFill>
        <p:spPr>
          <a:xfrm>
            <a:off x="6289720" y="5745413"/>
            <a:ext cx="720172" cy="41653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904BF6AB-E403-44BA-B70B-073F69047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31988" r="76589" b="59251"/>
          <a:stretch/>
        </p:blipFill>
        <p:spPr>
          <a:xfrm>
            <a:off x="7232143" y="5761852"/>
            <a:ext cx="720172" cy="41653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8796758" y="5328442"/>
            <a:ext cx="3252487" cy="5171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Обведи парні числа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04723" y="5119181"/>
            <a:ext cx="569058" cy="484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879142" y="5099076"/>
            <a:ext cx="569058" cy="484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470931" y="5740597"/>
            <a:ext cx="569058" cy="484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441477" y="5761852"/>
            <a:ext cx="569058" cy="484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307700" y="5727832"/>
            <a:ext cx="569058" cy="484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907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5" grpId="0" animBg="1"/>
      <p:bldP spid="41" grpId="0" animBg="1"/>
      <p:bldP spid="3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0398" y="494529"/>
            <a:ext cx="10413344" cy="961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Запиши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числа </a:t>
            </a:r>
            <a:r>
              <a:rPr lang="uk-UA" sz="3600" b="1" dirty="0">
                <a:solidFill>
                  <a:schemeClr val="bg1"/>
                </a:solidFill>
              </a:rPr>
              <a:t>у вигляді суми розрядних </a:t>
            </a:r>
            <a:r>
              <a:rPr lang="uk-UA" sz="3600" b="1" dirty="0" smtClean="0">
                <a:solidFill>
                  <a:schemeClr val="bg1"/>
                </a:solidFill>
              </a:rPr>
              <a:t>доданків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742618-2EA4-4475-9DB5-D51CE5D2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732" r="65622" b="69234"/>
          <a:stretch/>
        </p:blipFill>
        <p:spPr>
          <a:xfrm>
            <a:off x="972000" y="1656000"/>
            <a:ext cx="8820000" cy="4392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ADF3DB-16F8-469C-9155-D380FAF61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002" y="3915074"/>
            <a:ext cx="2759692" cy="27823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BE6F87C-F155-4688-9B0B-FF9FF050DC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5040" r="85378" b="46199"/>
          <a:stretch/>
        </p:blipFill>
        <p:spPr>
          <a:xfrm>
            <a:off x="2735496" y="2010878"/>
            <a:ext cx="883079" cy="5392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6E5182A-B02A-43E2-B952-4AEF4126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3404150" y="2069926"/>
            <a:ext cx="428850" cy="394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826E8C5-DEEA-404E-9418-E9A4CDD125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3" t="1580" r="67848" b="89659"/>
          <a:stretch/>
        </p:blipFill>
        <p:spPr>
          <a:xfrm>
            <a:off x="3833000" y="1997506"/>
            <a:ext cx="536618" cy="5392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BEC0B1A-577D-4E9B-94B2-6B4491306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1072" r="77541" b="82520"/>
          <a:stretch/>
        </p:blipFill>
        <p:spPr>
          <a:xfrm>
            <a:off x="2219587" y="2055490"/>
            <a:ext cx="428850" cy="39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CC295B2-F86F-433E-8DDA-2920A88823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t="23617" r="66613" b="67622"/>
          <a:stretch/>
        </p:blipFill>
        <p:spPr>
          <a:xfrm>
            <a:off x="1312892" y="2010878"/>
            <a:ext cx="932324" cy="539240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CEA9A667-06EE-4752-BB98-4AF53D3044E0}"/>
              </a:ext>
            </a:extLst>
          </p:cNvPr>
          <p:cNvSpPr/>
          <p:nvPr/>
        </p:nvSpPr>
        <p:spPr>
          <a:xfrm>
            <a:off x="9792000" y="1582495"/>
            <a:ext cx="2007472" cy="19439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Порівняй вирази і числа в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ІІ колонці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8C2BFAA-874E-43A0-87A0-0B6E1649A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5040" r="85378" b="46199"/>
          <a:stretch/>
        </p:blipFill>
        <p:spPr>
          <a:xfrm>
            <a:off x="2720976" y="2812422"/>
            <a:ext cx="932324" cy="5392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71D0997-AEAC-4BD6-9834-F75435DCE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3404150" y="2873407"/>
            <a:ext cx="428850" cy="394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2F44DCB-66AC-4F01-BB43-CA3446719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1" t="1580" r="32780" b="89659"/>
          <a:stretch/>
        </p:blipFill>
        <p:spPr>
          <a:xfrm>
            <a:off x="3825296" y="2812422"/>
            <a:ext cx="536618" cy="5392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8FFD6FE-40E5-4EF7-B189-49B5A63D48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1072" r="77541" b="82520"/>
          <a:stretch/>
        </p:blipFill>
        <p:spPr>
          <a:xfrm>
            <a:off x="2206299" y="2873407"/>
            <a:ext cx="428850" cy="394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69FA59B-EBAB-4493-ADEC-9A366EB049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3" t="23617" r="20645" b="67622"/>
          <a:stretch/>
        </p:blipFill>
        <p:spPr>
          <a:xfrm>
            <a:off x="1327753" y="2763292"/>
            <a:ext cx="932324" cy="5392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8A49927-3F44-479C-ACCD-D3A4628C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5040" r="85378" b="46199"/>
          <a:stretch/>
        </p:blipFill>
        <p:spPr>
          <a:xfrm>
            <a:off x="2720976" y="3622304"/>
            <a:ext cx="932324" cy="5392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99725FB-8840-4DEB-978C-DDE6462C0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3407748" y="3683149"/>
            <a:ext cx="428850" cy="394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93682AB-9B1F-4678-B8FD-3320C6343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5" t="1826" r="24196" b="89413"/>
          <a:stretch/>
        </p:blipFill>
        <p:spPr>
          <a:xfrm>
            <a:off x="3806017" y="3622304"/>
            <a:ext cx="536618" cy="5392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F5865B7-483A-4AE9-B188-9B3253B0C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1072" r="77541" b="82520"/>
          <a:stretch/>
        </p:blipFill>
        <p:spPr>
          <a:xfrm>
            <a:off x="2221163" y="3717874"/>
            <a:ext cx="428850" cy="394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77A03A9-5961-4DD0-AA1E-829483CE8B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3" t="23617" r="8495" b="67622"/>
          <a:stretch/>
        </p:blipFill>
        <p:spPr>
          <a:xfrm>
            <a:off x="1327753" y="3610729"/>
            <a:ext cx="932324" cy="5392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400B590-3BC2-4207-B1CD-524622E93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5040" r="85378" b="46199"/>
          <a:stretch/>
        </p:blipFill>
        <p:spPr>
          <a:xfrm>
            <a:off x="2710873" y="4413703"/>
            <a:ext cx="932324" cy="5392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FC7900E-81CB-4099-8A9A-FAA7B60A1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9" t="1826" r="59132" b="89413"/>
          <a:stretch/>
        </p:blipFill>
        <p:spPr>
          <a:xfrm>
            <a:off x="3809888" y="4427875"/>
            <a:ext cx="536618" cy="539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8D8216F7-E1A3-4B54-8411-5D08CC720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1072" r="77541" b="82520"/>
          <a:stretch/>
        </p:blipFill>
        <p:spPr>
          <a:xfrm>
            <a:off x="2191052" y="4500295"/>
            <a:ext cx="428850" cy="3944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0506C10-F04A-45B6-BC99-E2311DB9F2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23617" r="55254" b="67622"/>
          <a:stretch/>
        </p:blipFill>
        <p:spPr>
          <a:xfrm>
            <a:off x="1327753" y="4427875"/>
            <a:ext cx="932324" cy="53924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C913870-1051-4FCC-8C74-DA5F6BE68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3381038" y="4534979"/>
            <a:ext cx="428850" cy="394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CA7DCB6-1EE8-4AC8-BA91-E2B003DFA2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5040" r="85378" b="46199"/>
          <a:stretch/>
        </p:blipFill>
        <p:spPr>
          <a:xfrm>
            <a:off x="2705447" y="5233841"/>
            <a:ext cx="932324" cy="5392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576F8AD-E6AF-42F5-85C3-CC21A86247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3381038" y="5303675"/>
            <a:ext cx="428850" cy="394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C26F95B5-6389-4D73-84D7-BFA8772142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1826" r="77369" b="89413"/>
          <a:stretch/>
        </p:blipFill>
        <p:spPr>
          <a:xfrm>
            <a:off x="3722892" y="5233841"/>
            <a:ext cx="536618" cy="53924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D75F08E8-CDED-4AAC-B97B-391090F83D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1072" r="77541" b="82520"/>
          <a:stretch/>
        </p:blipFill>
        <p:spPr>
          <a:xfrm>
            <a:off x="2221163" y="5306261"/>
            <a:ext cx="428850" cy="3944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936A860-8B6B-4780-963F-310238219F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23617" r="77518" b="67622"/>
          <a:stretch/>
        </p:blipFill>
        <p:spPr>
          <a:xfrm>
            <a:off x="1327753" y="5231255"/>
            <a:ext cx="932324" cy="53924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5856789" y="1893114"/>
            <a:ext cx="162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2F3242"/>
                </a:solidFill>
              </a:rPr>
              <a:t>10 + 6</a:t>
            </a:r>
            <a:endParaRPr lang="ru-RU" sz="4400" dirty="0">
              <a:solidFill>
                <a:srgbClr val="2F324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0D9E034-A9FA-4484-8C53-2523AD8DCB92}"/>
              </a:ext>
            </a:extLst>
          </p:cNvPr>
          <p:cNvSpPr txBox="1"/>
          <p:nvPr/>
        </p:nvSpPr>
        <p:spPr>
          <a:xfrm>
            <a:off x="7957867" y="1926555"/>
            <a:ext cx="824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2F3242"/>
                </a:solidFill>
              </a:rPr>
              <a:t>16</a:t>
            </a:r>
            <a:endParaRPr lang="ru-RU" sz="4400" dirty="0">
              <a:solidFill>
                <a:srgbClr val="2F3242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16AFFF6-E30F-4E6E-8570-27B66FEB8F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8" r="33311"/>
          <a:stretch/>
        </p:blipFill>
        <p:spPr>
          <a:xfrm>
            <a:off x="7454906" y="2092970"/>
            <a:ext cx="496636" cy="37505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5879939" y="2712137"/>
            <a:ext cx="162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2F3242"/>
                </a:solidFill>
              </a:rPr>
              <a:t>16 – 6</a:t>
            </a:r>
            <a:endParaRPr lang="ru-RU" sz="4400" dirty="0">
              <a:solidFill>
                <a:srgbClr val="2F324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0D9E034-A9FA-4484-8C53-2523AD8DCB92}"/>
              </a:ext>
            </a:extLst>
          </p:cNvPr>
          <p:cNvSpPr txBox="1"/>
          <p:nvPr/>
        </p:nvSpPr>
        <p:spPr>
          <a:xfrm>
            <a:off x="7951542" y="2716664"/>
            <a:ext cx="590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2F3242"/>
                </a:solidFill>
              </a:rPr>
              <a:t>1</a:t>
            </a:r>
            <a:endParaRPr lang="ru-RU" sz="4400" dirty="0">
              <a:solidFill>
                <a:srgbClr val="2F3242"/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16AFFF6-E30F-4E6E-8570-27B66FEB8F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5" r="67984"/>
          <a:stretch/>
        </p:blipFill>
        <p:spPr>
          <a:xfrm>
            <a:off x="7500395" y="2929084"/>
            <a:ext cx="530286" cy="31875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5856789" y="3526406"/>
            <a:ext cx="162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2F3242"/>
                </a:solidFill>
              </a:rPr>
              <a:t>13 – 3</a:t>
            </a:r>
            <a:endParaRPr lang="ru-RU" sz="4400" dirty="0">
              <a:solidFill>
                <a:srgbClr val="2F3242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0D9E034-A9FA-4484-8C53-2523AD8DCB92}"/>
              </a:ext>
            </a:extLst>
          </p:cNvPr>
          <p:cNvSpPr txBox="1"/>
          <p:nvPr/>
        </p:nvSpPr>
        <p:spPr>
          <a:xfrm>
            <a:off x="7963339" y="3522703"/>
            <a:ext cx="1586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2F3242"/>
                </a:solidFill>
              </a:rPr>
              <a:t>10 + 3</a:t>
            </a:r>
            <a:endParaRPr lang="ru-RU" sz="4400" dirty="0">
              <a:solidFill>
                <a:srgbClr val="2F3242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16AFFF6-E30F-4E6E-8570-27B66FEB8F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1" r="-2492"/>
          <a:stretch/>
        </p:blipFill>
        <p:spPr>
          <a:xfrm>
            <a:off x="7477245" y="3763224"/>
            <a:ext cx="428221" cy="257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5764192" y="4317104"/>
            <a:ext cx="1927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2F3242"/>
                </a:solidFill>
              </a:rPr>
              <a:t>18 – 10</a:t>
            </a:r>
            <a:endParaRPr lang="ru-RU" sz="4400" dirty="0">
              <a:solidFill>
                <a:srgbClr val="2F324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0D9E034-A9FA-4484-8C53-2523AD8DCB92}"/>
              </a:ext>
            </a:extLst>
          </p:cNvPr>
          <p:cNvSpPr txBox="1"/>
          <p:nvPr/>
        </p:nvSpPr>
        <p:spPr>
          <a:xfrm>
            <a:off x="7981814" y="4343552"/>
            <a:ext cx="156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2F3242"/>
                </a:solidFill>
              </a:rPr>
              <a:t>18 – 8</a:t>
            </a:r>
            <a:endParaRPr lang="ru-RU" sz="4400" dirty="0">
              <a:solidFill>
                <a:srgbClr val="2F3242"/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16AFFF6-E30F-4E6E-8570-27B66FEB8F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1" r="-2492"/>
          <a:stretch/>
        </p:blipFill>
        <p:spPr>
          <a:xfrm>
            <a:off x="7565594" y="4592908"/>
            <a:ext cx="385948" cy="2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81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742618-2EA4-4475-9DB5-D51CE5D2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732" r="68667" b="74651"/>
          <a:stretch/>
        </p:blipFill>
        <p:spPr>
          <a:xfrm>
            <a:off x="972000" y="1656000"/>
            <a:ext cx="8028000" cy="36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ADF3DB-16F8-469C-9155-D380FAF61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002" y="3915074"/>
            <a:ext cx="2759692" cy="2782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6E5182A-B02A-43E2-B952-4AEF4126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1149" r="84824" b="82443"/>
          <a:stretch/>
        </p:blipFill>
        <p:spPr>
          <a:xfrm>
            <a:off x="2205596" y="2069926"/>
            <a:ext cx="428850" cy="39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CC295B2-F86F-433E-8DDA-2920A88823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t="23617" r="66613" b="67622"/>
          <a:stretch/>
        </p:blipFill>
        <p:spPr>
          <a:xfrm>
            <a:off x="1312892" y="2010878"/>
            <a:ext cx="932324" cy="539240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8FFD6FE-40E5-4EF7-B189-49B5A63D48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1072" r="77541" b="82520"/>
          <a:stretch/>
        </p:blipFill>
        <p:spPr>
          <a:xfrm>
            <a:off x="3048114" y="2866771"/>
            <a:ext cx="428850" cy="394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69FA59B-EBAB-4493-ADEC-9A366EB049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3" t="23617" r="20645" b="67622"/>
          <a:stretch/>
        </p:blipFill>
        <p:spPr>
          <a:xfrm>
            <a:off x="1327753" y="2763292"/>
            <a:ext cx="932324" cy="5392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F5865B7-483A-4AE9-B188-9B3253B0C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1072" r="77541" b="82520"/>
          <a:stretch/>
        </p:blipFill>
        <p:spPr>
          <a:xfrm>
            <a:off x="3048114" y="3683149"/>
            <a:ext cx="428850" cy="394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77A03A9-5961-4DD0-AA1E-829483CE8B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3" t="23617" r="8495" b="67622"/>
          <a:stretch/>
        </p:blipFill>
        <p:spPr>
          <a:xfrm>
            <a:off x="1327753" y="3610729"/>
            <a:ext cx="932324" cy="5392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81469AC7-31F5-47C4-B389-D33C5E4827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7" t="22756" r="55463" b="66246"/>
          <a:stretch/>
        </p:blipFill>
        <p:spPr>
          <a:xfrm>
            <a:off x="6007188" y="1968195"/>
            <a:ext cx="739273" cy="6241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850841A-45F5-4379-98EA-316ED7658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6696979" y="2073201"/>
            <a:ext cx="342058" cy="41415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074707E-B049-4330-B50A-53DF054E8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5" t="594" r="68198" b="88408"/>
          <a:stretch/>
        </p:blipFill>
        <p:spPr>
          <a:xfrm>
            <a:off x="7097621" y="1956761"/>
            <a:ext cx="436980" cy="6241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16A0A9B-6A5F-4B44-9926-665A94F1D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480049" y="2012575"/>
            <a:ext cx="436980" cy="6241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EE91719D-FBE0-41DF-B408-38F6B3835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7" t="22756" r="20624" b="66246"/>
          <a:stretch/>
        </p:blipFill>
        <p:spPr>
          <a:xfrm>
            <a:off x="7885760" y="1968195"/>
            <a:ext cx="768531" cy="6241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CBD8E07-9716-491D-A8D6-12ABBA98E0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6" t="22756" r="32494" b="66246"/>
          <a:stretch/>
        </p:blipFill>
        <p:spPr>
          <a:xfrm>
            <a:off x="6038457" y="2778724"/>
            <a:ext cx="739273" cy="62417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9FA2346-4773-46F2-9300-E679661A46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6728248" y="2883730"/>
            <a:ext cx="342058" cy="41415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C44E564E-B23F-4E67-9847-FDEA42CA5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594" r="76855" b="88408"/>
          <a:stretch/>
        </p:blipFill>
        <p:spPr>
          <a:xfrm>
            <a:off x="7097621" y="2767290"/>
            <a:ext cx="436980" cy="62417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64CD8A2-2C34-4B07-BA07-15D1222D9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405964" y="2823104"/>
            <a:ext cx="436980" cy="6241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EF66CE6-73D4-4982-B722-DED9A40135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4" t="22756" r="7717" b="66246"/>
          <a:stretch/>
        </p:blipFill>
        <p:spPr>
          <a:xfrm>
            <a:off x="7917029" y="2778724"/>
            <a:ext cx="768531" cy="62417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2902621-6A4B-423D-9DA0-D3696046A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5" t="22756" r="20795" b="66246"/>
          <a:stretch/>
        </p:blipFill>
        <p:spPr>
          <a:xfrm>
            <a:off x="6015307" y="3562230"/>
            <a:ext cx="739273" cy="62417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E5963DE-B620-4A13-80E4-911FF834C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10806" r="91483" b="81897"/>
          <a:stretch/>
        </p:blipFill>
        <p:spPr>
          <a:xfrm>
            <a:off x="6705098" y="3667236"/>
            <a:ext cx="342058" cy="4141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58B64896-0FFB-495C-AF5D-1F2150703A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7" t="594" r="50416" b="88408"/>
          <a:stretch/>
        </p:blipFill>
        <p:spPr>
          <a:xfrm>
            <a:off x="7074471" y="3550796"/>
            <a:ext cx="436980" cy="624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24087B9B-FB9D-4EB1-BFFD-FDEDDA28B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382814" y="3606610"/>
            <a:ext cx="436980" cy="62417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73809971-8F28-4392-9C8A-C301FCFD98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22973" r="77030" b="67880"/>
          <a:stretch/>
        </p:blipFill>
        <p:spPr>
          <a:xfrm>
            <a:off x="8044354" y="3562230"/>
            <a:ext cx="768531" cy="51916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8BF9E52-93A0-404C-8FC9-09CA59DC1A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22756" r="66596" b="66246"/>
          <a:stretch/>
        </p:blipFill>
        <p:spPr>
          <a:xfrm>
            <a:off x="6038457" y="4386622"/>
            <a:ext cx="739273" cy="62417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91A486D-C97F-45E3-8F3B-614CE2C53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10806" r="91483" b="81897"/>
          <a:stretch/>
        </p:blipFill>
        <p:spPr>
          <a:xfrm>
            <a:off x="6728248" y="4491628"/>
            <a:ext cx="342058" cy="41415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8661B1E-2306-4575-A5AD-5477DFBC4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4" t="594" r="76679" b="88408"/>
          <a:stretch/>
        </p:blipFill>
        <p:spPr>
          <a:xfrm>
            <a:off x="7097621" y="4375188"/>
            <a:ext cx="436980" cy="62417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F5250840-4838-4E18-8461-749CE8928F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405964" y="4431002"/>
            <a:ext cx="436980" cy="6241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D145512-9505-4FB4-AFCE-18BE14A56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2973" r="87877" b="67880"/>
          <a:stretch/>
        </p:blipFill>
        <p:spPr>
          <a:xfrm>
            <a:off x="7917029" y="4386622"/>
            <a:ext cx="768531" cy="51916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9CBA8EF2-8ECF-409B-8ABB-DCA6116CD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31607" r="88269" b="57395"/>
          <a:stretch/>
        </p:blipFill>
        <p:spPr>
          <a:xfrm>
            <a:off x="1466323" y="4375071"/>
            <a:ext cx="739273" cy="62417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438EFBCA-EA3F-4446-920D-915771CF0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10806" r="91483" b="81897"/>
          <a:stretch/>
        </p:blipFill>
        <p:spPr>
          <a:xfrm>
            <a:off x="2202414" y="4480077"/>
            <a:ext cx="342058" cy="41415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A57CBCB7-4629-4EFE-B2A4-AEA069F76E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4" t="594" r="23879" b="88408"/>
          <a:stretch/>
        </p:blipFill>
        <p:spPr>
          <a:xfrm>
            <a:off x="2629662" y="4363637"/>
            <a:ext cx="436980" cy="62417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EF450DEC-A4A2-4099-860C-506CF78B32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949278" y="4377657"/>
            <a:ext cx="436980" cy="62417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1F3A2EA6-2C1D-40C2-BBBB-0B4A073754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2973" r="87877" b="67880"/>
          <a:stretch/>
        </p:blipFill>
        <p:spPr>
          <a:xfrm>
            <a:off x="3472220" y="4398221"/>
            <a:ext cx="768531" cy="519163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953401" y="447234"/>
            <a:ext cx="10413344" cy="8028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Обчисли вирази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609C3382-92C0-4C19-8237-9CB328A885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3" t="594" r="59030" b="88408"/>
          <a:stretch/>
        </p:blipFill>
        <p:spPr>
          <a:xfrm>
            <a:off x="2698944" y="1956979"/>
            <a:ext cx="436980" cy="62417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2FCFF2DA-305A-4657-A9A5-4EC7BE995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991520" y="2012793"/>
            <a:ext cx="436980" cy="62417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35DFC35-C3F7-4900-BE65-139DB6B72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7" t="22756" r="20624" b="66246"/>
          <a:stretch/>
        </p:blipFill>
        <p:spPr>
          <a:xfrm>
            <a:off x="3487083" y="1968413"/>
            <a:ext cx="768531" cy="6241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1E5963DE-B620-4A13-80E4-911FF834C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10806" r="91483" b="81897"/>
          <a:stretch/>
        </p:blipFill>
        <p:spPr>
          <a:xfrm>
            <a:off x="2261706" y="2883729"/>
            <a:ext cx="342058" cy="4141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2134E34F-BC66-4B51-8CFF-9856F5FA26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2973" r="87877" b="67880"/>
          <a:stretch/>
        </p:blipFill>
        <p:spPr>
          <a:xfrm>
            <a:off x="3500489" y="2819793"/>
            <a:ext cx="768531" cy="51916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B3066EC3-0B64-44B1-AB4B-DAD15E99BF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5" t="594" r="41498" b="88408"/>
          <a:stretch/>
        </p:blipFill>
        <p:spPr>
          <a:xfrm>
            <a:off x="2631581" y="2751886"/>
            <a:ext cx="436980" cy="62417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BD37706F-6F89-4C3D-9C01-89DA3E0D2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6" t="594" r="32877" b="88408"/>
          <a:stretch/>
        </p:blipFill>
        <p:spPr>
          <a:xfrm>
            <a:off x="2611134" y="3542821"/>
            <a:ext cx="436980" cy="62417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2134E34F-BC66-4B51-8CFF-9856F5FA26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2973" r="87877" b="67880"/>
          <a:stretch/>
        </p:blipFill>
        <p:spPr>
          <a:xfrm>
            <a:off x="3490979" y="3595324"/>
            <a:ext cx="768531" cy="5191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1E5963DE-B620-4A13-80E4-911FF834C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10806" r="91483" b="81897"/>
          <a:stretch/>
        </p:blipFill>
        <p:spPr>
          <a:xfrm>
            <a:off x="2239419" y="3640729"/>
            <a:ext cx="342058" cy="4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88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7738" y="553346"/>
            <a:ext cx="8732066" cy="7524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3401" y="1299791"/>
            <a:ext cx="8732066" cy="5779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Виміряй довжину смужки. Накресли відрізок на 3 сантиметри </a:t>
            </a:r>
            <a:r>
              <a:rPr lang="uk-UA" sz="2000" b="1" dirty="0" smtClean="0">
                <a:solidFill>
                  <a:srgbClr val="7030A0"/>
                </a:solidFill>
              </a:rPr>
              <a:t>коротший</a:t>
            </a:r>
            <a:r>
              <a:rPr lang="uk-UA" sz="20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6D9859-8CFF-4F57-B710-286399092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t="859" r="71205" b="84345"/>
          <a:stretch/>
        </p:blipFill>
        <p:spPr>
          <a:xfrm>
            <a:off x="792000" y="4356000"/>
            <a:ext cx="7092000" cy="2088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4C9EA360-5987-4653-957B-4DCB76CCB92D}"/>
              </a:ext>
            </a:extLst>
          </p:cNvPr>
          <p:cNvSpPr/>
          <p:nvPr/>
        </p:nvSpPr>
        <p:spPr>
          <a:xfrm>
            <a:off x="1463038" y="2062571"/>
            <a:ext cx="6465619" cy="2870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2B333AC-0F30-416B-A89C-45FF57345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3"/>
          <a:stretch/>
        </p:blipFill>
        <p:spPr>
          <a:xfrm>
            <a:off x="239117" y="3127187"/>
            <a:ext cx="7051155" cy="1009496"/>
          </a:xfrm>
          <a:prstGeom prst="rect">
            <a:avLst/>
          </a:prstGeom>
        </p:spPr>
      </p:pic>
      <p:cxnSp>
        <p:nvCxnSpPr>
          <p:cNvPr id="17" name="Пряма сполучна лінія 16">
            <a:extLst>
              <a:ext uri="{FF2B5EF4-FFF2-40B4-BE49-F238E27FC236}">
                <a16:creationId xmlns="" xmlns:a16="http://schemas.microsoft.com/office/drawing/2014/main" id="{53E0825B-C235-4CF4-80D3-C6129CC3D957}"/>
              </a:ext>
            </a:extLst>
          </p:cNvPr>
          <p:cNvCxnSpPr>
            <a:cxnSpLocks/>
          </p:cNvCxnSpPr>
          <p:nvPr/>
        </p:nvCxnSpPr>
        <p:spPr>
          <a:xfrm>
            <a:off x="1146897" y="5867872"/>
            <a:ext cx="557094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53401" y="447234"/>
            <a:ext cx="10413344" cy="8028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Геометрична задача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1146897" y="4497749"/>
            <a:ext cx="162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2F3242"/>
                </a:solidFill>
              </a:rPr>
              <a:t>10 – 3</a:t>
            </a:r>
            <a:endParaRPr lang="ru-RU" sz="4400" dirty="0">
              <a:solidFill>
                <a:srgbClr val="2F324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2653535" y="4542000"/>
            <a:ext cx="2042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2F3242"/>
                </a:solidFill>
              </a:rPr>
              <a:t>= 7 </a:t>
            </a:r>
            <a:r>
              <a:rPr lang="uk-UA" sz="3200" dirty="0" smtClean="0">
                <a:solidFill>
                  <a:srgbClr val="2F3242"/>
                </a:solidFill>
              </a:rPr>
              <a:t>(см)</a:t>
            </a:r>
            <a:endParaRPr lang="ru-RU" sz="3200" dirty="0">
              <a:solidFill>
                <a:srgbClr val="2F324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66095" y="5716229"/>
            <a:ext cx="0" cy="32576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17843" y="5704989"/>
            <a:ext cx="0" cy="32576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A08BF93-698F-4931-9FCA-79F4CB40293D}"/>
              </a:ext>
            </a:extLst>
          </p:cNvPr>
          <p:cNvSpPr txBox="1"/>
          <p:nvPr/>
        </p:nvSpPr>
        <p:spPr>
          <a:xfrm>
            <a:off x="3093756" y="5272554"/>
            <a:ext cx="1244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2F3242"/>
                </a:solidFill>
              </a:rPr>
              <a:t> 7 </a:t>
            </a:r>
            <a:r>
              <a:rPr lang="uk-UA" sz="3200" dirty="0" smtClean="0">
                <a:solidFill>
                  <a:srgbClr val="2F3242"/>
                </a:solidFill>
              </a:rPr>
              <a:t>см</a:t>
            </a:r>
            <a:endParaRPr lang="ru-RU" sz="3200" dirty="0">
              <a:solidFill>
                <a:srgbClr val="2F3242"/>
              </a:solidFill>
            </a:endParaRPr>
          </a:p>
        </p:txBody>
      </p:sp>
      <p:pic>
        <p:nvPicPr>
          <p:cNvPr id="1026" name="Picture 2" descr="D:\Картинки до тестів\Учні\Учень старанн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17" y="2561167"/>
            <a:ext cx="3860427" cy="28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449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7422 -0.1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508</Words>
  <Application>Microsoft Office PowerPoint</Application>
  <PresentationFormat>Произвольный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Перша сотня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170</cp:revision>
  <dcterms:created xsi:type="dcterms:W3CDTF">2018-01-05T16:38:53Z</dcterms:created>
  <dcterms:modified xsi:type="dcterms:W3CDTF">2024-09-08T19:45:01Z</dcterms:modified>
</cp:coreProperties>
</file>