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346" r:id="rId3"/>
    <p:sldId id="344" r:id="rId4"/>
    <p:sldId id="347" r:id="rId5"/>
    <p:sldId id="323" r:id="rId6"/>
    <p:sldId id="328" r:id="rId7"/>
    <p:sldId id="291" r:id="rId8"/>
    <p:sldId id="343" r:id="rId9"/>
    <p:sldId id="342" r:id="rId10"/>
    <p:sldId id="332" r:id="rId11"/>
    <p:sldId id="333" r:id="rId12"/>
    <p:sldId id="335" r:id="rId13"/>
    <p:sldId id="337" r:id="rId14"/>
    <p:sldId id="339" r:id="rId15"/>
    <p:sldId id="329" r:id="rId16"/>
    <p:sldId id="330" r:id="rId17"/>
    <p:sldId id="341" r:id="rId18"/>
    <p:sldId id="340" r:id="rId19"/>
    <p:sldId id="34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5FFF"/>
    <a:srgbClr val="2F3242"/>
    <a:srgbClr val="FFFF00"/>
    <a:srgbClr val="00B050"/>
    <a:srgbClr val="1694E9"/>
    <a:srgbClr val="FFB441"/>
    <a:srgbClr val="709E32"/>
    <a:srgbClr val="000000"/>
    <a:srgbClr val="00206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84" autoAdjust="0"/>
    <p:restoredTop sz="94660"/>
  </p:normalViewPr>
  <p:slideViewPr>
    <p:cSldViewPr snapToGrid="0">
      <p:cViewPr varScale="1">
        <p:scale>
          <a:sx n="82" d="100"/>
          <a:sy n="82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72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07.09.2024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07.09.2024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07.09.2024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0.png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10" Type="http://schemas.openxmlformats.org/officeDocument/2006/relationships/image" Target="../media/image10.png"/><Relationship Id="rId4" Type="http://schemas.openxmlformats.org/officeDocument/2006/relationships/tags" Target="../tags/tag13.xml"/><Relationship Id="rId9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37558" y="4032421"/>
            <a:ext cx="9867900" cy="234957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err="1" smtClean="0">
                <a:solidFill>
                  <a:schemeClr val="accent2">
                    <a:lumMod val="75000"/>
                  </a:schemeClr>
                </a:solidFill>
              </a:rPr>
              <a:t>Нузет</a:t>
            </a:r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4400" b="1" dirty="0" err="1">
                <a:solidFill>
                  <a:schemeClr val="accent2">
                    <a:lumMod val="75000"/>
                  </a:schemeClr>
                </a:solidFill>
              </a:rPr>
              <a:t>Умеров</a:t>
            </a: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. Наш клас.</a:t>
            </a:r>
          </a:p>
          <a:p>
            <a:pPr algn="ctr"/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Марія </a:t>
            </a:r>
            <a:r>
              <a:rPr lang="uk-UA" sz="4400" b="1" dirty="0" err="1">
                <a:solidFill>
                  <a:schemeClr val="accent2">
                    <a:lumMod val="75000"/>
                  </a:schemeClr>
                </a:solidFill>
              </a:rPr>
              <a:t>Хоросницька</a:t>
            </a: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. Добра порада.</a:t>
            </a:r>
          </a:p>
          <a:p>
            <a:pPr algn="ctr"/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Тетяна </a:t>
            </a:r>
            <a:r>
              <a:rPr lang="uk-UA" sz="4400" b="1" dirty="0" err="1">
                <a:solidFill>
                  <a:schemeClr val="accent2">
                    <a:lumMod val="75000"/>
                  </a:schemeClr>
                </a:solidFill>
              </a:rPr>
              <a:t>Цидзіна</a:t>
            </a: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. Очі, вуха </a:t>
            </a:r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маю…</a:t>
            </a:r>
            <a:endParaRPr lang="uk-UA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541" y="1035853"/>
            <a:ext cx="3810001" cy="2673062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454096" y="1084950"/>
            <a:ext cx="3551362" cy="214526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Розділ 1.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До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школи, до книги, до друзів душа поривається знов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 4</a:t>
            </a: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Ð½ÑÐ·ÐµÑ ÑÐ¼ÐµÑÐ¾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049" y="1598674"/>
            <a:ext cx="4417673" cy="437349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58823" y="1598674"/>
            <a:ext cx="4980361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err="1">
                <a:solidFill>
                  <a:srgbClr val="FFFF00"/>
                </a:solidFill>
              </a:rPr>
              <a:t>Нузет</a:t>
            </a:r>
            <a:r>
              <a:rPr lang="uk-UA" sz="3600" b="1" dirty="0">
                <a:solidFill>
                  <a:srgbClr val="FFFF00"/>
                </a:solidFill>
              </a:rPr>
              <a:t> </a:t>
            </a:r>
            <a:r>
              <a:rPr lang="uk-UA" sz="3600" b="1" dirty="0" err="1">
                <a:solidFill>
                  <a:srgbClr val="FFFF00"/>
                </a:solidFill>
              </a:rPr>
              <a:t>Умеров</a:t>
            </a:r>
            <a:r>
              <a:rPr lang="uk-UA" sz="3600" b="1" dirty="0">
                <a:solidFill>
                  <a:srgbClr val="FFFF00"/>
                </a:solidFill>
              </a:rPr>
              <a:t> – </a:t>
            </a:r>
            <a:endParaRPr lang="uk-UA" sz="36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один </a:t>
            </a:r>
            <a:r>
              <a:rPr lang="ru-RU" sz="3600" b="1" dirty="0" err="1">
                <a:solidFill>
                  <a:schemeClr val="bg1"/>
                </a:solidFill>
              </a:rPr>
              <a:t>із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сучасних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кримськотатарських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письменників</a:t>
            </a:r>
            <a:r>
              <a:rPr lang="ru-RU" sz="3600" b="1" dirty="0">
                <a:solidFill>
                  <a:schemeClr val="bg1"/>
                </a:solidFill>
              </a:rPr>
              <a:t>, </a:t>
            </a:r>
            <a:r>
              <a:rPr lang="uk-UA" sz="3600" b="1" dirty="0">
                <a:solidFill>
                  <a:schemeClr val="bg1"/>
                </a:solidFill>
              </a:rPr>
              <a:t>автор творів для дітей і дорослих.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8824" y="516890"/>
            <a:ext cx="9499898" cy="8111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Знайомство з </a:t>
            </a:r>
            <a:r>
              <a:rPr lang="uk-UA" sz="4000" b="1" dirty="0" smtClean="0">
                <a:solidFill>
                  <a:schemeClr val="bg1"/>
                </a:solidFill>
              </a:rPr>
              <a:t>поетом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85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4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402" y="1182353"/>
            <a:ext cx="4873216" cy="365102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83300" y="377885"/>
            <a:ext cx="10307082" cy="6562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 err="1" smtClean="0">
                <a:solidFill>
                  <a:schemeClr val="bg1"/>
                </a:solidFill>
              </a:rPr>
              <a:t>Нузет</a:t>
            </a:r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 err="1" smtClean="0">
                <a:solidFill>
                  <a:schemeClr val="bg1"/>
                </a:solidFill>
              </a:rPr>
              <a:t>Умеров</a:t>
            </a:r>
            <a:r>
              <a:rPr lang="uk-UA" sz="4000" b="1" dirty="0" smtClean="0">
                <a:solidFill>
                  <a:schemeClr val="bg1"/>
                </a:solidFill>
              </a:rPr>
              <a:t>. Вірш </a:t>
            </a:r>
            <a:r>
              <a:rPr lang="uk-UA" sz="4000" b="1" dirty="0">
                <a:solidFill>
                  <a:schemeClr val="bg1"/>
                </a:solidFill>
              </a:rPr>
              <a:t>«Наш клас».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47536" y="1182353"/>
            <a:ext cx="4842846" cy="477053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НАШ КЛАС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Друже, наш просторий клас,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Привітай сьогодні нас!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Ми з тобою знов зустрілись, 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Бо канікули скінчились!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Буде в класі, як раніше: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Сміх і галас, а не тиша.</a:t>
            </a:r>
          </a:p>
          <a:p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</a:rPr>
              <a:t>Проживем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навчальний рік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Ми так само, як торік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i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uk-UA" sz="2400" i="1" dirty="0">
                <a:solidFill>
                  <a:schemeClr val="accent2">
                    <a:lumMod val="75000"/>
                  </a:schemeClr>
                </a:solidFill>
              </a:rPr>
              <a:t>Переклад </a:t>
            </a:r>
            <a:r>
              <a:rPr lang="uk-UA" sz="2400" i="1" dirty="0" smtClean="0">
                <a:solidFill>
                  <a:schemeClr val="accent2">
                    <a:lumMod val="75000"/>
                  </a:schemeClr>
                </a:solidFill>
              </a:rPr>
              <a:t>із кримськотатарської</a:t>
            </a:r>
            <a:endParaRPr lang="uk-UA" sz="2400" i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uk-UA" sz="2400" i="1" dirty="0">
                <a:solidFill>
                  <a:schemeClr val="accent2">
                    <a:lumMod val="75000"/>
                  </a:schemeClr>
                </a:solidFill>
              </a:rPr>
              <a:t> Ольги </a:t>
            </a:r>
            <a:r>
              <a:rPr lang="uk-UA" sz="2400" i="1" dirty="0" err="1">
                <a:solidFill>
                  <a:schemeClr val="accent2">
                    <a:lumMod val="75000"/>
                  </a:schemeClr>
                </a:solidFill>
              </a:rPr>
              <a:t>Тимохіної</a:t>
            </a:r>
            <a:r>
              <a:rPr lang="uk-UA" sz="2400" i="1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5832" y="5214226"/>
            <a:ext cx="487321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СЛОВНИЧОК</a:t>
            </a:r>
            <a:endParaRPr lang="uk-UA" sz="2400" b="1" dirty="0">
              <a:solidFill>
                <a:srgbClr val="FF0000"/>
              </a:solidFill>
            </a:endParaRPr>
          </a:p>
          <a:p>
            <a:pPr algn="ctr"/>
            <a:r>
              <a:rPr lang="uk-UA" sz="2400" b="1" dirty="0">
                <a:solidFill>
                  <a:srgbClr val="0070C0"/>
                </a:solidFill>
              </a:rPr>
              <a:t>ГАЛАС – сильний шум.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2318"/>
            <a:ext cx="1054100" cy="10623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8042" y="1160581"/>
            <a:ext cx="5130711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rgbClr val="FFFF00"/>
                </a:solidFill>
              </a:rPr>
              <a:t>Як діти звертаються до свого класу?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rgbClr val="FFFF00"/>
                </a:solidFill>
              </a:rPr>
              <a:t>Які вислови засвідчують, що вони скучили за </a:t>
            </a:r>
            <a:r>
              <a:rPr lang="uk-UA" sz="3200" b="1" dirty="0" smtClean="0">
                <a:solidFill>
                  <a:srgbClr val="FFFF00"/>
                </a:solidFill>
              </a:rPr>
              <a:t>школою?</a:t>
            </a:r>
            <a:endParaRPr lang="uk-UA" sz="3200" b="1" dirty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rgbClr val="FFFF00"/>
                </a:solidFill>
              </a:rPr>
              <a:t>А </a:t>
            </a:r>
            <a:r>
              <a:rPr lang="uk-UA" sz="3200" b="1" dirty="0" smtClean="0">
                <a:solidFill>
                  <a:srgbClr val="FFFF00"/>
                </a:solidFill>
              </a:rPr>
              <a:t>що ти </a:t>
            </a:r>
            <a:r>
              <a:rPr lang="uk-UA" sz="3200" b="1" dirty="0">
                <a:solidFill>
                  <a:srgbClr val="FFFF00"/>
                </a:solidFill>
              </a:rPr>
              <a:t>б </a:t>
            </a:r>
            <a:r>
              <a:rPr lang="uk-UA" sz="3200" b="1" dirty="0" smtClean="0">
                <a:solidFill>
                  <a:srgbClr val="FFFF00"/>
                </a:solidFill>
              </a:rPr>
              <a:t>хотів/ла </a:t>
            </a:r>
            <a:r>
              <a:rPr lang="uk-UA" sz="3200" b="1" dirty="0">
                <a:solidFill>
                  <a:srgbClr val="FFFF00"/>
                </a:solidFill>
              </a:rPr>
              <a:t>розповісти про свій клас?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6574420" y="2048720"/>
            <a:ext cx="4433104" cy="1157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32518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871795" y="2776313"/>
            <a:ext cx="2387646" cy="279632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uk-UA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клас</a:t>
            </a:r>
          </a:p>
          <a:p>
            <a:pPr eaLnBrk="0" hangingPunct="0">
              <a:defRPr/>
            </a:pPr>
            <a:r>
              <a:rPr lang="uk-UA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канікули</a:t>
            </a:r>
          </a:p>
          <a:p>
            <a:pPr eaLnBrk="0" hangingPunct="0">
              <a:defRPr/>
            </a:pPr>
            <a:r>
              <a:rPr lang="uk-UA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рік</a:t>
            </a:r>
          </a:p>
          <a:p>
            <a:pPr eaLnBrk="0" hangingPunct="0">
              <a:defRPr/>
            </a:pPr>
            <a:r>
              <a:rPr lang="uk-UA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клас</a:t>
            </a:r>
            <a:endParaRPr lang="ru-RU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881257" y="2782676"/>
            <a:ext cx="2928257" cy="279632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uk-UA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скінчились</a:t>
            </a:r>
          </a:p>
          <a:p>
            <a:pPr eaLnBrk="0" hangingPunct="0">
              <a:defRPr/>
            </a:pPr>
            <a:r>
              <a:rPr lang="uk-UA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просторий</a:t>
            </a:r>
          </a:p>
          <a:p>
            <a:pPr eaLnBrk="0" hangingPunct="0">
              <a:defRPr/>
            </a:pPr>
            <a:r>
              <a:rPr lang="uk-UA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наш</a:t>
            </a:r>
          </a:p>
          <a:p>
            <a:pPr eaLnBrk="0" hangingPunct="0">
              <a:defRPr/>
            </a:pPr>
            <a:r>
              <a:rPr lang="uk-UA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навчальний</a:t>
            </a:r>
            <a:endParaRPr lang="ru-RU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6259441" y="3254829"/>
            <a:ext cx="1621816" cy="71307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6259441" y="3345508"/>
            <a:ext cx="1621816" cy="703979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259441" y="4769739"/>
            <a:ext cx="1621816" cy="38099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6259441" y="4502552"/>
            <a:ext cx="1621816" cy="766136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6543" y="2774681"/>
            <a:ext cx="2153122" cy="303755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186543" y="450984"/>
            <a:ext cx="9663350" cy="11845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Словникова робота.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</a:t>
            </a:r>
            <a:r>
              <a:rPr lang="uk-UA" sz="3600" b="1" dirty="0">
                <a:solidFill>
                  <a:schemeClr val="bg1"/>
                </a:solidFill>
              </a:rPr>
              <a:t>слова згори вниз і </a:t>
            </a:r>
            <a:r>
              <a:rPr lang="uk-UA" sz="3600" b="1" dirty="0" smtClean="0">
                <a:solidFill>
                  <a:schemeClr val="bg1"/>
                </a:solidFill>
              </a:rPr>
              <a:t>навпаки</a:t>
            </a:r>
            <a:r>
              <a:rPr lang="uk-UA" sz="3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481944" y="1711116"/>
            <a:ext cx="8327570" cy="86879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З'єднай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стрілочками відповідні словосполучення з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вірша. 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Які слова тобі не зрозумілі?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6844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25043" y="408033"/>
            <a:ext cx="9921927" cy="7676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Вчися працювати з </a:t>
            </a:r>
            <a:r>
              <a:rPr lang="uk-UA" sz="4000" b="1" dirty="0" smtClean="0">
                <a:solidFill>
                  <a:schemeClr val="bg1"/>
                </a:solidFill>
              </a:rPr>
              <a:t>підручником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1742" y="1234461"/>
            <a:ext cx="489857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Знайди </a:t>
            </a:r>
            <a:r>
              <a:rPr lang="uk-UA" sz="2400" b="1" dirty="0">
                <a:solidFill>
                  <a:schemeClr val="bg1"/>
                </a:solidFill>
              </a:rPr>
              <a:t>зміст на с.139-143 підручника. У ньому вказано назви всіх творів у тому порядку, як вони розміщені в книжці.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413"/>
          <a:stretch/>
        </p:blipFill>
        <p:spPr>
          <a:xfrm>
            <a:off x="5927643" y="1180506"/>
            <a:ext cx="5236027" cy="4426915"/>
          </a:xfrm>
          <a:prstGeom prst="rect">
            <a:avLst/>
          </a:prstGeom>
          <a:ln w="9525">
            <a:solidFill>
              <a:schemeClr val="tx2">
                <a:lumMod val="75000"/>
              </a:schemeClr>
            </a:solidFill>
          </a:ln>
        </p:spPr>
      </p:pic>
      <p:pic>
        <p:nvPicPr>
          <p:cNvPr id="1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122" y="4231380"/>
            <a:ext cx="3245504" cy="233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81742" y="2913535"/>
            <a:ext cx="489857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Зміст</a:t>
            </a:r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2400" b="1" dirty="0" err="1">
                <a:solidFill>
                  <a:schemeClr val="bg1"/>
                </a:solidFill>
              </a:rPr>
              <a:t>розподілено</a:t>
            </a:r>
            <a:r>
              <a:rPr lang="uk-UA" sz="2400" b="1" dirty="0">
                <a:solidFill>
                  <a:schemeClr val="bg1"/>
                </a:solidFill>
              </a:rPr>
              <a:t> на частини – розділи. </a:t>
            </a:r>
            <a:r>
              <a:rPr lang="uk-UA" sz="2400" b="1" dirty="0" err="1">
                <a:solidFill>
                  <a:schemeClr val="bg1"/>
                </a:solidFill>
              </a:rPr>
              <a:t>Іх</a:t>
            </a:r>
            <a:r>
              <a:rPr lang="uk-UA" sz="2400" b="1" dirty="0">
                <a:solidFill>
                  <a:schemeClr val="bg1"/>
                </a:solidFill>
              </a:rPr>
              <a:t> назви виділено великими синіми літерами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2318"/>
            <a:ext cx="1054100" cy="10623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9627" y="5733089"/>
            <a:ext cx="6957102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Назви </a:t>
            </a:r>
            <a:r>
              <a:rPr lang="uk-UA" sz="2400" b="1" dirty="0">
                <a:solidFill>
                  <a:srgbClr val="FFFF00"/>
                </a:solidFill>
              </a:rPr>
              <a:t>розділ</a:t>
            </a:r>
            <a:r>
              <a:rPr lang="uk-UA" sz="2400" b="1" dirty="0">
                <a:solidFill>
                  <a:schemeClr val="bg1"/>
                </a:solidFill>
              </a:rPr>
              <a:t>, який почали </a:t>
            </a:r>
            <a:r>
              <a:rPr lang="uk-UA" sz="2400" b="1" dirty="0" smtClean="0">
                <a:solidFill>
                  <a:schemeClr val="bg1"/>
                </a:solidFill>
              </a:rPr>
              <a:t>вивчати. Яким </a:t>
            </a:r>
            <a:r>
              <a:rPr lang="uk-UA" sz="2400" b="1" dirty="0">
                <a:solidFill>
                  <a:srgbClr val="FFFF00"/>
                </a:solidFill>
              </a:rPr>
              <a:t>твором </a:t>
            </a:r>
            <a:r>
              <a:rPr lang="uk-UA" sz="2400" b="1" dirty="0">
                <a:solidFill>
                  <a:schemeClr val="bg1"/>
                </a:solidFill>
              </a:rPr>
              <a:t>він розпочинається, а яким закінчується?</a:t>
            </a:r>
          </a:p>
        </p:txBody>
      </p:sp>
    </p:spTree>
    <p:extLst>
      <p:ext uri="{BB962C8B-B14F-4D97-AF65-F5344CB8AC3E}">
        <p14:creationId xmlns:p14="http://schemas.microsoft.com/office/powerpoint/2010/main" val="36057909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94657" y="408033"/>
            <a:ext cx="10624457" cy="669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Скільки у книжці </a:t>
            </a:r>
            <a:r>
              <a:rPr lang="uk-UA" sz="3200" b="1" dirty="0">
                <a:solidFill>
                  <a:srgbClr val="FFFF00"/>
                </a:solidFill>
              </a:rPr>
              <a:t>розділів</a:t>
            </a:r>
            <a:r>
              <a:rPr lang="uk-UA" sz="3200" b="1" dirty="0">
                <a:solidFill>
                  <a:schemeClr val="bg1"/>
                </a:solidFill>
              </a:rPr>
              <a:t>? Прочитай уголос їхні назви</a:t>
            </a:r>
            <a:r>
              <a:rPr lang="uk-UA" sz="3200" b="1" dirty="0" smtClean="0">
                <a:solidFill>
                  <a:schemeClr val="bg1"/>
                </a:solidFill>
              </a:rPr>
              <a:t>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2318"/>
            <a:ext cx="1054100" cy="10623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2 Читання\Савченко\№004 - Наш клас - одна міцна сімя\2024-06-06_2136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6" y="1088569"/>
            <a:ext cx="3577696" cy="529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 клас\2 Читання\Савченко\№004 - Наш клас - одна міцна сімя\2024-06-06_2137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211" y="1113402"/>
            <a:ext cx="3624131" cy="529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2 клас\2 Читання\Савченко\№004 - Наш клас - одна міцна сімя\2024-06-06_2138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212" y="1088569"/>
            <a:ext cx="3845345" cy="52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2 клас\2 Читання\Савченко\№004 - Наш клас - одна міцна сімя\2024-06-06_21385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455" y="1088569"/>
            <a:ext cx="3030112" cy="238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557" y="3618789"/>
            <a:ext cx="1856308" cy="216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1699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4120" y="473347"/>
            <a:ext cx="10101080" cy="8770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Марія </a:t>
            </a:r>
            <a:r>
              <a:rPr lang="uk-UA" sz="4000" b="1" dirty="0" err="1" smtClean="0">
                <a:solidFill>
                  <a:schemeClr val="bg1"/>
                </a:solidFill>
              </a:rPr>
              <a:t>Хоросницька</a:t>
            </a:r>
            <a:r>
              <a:rPr lang="uk-UA" sz="4000" b="1" dirty="0" smtClean="0">
                <a:solidFill>
                  <a:schemeClr val="bg1"/>
                </a:solidFill>
              </a:rPr>
              <a:t>. Вірш </a:t>
            </a:r>
            <a:r>
              <a:rPr lang="uk-UA" sz="4000" b="1" dirty="0">
                <a:solidFill>
                  <a:schemeClr val="bg1"/>
                </a:solidFill>
              </a:rPr>
              <a:t>«Добра порада».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67470" y="1528311"/>
            <a:ext cx="5757730" cy="366254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ДОБРА ПОРАДА</a:t>
            </a:r>
          </a:p>
          <a:p>
            <a:pPr algn="ctr"/>
            <a:endParaRPr lang="uk-UA" sz="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Добре вчитись – це не значить,</a:t>
            </a:r>
          </a:p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що не можна грати в м'ячик,</a:t>
            </a:r>
          </a:p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що ховатись слід від мами</a:t>
            </a:r>
          </a:p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із цікавими казками.</a:t>
            </a:r>
          </a:p>
          <a:p>
            <a:r>
              <a:rPr lang="uk-UA" sz="3200" b="1" dirty="0">
                <a:solidFill>
                  <a:srgbClr val="295FFF"/>
                </a:solidFill>
              </a:rPr>
              <a:t>Все встигає той </a:t>
            </a:r>
            <a:r>
              <a:rPr lang="uk-UA" sz="3200" b="1" dirty="0" smtClean="0">
                <a:solidFill>
                  <a:srgbClr val="295FFF"/>
                </a:solidFill>
              </a:rPr>
              <a:t>зробити,</a:t>
            </a:r>
            <a:endParaRPr lang="uk-UA" sz="3200" b="1" dirty="0">
              <a:solidFill>
                <a:srgbClr val="295FFF"/>
              </a:solidFill>
            </a:endParaRPr>
          </a:p>
          <a:p>
            <a:r>
              <a:rPr lang="uk-UA" sz="3200" b="1" dirty="0">
                <a:solidFill>
                  <a:srgbClr val="295FFF"/>
                </a:solidFill>
              </a:rPr>
              <a:t>хто уміє час цінити.</a:t>
            </a:r>
          </a:p>
        </p:txBody>
      </p:sp>
      <p:pic>
        <p:nvPicPr>
          <p:cNvPr id="10" name="Picture 1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0" y="1528311"/>
            <a:ext cx="4073264" cy="399518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2318"/>
            <a:ext cx="1054100" cy="10623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74829" y="5234395"/>
            <a:ext cx="6372885" cy="9160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Поміркуй </a:t>
            </a:r>
            <a:r>
              <a:rPr lang="uk-UA" sz="2000" b="1" dirty="0">
                <a:solidFill>
                  <a:schemeClr val="bg1"/>
                </a:solidFill>
              </a:rPr>
              <a:t>над смислом </a:t>
            </a:r>
            <a:r>
              <a:rPr lang="uk-UA" sz="2000" b="1" dirty="0" smtClean="0">
                <a:solidFill>
                  <a:schemeClr val="bg1"/>
                </a:solidFill>
              </a:rPr>
              <a:t>виділеного речення. Розкажи, </a:t>
            </a:r>
            <a:r>
              <a:rPr lang="uk-UA" sz="2000" b="1" dirty="0">
                <a:solidFill>
                  <a:schemeClr val="bg1"/>
                </a:solidFill>
              </a:rPr>
              <a:t>кому вдається самостійно керувати своїм часом.</a:t>
            </a:r>
          </a:p>
        </p:txBody>
      </p:sp>
    </p:spTree>
    <p:extLst>
      <p:ext uri="{BB962C8B-B14F-4D97-AF65-F5344CB8AC3E}">
        <p14:creationId xmlns:p14="http://schemas.microsoft.com/office/powerpoint/2010/main" val="152055938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200" y="494527"/>
            <a:ext cx="10537371" cy="7682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Тетяна </a:t>
            </a:r>
            <a:r>
              <a:rPr lang="uk-UA" sz="4000" b="1" dirty="0" err="1" smtClean="0">
                <a:solidFill>
                  <a:schemeClr val="bg1"/>
                </a:solidFill>
              </a:rPr>
              <a:t>Цидзіна</a:t>
            </a:r>
            <a:r>
              <a:rPr lang="uk-UA" sz="4000" b="1" dirty="0" smtClean="0">
                <a:solidFill>
                  <a:schemeClr val="bg1"/>
                </a:solidFill>
              </a:rPr>
              <a:t>. Вірш </a:t>
            </a:r>
            <a:r>
              <a:rPr lang="uk-UA" sz="4000" b="1" dirty="0">
                <a:solidFill>
                  <a:schemeClr val="bg1"/>
                </a:solidFill>
              </a:rPr>
              <a:t>«Очі, вуха маю…».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24370" y="1466211"/>
            <a:ext cx="4046602" cy="415498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uk-UA" sz="800" b="1" dirty="0"/>
          </a:p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Очі, вуха маю,</a:t>
            </a:r>
          </a:p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пізнаю і вчусь.</a:t>
            </a:r>
          </a:p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Не кажу: «Не знаю»,</a:t>
            </a:r>
          </a:p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а кажу: «Навчусь».</a:t>
            </a:r>
          </a:p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Думаю і дію,</a:t>
            </a:r>
          </a:p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і за все берусь.</a:t>
            </a:r>
          </a:p>
          <a:p>
            <a:r>
              <a:rPr lang="uk-UA" sz="3200" b="1" dirty="0">
                <a:solidFill>
                  <a:srgbClr val="295FFF"/>
                </a:solidFill>
              </a:rPr>
              <a:t>Не кажу: «Не знаю»,</a:t>
            </a:r>
          </a:p>
          <a:p>
            <a:r>
              <a:rPr lang="uk-UA" sz="3200" b="1" dirty="0">
                <a:solidFill>
                  <a:srgbClr val="295FFF"/>
                </a:solidFill>
              </a:rPr>
              <a:t>А кажу: «Навчусь».</a:t>
            </a:r>
          </a:p>
        </p:txBody>
      </p:sp>
      <p:pic>
        <p:nvPicPr>
          <p:cNvPr id="1331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7050" y="1502227"/>
            <a:ext cx="2399535" cy="372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2318"/>
            <a:ext cx="1054100" cy="10623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45143" y="3529646"/>
            <a:ext cx="4130428" cy="20414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Поміркуй </a:t>
            </a:r>
            <a:r>
              <a:rPr lang="uk-UA" sz="2400" b="1" dirty="0">
                <a:solidFill>
                  <a:schemeClr val="bg1"/>
                </a:solidFill>
              </a:rPr>
              <a:t>над смислом </a:t>
            </a:r>
            <a:r>
              <a:rPr lang="uk-UA" sz="2400" b="1" dirty="0" smtClean="0">
                <a:solidFill>
                  <a:schemeClr val="bg1"/>
                </a:solidFill>
              </a:rPr>
              <a:t>виділеного речення.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Розкажи, що слід зробити, якщо щось не знаєш або не вмієш робити?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39738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69571" y="570729"/>
            <a:ext cx="9437915" cy="8444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69571" y="1606584"/>
            <a:ext cx="3912657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Навчись виразно </a:t>
            </a:r>
            <a:r>
              <a:rPr lang="uk-UA" sz="3600" b="1" dirty="0">
                <a:solidFill>
                  <a:srgbClr val="FFFF00"/>
                </a:solidFill>
              </a:rPr>
              <a:t>читати вірші. </a:t>
            </a:r>
            <a:r>
              <a:rPr lang="uk-UA" sz="3600" b="1" dirty="0" smtClean="0">
                <a:solidFill>
                  <a:schemeClr val="bg1"/>
                </a:solidFill>
              </a:rPr>
              <a:t>Підготуй </a:t>
            </a:r>
            <a:r>
              <a:rPr lang="uk-UA" sz="3600" b="1" dirty="0">
                <a:solidFill>
                  <a:schemeClr val="bg1"/>
                </a:solidFill>
              </a:rPr>
              <a:t>розповідь про свою школу, клас. </a:t>
            </a:r>
          </a:p>
        </p:txBody>
      </p:sp>
      <p:pic>
        <p:nvPicPr>
          <p:cNvPr id="8198" name="Picture 6" descr="ÐÐ°ÑÑÐ¸Ð½ÐºÐ¸ Ð¿Ð¾ Ð·Ð°Ð¿ÑÐ¾ÑÑ ÐºÐ»Ð¸Ð¿Ð°ÑÑ Ð´ÐµÑÐ¸ ÑÐ¸ÑÐ°ÑÑ ÐºÐ½Ð¸Ð³Ñ Ñ ÑÐ¾Ð´Ð¸ÑÐµÐ»ÑÐ¼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203" y="1582156"/>
            <a:ext cx="4599283" cy="377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59944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494529"/>
            <a:ext cx="9907814" cy="6702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прислів'я. Як ти його розумієш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ÐÐ°ÑÑÐ¸Ð½ÐºÐ¸ Ð¿Ð¾ Ð·Ð°Ð¿ÑÐ¾ÑÑ ÐºÐ»Ð¸Ð¿Ð°ÑÑ Ð´ÐµÑÐ¸ ÐºÐ¾Ð¼Ð¿ÑÑÑÐµÑ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996" y="2175590"/>
            <a:ext cx="7812500" cy="360672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83996" y="1251745"/>
            <a:ext cx="7748215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Хто </a:t>
            </a:r>
            <a:r>
              <a:rPr lang="uk-UA" sz="3600" b="1" dirty="0">
                <a:solidFill>
                  <a:schemeClr val="bg1"/>
                </a:solidFill>
              </a:rPr>
              <a:t>багато читає, той багато знає.</a:t>
            </a:r>
            <a:r>
              <a:rPr lang="uk-UA" sz="4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2318"/>
            <a:ext cx="1054100" cy="10623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01978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92241" y="494529"/>
            <a:ext cx="8732066" cy="6770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</a:t>
            </a:r>
            <a:r>
              <a:rPr lang="uk-UA" sz="3600" b="1" dirty="0" smtClean="0">
                <a:solidFill>
                  <a:schemeClr val="bg1"/>
                </a:solidFill>
              </a:rPr>
              <a:t>«Незакінчене речення». Рефлексія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5812" y="1340324"/>
            <a:ext cx="8049527" cy="1384995"/>
          </a:xfrm>
          <a:prstGeom prst="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Сьогодні на уроці я дізнався/дізналась про…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Найбільш цікавим було…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Урок запам'ятався мені тим, що </a:t>
            </a:r>
            <a:r>
              <a:rPr lang="uk-UA" sz="2800" b="1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1735" y="5139651"/>
            <a:ext cx="1752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Було </a:t>
            </a:r>
            <a:r>
              <a:rPr lang="uk-UA" sz="2400" b="1" dirty="0"/>
              <a:t>складно!</a:t>
            </a:r>
            <a:endParaRPr lang="ru-RU" sz="2400" b="1" dirty="0"/>
          </a:p>
        </p:txBody>
      </p:sp>
      <p:pic>
        <p:nvPicPr>
          <p:cNvPr id="1030" name="Picture 6" descr="D:\Картинки до тестів\Палець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54" y="2828094"/>
            <a:ext cx="1209563" cy="213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артинки до тестів\Палець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23" y="2731243"/>
            <a:ext cx="1324930" cy="2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Картинки до тестів\Пальці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41">
            <a:off x="5358958" y="2668330"/>
            <a:ext cx="1439140" cy="236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Картинки до тестів\Пальці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681">
            <a:off x="7345529" y="2694784"/>
            <a:ext cx="1545699" cy="235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Картинки до тестів\Пальці 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54">
            <a:off x="9498322" y="2815292"/>
            <a:ext cx="1651971" cy="222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266518" y="5108308"/>
            <a:ext cx="1703725" cy="830997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/>
              <a:t>Все було легко! 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87479" y="5084131"/>
            <a:ext cx="241261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Я </a:t>
            </a:r>
            <a:r>
              <a:rPr lang="uk-UA" sz="2400" b="1" dirty="0"/>
              <a:t>трошки </a:t>
            </a:r>
            <a:r>
              <a:rPr lang="uk-UA" sz="2400" b="1" dirty="0" smtClean="0"/>
              <a:t>втомилась /втомився! 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606890" y="5063579"/>
            <a:ext cx="1699089" cy="830997"/>
          </a:xfrm>
          <a:prstGeom prst="rect">
            <a:avLst/>
          </a:prstGeom>
          <a:solidFill>
            <a:srgbClr val="FF66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У </a:t>
            </a:r>
            <a:r>
              <a:rPr lang="uk-UA" sz="2400" b="1" dirty="0"/>
              <a:t>мене все </a:t>
            </a:r>
            <a:r>
              <a:rPr lang="uk-UA" sz="2400" b="1" dirty="0" smtClean="0"/>
              <a:t>вийшло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246572" y="5084131"/>
            <a:ext cx="1612004" cy="830997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Було </a:t>
            </a:r>
            <a:r>
              <a:rPr lang="uk-UA" sz="2400" b="1" dirty="0"/>
              <a:t>цікаво!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9168270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39761" y="591637"/>
            <a:ext cx="8732066" cy="9362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58005" y="2292935"/>
            <a:ext cx="5109453" cy="22814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Ми — </a:t>
            </a:r>
            <a:r>
              <a:rPr lang="uk-UA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сімейка невеличка. Усі друзі — я і ти.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Привітаємось, щоб личка Всі усмішками цвіли</a:t>
            </a:r>
            <a:r>
              <a:rPr lang="ru-RU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endParaRPr lang="ru-RU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Славетні українці - олімпійці - презентация онлай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20" t="25132" r="18499" b="5308"/>
          <a:stretch/>
        </p:blipFill>
        <p:spPr bwMode="auto">
          <a:xfrm>
            <a:off x="579205" y="1771199"/>
            <a:ext cx="5945165" cy="3663183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38175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👂 Ухо эмодзи — Значение, Скопиров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44419" y="1105720"/>
            <a:ext cx="1100553" cy="110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76434" y="405931"/>
            <a:ext cx="10382491" cy="69978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</a:t>
            </a:r>
            <a:r>
              <a:rPr lang="uk-UA" sz="4000" b="1" dirty="0">
                <a:solidFill>
                  <a:schemeClr val="bg1"/>
                </a:solidFill>
              </a:rPr>
              <a:t>Дай мені 5</a:t>
            </a:r>
            <a:r>
              <a:rPr lang="uk-UA" sz="4000" b="1" dirty="0" smtClean="0">
                <a:solidFill>
                  <a:schemeClr val="bg1"/>
                </a:solidFill>
              </a:rPr>
              <a:t>»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7277" y="1324164"/>
            <a:ext cx="4297142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Вуха слухають. Один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853" y="1168192"/>
            <a:ext cx="1539196" cy="1573284"/>
          </a:xfrm>
          <a:prstGeom prst="rect">
            <a:avLst/>
          </a:prstGeom>
        </p:spPr>
      </p:pic>
      <p:pic>
        <p:nvPicPr>
          <p:cNvPr id="12" name="Picture 2" descr="👂 Ухо эмодзи — Значение, Скопиров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3005">
            <a:off x="10234273" y="1265070"/>
            <a:ext cx="1333986" cy="133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483498" y="2080062"/>
            <a:ext cx="4564048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Ротик мовчить. Два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5385" y1="30000" x2="45385" y2="30000"/>
                        <a14:foregroundMark x1="70769" y1="34286" x2="70769" y2="3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93" y="1320075"/>
            <a:ext cx="1647859" cy="177461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38968" y="2851118"/>
            <a:ext cx="4564048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Очі дивляться. Три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415" y="2851118"/>
            <a:ext cx="1699680" cy="169968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3145" y="3500830"/>
            <a:ext cx="1944049" cy="2238443"/>
          </a:xfrm>
          <a:prstGeom prst="round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21452" y="3694963"/>
            <a:ext cx="5473862" cy="57888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Руки</a:t>
            </a:r>
            <a:r>
              <a:rPr lang="uk-UA" sz="2800" b="1" dirty="0">
                <a:solidFill>
                  <a:schemeClr val="bg1"/>
                </a:solidFill>
              </a:rPr>
              <a:t>, ноги не </a:t>
            </a:r>
            <a:r>
              <a:rPr lang="uk-UA" sz="2800" b="1" dirty="0" smtClean="0">
                <a:solidFill>
                  <a:schemeClr val="bg1"/>
                </a:solidFill>
              </a:rPr>
              <a:t>рухаються. Чотири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42641" y="4620051"/>
            <a:ext cx="4564048" cy="578882"/>
          </a:xfrm>
          <a:prstGeom prst="round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Голова працює. П’ять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2" name="Picture 4" descr="Думающий смайлик на гифках. 60 думающих эмодзи в формате 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3303" y="4242124"/>
            <a:ext cx="2942784" cy="294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930167" y="5286352"/>
            <a:ext cx="279082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Дай мені 5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50698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37" y="1805650"/>
            <a:ext cx="2598231" cy="4614909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F533FD60-B17C-4148-A140-E520B1532F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923313"/>
              </p:ext>
            </p:extLst>
          </p:nvPr>
        </p:nvGraphicFramePr>
        <p:xfrm>
          <a:off x="3127127" y="1635449"/>
          <a:ext cx="8405144" cy="46060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9863">
                  <a:extLst>
                    <a:ext uri="{9D8B030D-6E8A-4147-A177-3AD203B41FA5}">
                      <a16:colId xmlns="" xmlns:a16="http://schemas.microsoft.com/office/drawing/2014/main" val="1498209038"/>
                    </a:ext>
                  </a:extLst>
                </a:gridCol>
                <a:gridCol w="1169863">
                  <a:extLst>
                    <a:ext uri="{9D8B030D-6E8A-4147-A177-3AD203B41FA5}">
                      <a16:colId xmlns="" xmlns:a16="http://schemas.microsoft.com/office/drawing/2014/main" val="657939157"/>
                    </a:ext>
                  </a:extLst>
                </a:gridCol>
                <a:gridCol w="1169863">
                  <a:extLst>
                    <a:ext uri="{9D8B030D-6E8A-4147-A177-3AD203B41FA5}">
                      <a16:colId xmlns="" xmlns:a16="http://schemas.microsoft.com/office/drawing/2014/main" val="2048222746"/>
                    </a:ext>
                  </a:extLst>
                </a:gridCol>
                <a:gridCol w="1169863">
                  <a:extLst>
                    <a:ext uri="{9D8B030D-6E8A-4147-A177-3AD203B41FA5}">
                      <a16:colId xmlns="" xmlns:a16="http://schemas.microsoft.com/office/drawing/2014/main" val="355700800"/>
                    </a:ext>
                  </a:extLst>
                </a:gridCol>
                <a:gridCol w="1169863">
                  <a:extLst>
                    <a:ext uri="{9D8B030D-6E8A-4147-A177-3AD203B41FA5}">
                      <a16:colId xmlns="" xmlns:a16="http://schemas.microsoft.com/office/drawing/2014/main" val="2204616720"/>
                    </a:ext>
                  </a:extLst>
                </a:gridCol>
                <a:gridCol w="1363816">
                  <a:extLst>
                    <a:ext uri="{9D8B030D-6E8A-4147-A177-3AD203B41FA5}">
                      <a16:colId xmlns="" xmlns:a16="http://schemas.microsoft.com/office/drawing/2014/main" val="4203812509"/>
                    </a:ext>
                  </a:extLst>
                </a:gridCol>
                <a:gridCol w="1192013">
                  <a:extLst>
                    <a:ext uri="{9D8B030D-6E8A-4147-A177-3AD203B41FA5}">
                      <a16:colId xmlns="" xmlns:a16="http://schemas.microsoft.com/office/drawing/2014/main" val="3043044231"/>
                    </a:ext>
                  </a:extLst>
                </a:gridCol>
              </a:tblGrid>
              <a:tr h="642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500" dirty="0">
                          <a:effectLst/>
                        </a:rPr>
                        <a:t> 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а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о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у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е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і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и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extLst>
                  <a:ext uri="{0D108BD9-81ED-4DB2-BD59-A6C34878D82A}">
                    <a16:rowId xmlns="" xmlns:a16="http://schemas.microsoft.com/office/drawing/2014/main" val="2021353594"/>
                  </a:ext>
                </a:extLst>
              </a:tr>
              <a:tr h="642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dirty="0" err="1" smtClean="0">
                          <a:effectLst/>
                        </a:rPr>
                        <a:t>Гр.в</a:t>
                      </a:r>
                      <a:r>
                        <a:rPr lang="uk-UA" sz="3500" dirty="0" smtClean="0">
                          <a:effectLst/>
                        </a:rPr>
                        <a:t> 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smtClean="0">
                          <a:effectLst/>
                        </a:rPr>
                        <a:t>грав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гров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</a:rPr>
                        <a:t>грув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</a:rPr>
                        <a:t>грев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smtClean="0">
                          <a:effectLst/>
                        </a:rPr>
                        <a:t>грів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smtClean="0">
                          <a:effectLst/>
                        </a:rPr>
                        <a:t>грив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extLst>
                  <a:ext uri="{0D108BD9-81ED-4DB2-BD59-A6C34878D82A}">
                    <a16:rowId xmlns="" xmlns:a16="http://schemas.microsoft.com/office/drawing/2014/main" val="4200382604"/>
                  </a:ext>
                </a:extLst>
              </a:tr>
              <a:tr h="642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dirty="0" err="1" smtClean="0">
                          <a:effectLst/>
                        </a:rPr>
                        <a:t>др</a:t>
                      </a:r>
                      <a:r>
                        <a:rPr lang="uk-UA" sz="3500" dirty="0" smtClean="0">
                          <a:effectLst/>
                        </a:rPr>
                        <a:t> 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</a:rPr>
                        <a:t>дра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</a:rPr>
                        <a:t>дро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</a:rPr>
                        <a:t>дру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</a:rPr>
                        <a:t>дре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</a:rPr>
                        <a:t>дрі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</a:rPr>
                        <a:t>дри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extLst>
                  <a:ext uri="{0D108BD9-81ED-4DB2-BD59-A6C34878D82A}">
                    <a16:rowId xmlns="" xmlns:a16="http://schemas.microsoft.com/office/drawing/2014/main" val="1379542837"/>
                  </a:ext>
                </a:extLst>
              </a:tr>
              <a:tr h="6696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dirty="0">
                          <a:effectLst/>
                        </a:rPr>
                        <a:t>Ґ </a:t>
                      </a:r>
                      <a:endParaRPr lang="ru-RU" sz="3500" dirty="0">
                        <a:effectLst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</a:rPr>
                        <a:t>аґ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</a:rPr>
                        <a:t>оґ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</a:rPr>
                        <a:t>уґ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</a:rPr>
                        <a:t>еґ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</a:rPr>
                        <a:t>іґ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</a:rPr>
                        <a:t>иґ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extLst>
                  <a:ext uri="{0D108BD9-81ED-4DB2-BD59-A6C34878D82A}">
                    <a16:rowId xmlns="" xmlns:a16="http://schemas.microsoft.com/office/drawing/2014/main" val="583795525"/>
                  </a:ext>
                </a:extLst>
              </a:tr>
              <a:tr h="642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    Ґ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Ґа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Ґо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Ґу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>
                          <a:effectLst/>
                        </a:rPr>
                        <a:t>Ґе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>
                          <a:effectLst/>
                        </a:rPr>
                        <a:t>Ґі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>
                          <a:effectLst/>
                        </a:rPr>
                        <a:t>Ґи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extLst>
                  <a:ext uri="{0D108BD9-81ED-4DB2-BD59-A6C34878D82A}">
                    <a16:rowId xmlns="" xmlns:a16="http://schemas.microsoft.com/office/drawing/2014/main" val="1034435726"/>
                  </a:ext>
                </a:extLst>
              </a:tr>
              <a:tr h="689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dirty="0" err="1" smtClean="0">
                          <a:effectLst/>
                        </a:rPr>
                        <a:t>скл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smtClean="0">
                          <a:effectLst/>
                        </a:rPr>
                        <a:t>скла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smtClean="0">
                          <a:effectLst/>
                        </a:rPr>
                        <a:t>скло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smtClean="0">
                          <a:effectLst/>
                        </a:rPr>
                        <a:t>склу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</a:rPr>
                        <a:t>скле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smtClean="0">
                          <a:effectLst/>
                        </a:rPr>
                        <a:t>склі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smtClean="0">
                          <a:effectLst/>
                        </a:rPr>
                        <a:t>скли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extLst>
                  <a:ext uri="{0D108BD9-81ED-4DB2-BD59-A6C34878D82A}">
                    <a16:rowId xmlns="" xmlns:a16="http://schemas.microsoft.com/office/drawing/2014/main" val="3075423637"/>
                  </a:ext>
                </a:extLst>
              </a:tr>
              <a:tr h="674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dirty="0" err="1" smtClean="0">
                          <a:effectLst/>
                        </a:rPr>
                        <a:t>кр</a:t>
                      </a:r>
                      <a:r>
                        <a:rPr lang="uk-UA" sz="3500" dirty="0" smtClean="0">
                          <a:effectLst/>
                        </a:rPr>
                        <a:t> 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</a:rPr>
                        <a:t>кра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</a:rPr>
                        <a:t>кро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</a:rPr>
                        <a:t>кру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 smtClean="0">
                          <a:effectLst/>
                        </a:rPr>
                        <a:t>кре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smtClean="0">
                          <a:effectLst/>
                        </a:rPr>
                        <a:t>крі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500" b="1" dirty="0" err="1" smtClean="0">
                          <a:effectLst/>
                        </a:rPr>
                        <a:t>кри</a:t>
                      </a:r>
                      <a:endParaRPr lang="ru-RU" dirty="0"/>
                    </a:p>
                  </a:txBody>
                  <a:tcPr marL="34728" marR="34728" marT="0" marB="0"/>
                </a:tc>
                <a:extLst>
                  <a:ext uri="{0D108BD9-81ED-4DB2-BD59-A6C34878D82A}">
                    <a16:rowId xmlns="" xmlns:a16="http://schemas.microsoft.com/office/drawing/2014/main" val="866432637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83847" y="494529"/>
            <a:ext cx="10440365" cy="8542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</a:t>
            </a:r>
            <a:r>
              <a:rPr lang="uk-UA" sz="4000" b="1" dirty="0" smtClean="0">
                <a:solidFill>
                  <a:schemeClr val="bg1"/>
                </a:solidFill>
              </a:rPr>
              <a:t>швидко склади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76251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Двойная волна 18"/>
          <p:cNvSpPr/>
          <p:nvPr/>
        </p:nvSpPr>
        <p:spPr>
          <a:xfrm>
            <a:off x="762000" y="1548911"/>
            <a:ext cx="10975553" cy="4430048"/>
          </a:xfrm>
          <a:prstGeom prst="doubleWav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83595" y="494529"/>
            <a:ext cx="9967675" cy="8226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</a:t>
            </a:r>
            <a:r>
              <a:rPr lang="uk-UA" sz="4000" b="1" dirty="0" smtClean="0">
                <a:solidFill>
                  <a:schemeClr val="bg1"/>
                </a:solidFill>
              </a:rPr>
              <a:t>слова за стрілочками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8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059314" y="2574546"/>
            <a:ext cx="1047750" cy="73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uk-UA" sz="4000" b="1" dirty="0">
                <a:solidFill>
                  <a:srgbClr val="FF0000"/>
                </a:solidFill>
                <a:ea typeface="+mj-ea"/>
                <a:cs typeface="+mj-cs"/>
              </a:rPr>
              <a:t>час</a:t>
            </a:r>
          </a:p>
        </p:txBody>
      </p:sp>
      <p:sp>
        <p:nvSpPr>
          <p:cNvPr id="9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3205717" y="1956094"/>
            <a:ext cx="1372564" cy="197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uk-UA" sz="4000" b="1" dirty="0">
                <a:solidFill>
                  <a:srgbClr val="295FFF"/>
                </a:solidFill>
                <a:ea typeface="+mj-ea"/>
                <a:cs typeface="+mj-cs"/>
              </a:rPr>
              <a:t>то</a:t>
            </a:r>
          </a:p>
          <a:p>
            <a:pPr eaLnBrk="0" hangingPunct="0">
              <a:defRPr/>
            </a:pPr>
            <a:r>
              <a:rPr lang="uk-UA" sz="4000" b="1" dirty="0" err="1">
                <a:solidFill>
                  <a:srgbClr val="295FFF"/>
                </a:solidFill>
                <a:ea typeface="+mj-ea"/>
                <a:cs typeface="+mj-cs"/>
              </a:rPr>
              <a:t>ник</a:t>
            </a:r>
            <a:endParaRPr lang="uk-UA" sz="4000" b="1" dirty="0">
              <a:solidFill>
                <a:srgbClr val="295FFF"/>
              </a:solidFill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uk-UA" sz="4000" b="1" dirty="0" err="1">
                <a:solidFill>
                  <a:srgbClr val="295FFF"/>
                </a:solidFill>
                <a:ea typeface="+mj-ea"/>
                <a:cs typeface="+mj-cs"/>
              </a:rPr>
              <a:t>тина</a:t>
            </a:r>
            <a:endParaRPr lang="uk-UA" sz="4000" b="1" dirty="0">
              <a:solidFill>
                <a:srgbClr val="295FFF"/>
              </a:solidFill>
              <a:ea typeface="+mj-ea"/>
              <a:cs typeface="+mj-cs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2107064" y="2379782"/>
            <a:ext cx="1098653" cy="5462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8" idx="3"/>
            <a:endCxn id="9" idx="1"/>
          </p:cNvCxnSpPr>
          <p:nvPr/>
        </p:nvCxnSpPr>
        <p:spPr>
          <a:xfrm flipV="1">
            <a:off x="2107064" y="2941741"/>
            <a:ext cx="1098653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8" idx="3"/>
          </p:cNvCxnSpPr>
          <p:nvPr/>
        </p:nvCxnSpPr>
        <p:spPr>
          <a:xfrm>
            <a:off x="2107064" y="2941742"/>
            <a:ext cx="1000125" cy="5619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4699619" y="2558811"/>
            <a:ext cx="1047750" cy="73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uk-UA" sz="4000" b="1" dirty="0" err="1">
                <a:solidFill>
                  <a:srgbClr val="FF0000"/>
                </a:solidFill>
                <a:ea typeface="+mj-ea"/>
                <a:cs typeface="+mj-cs"/>
              </a:rPr>
              <a:t>чис</a:t>
            </a:r>
            <a:endParaRPr lang="uk-UA" sz="4000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22" name="Заголовок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6846022" y="1940359"/>
            <a:ext cx="1372564" cy="197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uk-UA" sz="4000" b="1" dirty="0" err="1">
                <a:solidFill>
                  <a:srgbClr val="295FFF"/>
                </a:solidFill>
                <a:ea typeface="+mj-ea"/>
                <a:cs typeface="+mj-cs"/>
              </a:rPr>
              <a:t>ло</a:t>
            </a:r>
            <a:endParaRPr lang="uk-UA" sz="4000" b="1" dirty="0">
              <a:solidFill>
                <a:srgbClr val="295FFF"/>
              </a:solidFill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uk-UA" sz="4000" b="1" dirty="0">
                <a:solidFill>
                  <a:srgbClr val="295FFF"/>
                </a:solidFill>
                <a:ea typeface="+mj-ea"/>
                <a:cs typeface="+mj-cs"/>
              </a:rPr>
              <a:t>то</a:t>
            </a:r>
          </a:p>
          <a:p>
            <a:pPr eaLnBrk="0" hangingPunct="0">
              <a:defRPr/>
            </a:pPr>
            <a:r>
              <a:rPr lang="uk-UA" sz="4000" b="1" dirty="0" err="1">
                <a:solidFill>
                  <a:srgbClr val="295FFF"/>
                </a:solidFill>
                <a:ea typeface="+mj-ea"/>
                <a:cs typeface="+mj-cs"/>
              </a:rPr>
              <a:t>тий</a:t>
            </a:r>
            <a:endParaRPr lang="uk-UA" sz="4000" b="1" dirty="0">
              <a:solidFill>
                <a:srgbClr val="295FFF"/>
              </a:solidFill>
              <a:ea typeface="+mj-ea"/>
              <a:cs typeface="+mj-cs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5747369" y="2364047"/>
            <a:ext cx="1098653" cy="5462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1" idx="3"/>
            <a:endCxn id="22" idx="1"/>
          </p:cNvCxnSpPr>
          <p:nvPr/>
        </p:nvCxnSpPr>
        <p:spPr>
          <a:xfrm flipV="1">
            <a:off x="5747369" y="2926006"/>
            <a:ext cx="1098653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1" idx="3"/>
          </p:cNvCxnSpPr>
          <p:nvPr/>
        </p:nvCxnSpPr>
        <p:spPr>
          <a:xfrm>
            <a:off x="5747369" y="2926007"/>
            <a:ext cx="1000125" cy="5619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18586" y="2635011"/>
            <a:ext cx="1047750" cy="73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uk-UA" sz="4000" b="1" dirty="0">
                <a:solidFill>
                  <a:srgbClr val="FF0000"/>
                </a:solidFill>
                <a:ea typeface="+mj-ea"/>
                <a:cs typeface="+mj-cs"/>
              </a:rPr>
              <a:t>чай</a:t>
            </a:r>
          </a:p>
        </p:txBody>
      </p:sp>
      <p:sp>
        <p:nvSpPr>
          <p:cNvPr id="27" name="Заголовок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0364989" y="2016559"/>
            <a:ext cx="1372564" cy="197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uk-UA" sz="4000" b="1" dirty="0">
                <a:solidFill>
                  <a:srgbClr val="295FFF"/>
                </a:solidFill>
                <a:ea typeface="+mj-ea"/>
                <a:cs typeface="+mj-cs"/>
              </a:rPr>
              <a:t>ка</a:t>
            </a:r>
          </a:p>
          <a:p>
            <a:pPr eaLnBrk="0" hangingPunct="0">
              <a:defRPr/>
            </a:pPr>
            <a:endParaRPr lang="uk-UA" sz="4000" b="1" dirty="0">
              <a:solidFill>
                <a:srgbClr val="295FFF"/>
              </a:solidFill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uk-UA" sz="4000" b="1" dirty="0" err="1">
                <a:solidFill>
                  <a:srgbClr val="295FFF"/>
                </a:solidFill>
                <a:ea typeface="+mj-ea"/>
                <a:cs typeface="+mj-cs"/>
              </a:rPr>
              <a:t>ник</a:t>
            </a:r>
            <a:endParaRPr lang="uk-UA" sz="4000" b="1" dirty="0">
              <a:solidFill>
                <a:srgbClr val="295FFF"/>
              </a:solidFill>
              <a:ea typeface="+mj-ea"/>
              <a:cs typeface="+mj-cs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9266336" y="2440247"/>
            <a:ext cx="1098653" cy="5462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26" idx="3"/>
          </p:cNvCxnSpPr>
          <p:nvPr/>
        </p:nvCxnSpPr>
        <p:spPr>
          <a:xfrm>
            <a:off x="9266336" y="3002207"/>
            <a:ext cx="1000125" cy="5619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Заголовок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2656390" y="4330101"/>
            <a:ext cx="1372564" cy="119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uk-UA" sz="4000" b="1" dirty="0">
                <a:solidFill>
                  <a:srgbClr val="FF0000"/>
                </a:solidFill>
                <a:ea typeface="+mj-ea"/>
                <a:cs typeface="+mj-cs"/>
              </a:rPr>
              <a:t>о</a:t>
            </a:r>
            <a:r>
              <a:rPr lang="uk-UA" sz="4000" b="1" dirty="0">
                <a:solidFill>
                  <a:srgbClr val="295FFF"/>
                </a:solidFill>
                <a:ea typeface="+mj-ea"/>
                <a:cs typeface="+mj-cs"/>
              </a:rPr>
              <a:t>чі</a:t>
            </a:r>
          </a:p>
          <a:p>
            <a:pPr eaLnBrk="0" hangingPunct="0">
              <a:defRPr/>
            </a:pPr>
            <a:r>
              <a:rPr lang="uk-UA" sz="4000" b="1" dirty="0">
                <a:solidFill>
                  <a:srgbClr val="FF0000"/>
                </a:solidFill>
                <a:ea typeface="+mj-ea"/>
                <a:cs typeface="+mj-cs"/>
              </a:rPr>
              <a:t>ово</a:t>
            </a:r>
            <a:r>
              <a:rPr lang="uk-UA" sz="4000" b="1" dirty="0">
                <a:solidFill>
                  <a:srgbClr val="295FFF"/>
                </a:solidFill>
                <a:ea typeface="+mj-ea"/>
                <a:cs typeface="+mj-cs"/>
              </a:rPr>
              <a:t>чі</a:t>
            </a:r>
          </a:p>
        </p:txBody>
      </p:sp>
      <p:sp>
        <p:nvSpPr>
          <p:cNvPr id="33" name="Заголовок 1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5374930" y="4342129"/>
            <a:ext cx="1806920" cy="119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uk-UA" sz="4000" b="1" dirty="0">
                <a:solidFill>
                  <a:srgbClr val="295FFF"/>
                </a:solidFill>
                <a:ea typeface="+mj-ea"/>
                <a:cs typeface="+mj-cs"/>
              </a:rPr>
              <a:t>чу</a:t>
            </a:r>
            <a:r>
              <a:rPr lang="uk-UA" sz="4000" b="1" dirty="0">
                <a:solidFill>
                  <a:srgbClr val="FF0000"/>
                </a:solidFill>
                <a:ea typeface="+mj-ea"/>
                <a:cs typeface="+mj-cs"/>
              </a:rPr>
              <a:t>б</a:t>
            </a:r>
          </a:p>
          <a:p>
            <a:pPr eaLnBrk="0" hangingPunct="0">
              <a:defRPr/>
            </a:pPr>
            <a:r>
              <a:rPr lang="uk-UA" sz="4000" b="1" dirty="0">
                <a:solidFill>
                  <a:srgbClr val="295FFF"/>
                </a:solidFill>
                <a:ea typeface="+mj-ea"/>
                <a:cs typeface="+mj-cs"/>
              </a:rPr>
              <a:t>чу</a:t>
            </a:r>
            <a:r>
              <a:rPr lang="uk-UA" sz="4000" b="1" dirty="0">
                <a:solidFill>
                  <a:srgbClr val="FF0000"/>
                </a:solidFill>
                <a:ea typeface="+mj-ea"/>
                <a:cs typeface="+mj-cs"/>
              </a:rPr>
              <a:t>бчик</a:t>
            </a:r>
          </a:p>
        </p:txBody>
      </p:sp>
      <p:sp>
        <p:nvSpPr>
          <p:cNvPr id="34" name="Заголовок 1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8218586" y="4292743"/>
            <a:ext cx="1806920" cy="119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uk-UA" sz="4000" b="1" dirty="0">
                <a:solidFill>
                  <a:srgbClr val="295FFF"/>
                </a:solidFill>
                <a:ea typeface="+mj-ea"/>
                <a:cs typeface="+mj-cs"/>
              </a:rPr>
              <a:t>чи</a:t>
            </a:r>
            <a:r>
              <a:rPr lang="uk-UA" sz="4000" b="1" dirty="0">
                <a:solidFill>
                  <a:srgbClr val="FF0000"/>
                </a:solidFill>
                <a:ea typeface="+mj-ea"/>
                <a:cs typeface="+mj-cs"/>
              </a:rPr>
              <a:t>тати</a:t>
            </a:r>
          </a:p>
          <a:p>
            <a:pPr eaLnBrk="0" hangingPunct="0">
              <a:defRPr/>
            </a:pPr>
            <a:r>
              <a:rPr lang="uk-UA" sz="4000" b="1" dirty="0">
                <a:solidFill>
                  <a:srgbClr val="295FFF"/>
                </a:solidFill>
                <a:ea typeface="+mj-ea"/>
                <a:cs typeface="+mj-cs"/>
              </a:rPr>
              <a:t>чи</a:t>
            </a:r>
            <a:r>
              <a:rPr lang="uk-UA" sz="4000" b="1" dirty="0">
                <a:solidFill>
                  <a:srgbClr val="FF0000"/>
                </a:solidFill>
                <a:ea typeface="+mj-ea"/>
                <a:cs typeface="+mj-cs"/>
              </a:rPr>
              <a:t>тачі</a:t>
            </a:r>
          </a:p>
        </p:txBody>
      </p:sp>
      <p:pic>
        <p:nvPicPr>
          <p:cNvPr id="819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22" y="3763935"/>
            <a:ext cx="2068977" cy="264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18182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Двойная волна 18"/>
          <p:cNvSpPr/>
          <p:nvPr/>
        </p:nvSpPr>
        <p:spPr>
          <a:xfrm>
            <a:off x="569495" y="1355475"/>
            <a:ext cx="10975553" cy="4727675"/>
          </a:xfrm>
          <a:prstGeom prst="doubleWav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055925" y="2013817"/>
            <a:ext cx="981007" cy="232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uk-UA" sz="4000" b="1" dirty="0" err="1">
                <a:solidFill>
                  <a:srgbClr val="FF0000"/>
                </a:solidFill>
                <a:ea typeface="+mj-ea"/>
                <a:cs typeface="+mj-cs"/>
              </a:rPr>
              <a:t>рі</a:t>
            </a:r>
            <a:endParaRPr lang="uk-UA" sz="4000" b="1" dirty="0">
              <a:solidFill>
                <a:srgbClr val="FF0000"/>
              </a:solidFill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uk-UA" sz="4000" b="1" dirty="0" err="1">
                <a:solidFill>
                  <a:srgbClr val="FF0000"/>
                </a:solidFill>
                <a:ea typeface="+mj-ea"/>
                <a:cs typeface="+mj-cs"/>
              </a:rPr>
              <a:t>ру</a:t>
            </a:r>
            <a:endParaRPr lang="uk-UA" sz="4000" b="1" dirty="0">
              <a:solidFill>
                <a:srgbClr val="FF0000"/>
              </a:solidFill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uk-UA" sz="4000" b="1" dirty="0">
                <a:solidFill>
                  <a:srgbClr val="FF0000"/>
                </a:solidFill>
                <a:ea typeface="+mj-ea"/>
                <a:cs typeface="+mj-cs"/>
              </a:rPr>
              <a:t>ка</a:t>
            </a:r>
          </a:p>
          <a:p>
            <a:pPr eaLnBrk="0" hangingPunct="0">
              <a:defRPr/>
            </a:pPr>
            <a:r>
              <a:rPr lang="uk-UA" sz="4000" b="1" dirty="0" err="1">
                <a:solidFill>
                  <a:srgbClr val="FF0000"/>
                </a:solidFill>
                <a:ea typeface="+mj-ea"/>
                <a:cs typeface="+mj-cs"/>
              </a:rPr>
              <a:t>сві</a:t>
            </a:r>
            <a:endParaRPr lang="uk-UA" sz="4000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28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940392" y="2880430"/>
            <a:ext cx="1047750" cy="73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uk-UA" sz="4000" b="1" dirty="0" err="1">
                <a:solidFill>
                  <a:srgbClr val="00B050"/>
                </a:solidFill>
                <a:ea typeface="+mj-ea"/>
                <a:cs typeface="+mj-cs"/>
              </a:rPr>
              <a:t>чка</a:t>
            </a:r>
            <a:endParaRPr lang="uk-UA" sz="4000" b="1" dirty="0">
              <a:solidFill>
                <a:srgbClr val="00B050"/>
              </a:solidFill>
              <a:ea typeface="+mj-ea"/>
              <a:cs typeface="+mj-cs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810892" y="2921588"/>
            <a:ext cx="1074640" cy="2563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1782206" y="3326686"/>
            <a:ext cx="1103326" cy="1781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810892" y="2288994"/>
            <a:ext cx="1074640" cy="7253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Заголовок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4203516" y="4565493"/>
            <a:ext cx="2223535" cy="119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uk-UA" sz="4000" b="1" dirty="0">
                <a:solidFill>
                  <a:srgbClr val="FF0000"/>
                </a:solidFill>
                <a:ea typeface="+mj-ea"/>
                <a:cs typeface="+mj-cs"/>
              </a:rPr>
              <a:t>Ч</a:t>
            </a:r>
            <a:r>
              <a:rPr lang="uk-UA" sz="4000" b="1" dirty="0">
                <a:solidFill>
                  <a:srgbClr val="00B050"/>
                </a:solidFill>
                <a:ea typeface="+mj-ea"/>
                <a:cs typeface="+mj-cs"/>
              </a:rPr>
              <a:t>еркаси</a:t>
            </a:r>
          </a:p>
          <a:p>
            <a:pPr eaLnBrk="0" hangingPunct="0">
              <a:defRPr/>
            </a:pPr>
            <a:r>
              <a:rPr lang="uk-UA" sz="4000" b="1" dirty="0">
                <a:solidFill>
                  <a:srgbClr val="FF0000"/>
                </a:solidFill>
                <a:ea typeface="+mj-ea"/>
                <a:cs typeface="+mj-cs"/>
              </a:rPr>
              <a:t>Ч</a:t>
            </a:r>
            <a:r>
              <a:rPr lang="uk-UA" sz="4000" b="1" dirty="0">
                <a:solidFill>
                  <a:srgbClr val="00B050"/>
                </a:solidFill>
                <a:ea typeface="+mj-ea"/>
                <a:cs typeface="+mj-cs"/>
              </a:rPr>
              <a:t>ернігів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1830874" y="3504848"/>
            <a:ext cx="1054658" cy="6251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Заголовок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4242868" y="2013817"/>
            <a:ext cx="1612159" cy="232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uk-UA" sz="4000" b="1" dirty="0">
                <a:solidFill>
                  <a:srgbClr val="FF0000"/>
                </a:solidFill>
                <a:ea typeface="+mj-ea"/>
                <a:cs typeface="+mj-cs"/>
              </a:rPr>
              <a:t>суни</a:t>
            </a:r>
          </a:p>
          <a:p>
            <a:pPr eaLnBrk="0" hangingPunct="0">
              <a:defRPr/>
            </a:pPr>
            <a:r>
              <a:rPr lang="uk-UA" sz="4000" b="1" dirty="0">
                <a:solidFill>
                  <a:srgbClr val="FF0000"/>
                </a:solidFill>
                <a:ea typeface="+mj-ea"/>
                <a:cs typeface="+mj-cs"/>
              </a:rPr>
              <a:t>сини</a:t>
            </a:r>
          </a:p>
          <a:p>
            <a:pPr eaLnBrk="0" hangingPunct="0">
              <a:defRPr/>
            </a:pPr>
            <a:r>
              <a:rPr lang="uk-UA" sz="4000" b="1" dirty="0">
                <a:solidFill>
                  <a:srgbClr val="FF0000"/>
                </a:solidFill>
                <a:ea typeface="+mj-ea"/>
                <a:cs typeface="+mj-cs"/>
              </a:rPr>
              <a:t>води</a:t>
            </a:r>
          </a:p>
          <a:p>
            <a:pPr eaLnBrk="0" hangingPunct="0">
              <a:defRPr/>
            </a:pPr>
            <a:r>
              <a:rPr lang="uk-UA" sz="4000" b="1" dirty="0" err="1">
                <a:solidFill>
                  <a:srgbClr val="FF0000"/>
                </a:solidFill>
                <a:ea typeface="+mj-ea"/>
                <a:cs typeface="+mj-cs"/>
              </a:rPr>
              <a:t>крини</a:t>
            </a:r>
            <a:endParaRPr lang="uk-UA" sz="4000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41" name="Заголовок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6809296" y="2880430"/>
            <a:ext cx="1047750" cy="73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uk-UA" sz="4000" b="1" dirty="0" err="1">
                <a:solidFill>
                  <a:srgbClr val="00B050"/>
                </a:solidFill>
                <a:ea typeface="+mj-ea"/>
                <a:cs typeface="+mj-cs"/>
              </a:rPr>
              <a:t>чка</a:t>
            </a:r>
            <a:endParaRPr lang="uk-UA" sz="4000" b="1" dirty="0">
              <a:solidFill>
                <a:srgbClr val="00B050"/>
              </a:solidFill>
              <a:ea typeface="+mj-ea"/>
              <a:cs typeface="+mj-cs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5679796" y="2921588"/>
            <a:ext cx="1074640" cy="2563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5651110" y="3326686"/>
            <a:ext cx="1103326" cy="1781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5679796" y="2288994"/>
            <a:ext cx="1074640" cy="7253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5854571" y="3504849"/>
            <a:ext cx="899865" cy="5975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Заголовок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8082697" y="2083469"/>
            <a:ext cx="1357336" cy="232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uk-UA" sz="4000" b="1" dirty="0">
                <a:solidFill>
                  <a:srgbClr val="FF0000"/>
                </a:solidFill>
                <a:ea typeface="+mj-ea"/>
                <a:cs typeface="+mj-cs"/>
              </a:rPr>
              <a:t>хлоп</a:t>
            </a:r>
          </a:p>
          <a:p>
            <a:pPr eaLnBrk="0" hangingPunct="0">
              <a:defRPr/>
            </a:pPr>
            <a:r>
              <a:rPr lang="uk-UA" sz="4000" b="1" dirty="0" err="1">
                <a:solidFill>
                  <a:srgbClr val="FF0000"/>
                </a:solidFill>
                <a:ea typeface="+mj-ea"/>
                <a:cs typeface="+mj-cs"/>
              </a:rPr>
              <a:t>льот</a:t>
            </a:r>
            <a:endParaRPr lang="uk-UA" sz="4000" b="1" dirty="0">
              <a:solidFill>
                <a:srgbClr val="FF0000"/>
              </a:solidFill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uk-UA" sz="4000" b="1" dirty="0" smtClean="0">
                <a:solidFill>
                  <a:srgbClr val="FF0000"/>
                </a:solidFill>
                <a:ea typeface="+mj-ea"/>
                <a:cs typeface="+mj-cs"/>
              </a:rPr>
              <a:t>паль</a:t>
            </a:r>
            <a:endParaRPr lang="uk-UA" sz="4000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47" name="Заголовок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0297515" y="2810777"/>
            <a:ext cx="1047750" cy="73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uk-UA" sz="4000" b="1" dirty="0" err="1">
                <a:solidFill>
                  <a:srgbClr val="00B050"/>
                </a:solidFill>
                <a:ea typeface="+mj-ea"/>
                <a:cs typeface="+mj-cs"/>
              </a:rPr>
              <a:t>чик</a:t>
            </a:r>
            <a:endParaRPr lang="uk-UA" sz="4000" b="1" dirty="0">
              <a:solidFill>
                <a:srgbClr val="00B050"/>
              </a:solidFill>
              <a:ea typeface="+mj-ea"/>
              <a:cs typeface="+mj-cs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9332097" y="2651680"/>
            <a:ext cx="882336" cy="5262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9332097" y="3326686"/>
            <a:ext cx="88233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9414501" y="3504849"/>
            <a:ext cx="799932" cy="3125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Заголовок 1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8082697" y="4342129"/>
            <a:ext cx="2626324" cy="119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uk-UA" sz="4000" b="1" dirty="0">
                <a:solidFill>
                  <a:srgbClr val="FF0000"/>
                </a:solidFill>
              </a:rPr>
              <a:t>Ч</a:t>
            </a:r>
            <a:r>
              <a:rPr lang="uk-UA" sz="4000" b="1" dirty="0">
                <a:solidFill>
                  <a:srgbClr val="00B050"/>
                </a:solidFill>
              </a:rPr>
              <a:t>умаченко</a:t>
            </a:r>
          </a:p>
          <a:p>
            <a:pPr eaLnBrk="0" hangingPunct="0">
              <a:defRPr/>
            </a:pPr>
            <a:r>
              <a:rPr lang="uk-UA" sz="4000" b="1" dirty="0">
                <a:solidFill>
                  <a:srgbClr val="FF0000"/>
                </a:solidFill>
                <a:ea typeface="+mj-ea"/>
                <a:cs typeface="+mj-cs"/>
              </a:rPr>
              <a:t>Ч</a:t>
            </a:r>
            <a:r>
              <a:rPr lang="uk-UA" sz="4000" b="1" dirty="0">
                <a:solidFill>
                  <a:srgbClr val="00B050"/>
                </a:solidFill>
                <a:ea typeface="+mj-ea"/>
                <a:cs typeface="+mj-cs"/>
              </a:rPr>
              <a:t>урай</a:t>
            </a:r>
          </a:p>
        </p:txBody>
      </p:sp>
      <p:pic>
        <p:nvPicPr>
          <p:cNvPr id="27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738" y="3992535"/>
            <a:ext cx="2068977" cy="264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083595" y="494529"/>
            <a:ext cx="9967675" cy="8226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</a:t>
            </a:r>
            <a:r>
              <a:rPr lang="uk-UA" sz="4000" b="1" dirty="0" smtClean="0">
                <a:solidFill>
                  <a:schemeClr val="bg1"/>
                </a:solidFill>
              </a:rPr>
              <a:t>слова за стрілочками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5696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6914" y="506004"/>
            <a:ext cx="9231086" cy="7131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</a:t>
            </a:r>
            <a:r>
              <a:rPr lang="uk-UA" sz="4000" b="1" dirty="0" err="1" smtClean="0">
                <a:solidFill>
                  <a:schemeClr val="bg1"/>
                </a:solidFill>
              </a:rPr>
              <a:t>чистомовку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799" y="1400491"/>
            <a:ext cx="6836229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err="1">
                <a:solidFill>
                  <a:schemeClr val="bg1"/>
                </a:solidFill>
              </a:rPr>
              <a:t>Чки-чки-чки</a:t>
            </a:r>
            <a:r>
              <a:rPr lang="uk-UA" sz="3200" b="1" dirty="0">
                <a:solidFill>
                  <a:schemeClr val="bg1"/>
                </a:solidFill>
              </a:rPr>
              <a:t> – червоні порічки.</a:t>
            </a:r>
          </a:p>
          <a:p>
            <a:r>
              <a:rPr lang="uk-UA" sz="3200" b="1" dirty="0" err="1">
                <a:solidFill>
                  <a:schemeClr val="bg1"/>
                </a:solidFill>
              </a:rPr>
              <a:t>Чка-чка-чка</a:t>
            </a:r>
            <a:r>
              <a:rPr lang="uk-UA" sz="3200" b="1" dirty="0">
                <a:solidFill>
                  <a:schemeClr val="bg1"/>
                </a:solidFill>
              </a:rPr>
              <a:t> – дівчинка Марічка.</a:t>
            </a:r>
          </a:p>
          <a:p>
            <a:r>
              <a:rPr lang="uk-UA" sz="3200" b="1" dirty="0" err="1">
                <a:solidFill>
                  <a:schemeClr val="bg1"/>
                </a:solidFill>
              </a:rPr>
              <a:t>Чик-чик-чик</a:t>
            </a:r>
            <a:r>
              <a:rPr lang="uk-UA" sz="3200" b="1" dirty="0">
                <a:solidFill>
                  <a:schemeClr val="bg1"/>
                </a:solidFill>
              </a:rPr>
              <a:t> – вихований хлопчик.</a:t>
            </a:r>
          </a:p>
          <a:p>
            <a:r>
              <a:rPr lang="uk-UA" sz="3200" b="1" dirty="0" err="1">
                <a:solidFill>
                  <a:schemeClr val="bg1"/>
                </a:solidFill>
              </a:rPr>
              <a:t>Чок-чок-чок</a:t>
            </a:r>
            <a:r>
              <a:rPr lang="uk-UA" sz="3200" b="1" dirty="0">
                <a:solidFill>
                  <a:schemeClr val="bg1"/>
                </a:solidFill>
              </a:rPr>
              <a:t> – зловив рибку на гачок.</a:t>
            </a:r>
          </a:p>
          <a:p>
            <a:pPr algn="ctr"/>
            <a:endParaRPr lang="uk-UA" sz="1100" b="1" dirty="0">
              <a:solidFill>
                <a:srgbClr val="FFFF00"/>
              </a:solidFill>
            </a:endParaRPr>
          </a:p>
        </p:txBody>
      </p:sp>
      <p:pic>
        <p:nvPicPr>
          <p:cNvPr id="8" name="Picture 2" descr="D:\Картинки до тестів\Людина\Дівчин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89" y="1400491"/>
            <a:ext cx="2618981" cy="415725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ослина порiчки червонi Червона смородина. Будова, поширення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194" y="3712798"/>
            <a:ext cx="2064262" cy="275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152" y="3712799"/>
            <a:ext cx="2790196" cy="279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38422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9041" y="370114"/>
            <a:ext cx="10517416" cy="10262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Перевірка домашнього завдання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Микола Сингаївський. Вірш «До </a:t>
            </a:r>
            <a:r>
              <a:rPr lang="uk-UA" sz="3200" b="1" dirty="0">
                <a:solidFill>
                  <a:schemeClr val="bg1"/>
                </a:solidFill>
              </a:rPr>
              <a:t>школи».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72025" y="1396411"/>
            <a:ext cx="3817345" cy="452431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Так </a:t>
            </a:r>
            <a:r>
              <a:rPr lang="uk-UA" sz="2400" b="1" dirty="0" err="1">
                <a:solidFill>
                  <a:schemeClr val="accent2">
                    <a:lumMod val="75000"/>
                  </a:schemeClr>
                </a:solidFill>
              </a:rPr>
              <a:t>сонячно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-ясно довкола,</a:t>
            </a:r>
          </a:p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і тануть хмаринки вгорі.</a:t>
            </a:r>
          </a:p>
          <a:p>
            <a:r>
              <a:rPr lang="uk-UA" sz="2400" b="1" dirty="0">
                <a:solidFill>
                  <a:srgbClr val="295FFF"/>
                </a:solidFill>
              </a:rPr>
              <a:t>До школи,</a:t>
            </a:r>
          </a:p>
          <a:p>
            <a:r>
              <a:rPr lang="uk-UA" sz="2400" b="1" dirty="0">
                <a:solidFill>
                  <a:srgbClr val="295FFF"/>
                </a:solidFill>
              </a:rPr>
              <a:t>          до школи, </a:t>
            </a:r>
          </a:p>
          <a:p>
            <a:r>
              <a:rPr lang="uk-UA" sz="2400" b="1" dirty="0">
                <a:solidFill>
                  <a:srgbClr val="295FFF"/>
                </a:solidFill>
              </a:rPr>
              <a:t>                   до школи</a:t>
            </a:r>
          </a:p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сьогодні ідуть школярі.</a:t>
            </a:r>
          </a:p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Врожаями ниви достигли,</a:t>
            </a:r>
          </a:p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багрець променіє з дібров.</a:t>
            </a:r>
          </a:p>
          <a:p>
            <a:r>
              <a:rPr lang="uk-UA" sz="2400" b="1" dirty="0">
                <a:solidFill>
                  <a:srgbClr val="295FFF"/>
                </a:solidFill>
              </a:rPr>
              <a:t>До книги, </a:t>
            </a:r>
          </a:p>
          <a:p>
            <a:r>
              <a:rPr lang="uk-UA" sz="2400" b="1" dirty="0">
                <a:solidFill>
                  <a:srgbClr val="295FFF"/>
                </a:solidFill>
              </a:rPr>
              <a:t>         до книги, </a:t>
            </a:r>
          </a:p>
          <a:p>
            <a:r>
              <a:rPr lang="uk-UA" sz="2400" b="1" dirty="0">
                <a:solidFill>
                  <a:srgbClr val="295FFF"/>
                </a:solidFill>
              </a:rPr>
              <a:t>                  до книги</a:t>
            </a:r>
          </a:p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душа поривається знов.</a:t>
            </a:r>
          </a:p>
        </p:txBody>
      </p:sp>
      <p:pic>
        <p:nvPicPr>
          <p:cNvPr id="2050" name="Picture 2" descr="ÐÐ°ÑÑÐ¸Ð½ÐºÐ¸ Ð¿Ð¾ Ð·Ð°Ð¿ÑÐ¾ÑÑ ÐºÐ»Ð¸Ð¿Ð°ÑÑ Ð´ÐµÑÐ¸ Ð¸Ð´ÑÑ Ð² ÑÐºÐ¾Ð»Ñ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9041" y="1495896"/>
            <a:ext cx="2574381" cy="249213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601721" y="1419701"/>
            <a:ext cx="4186353" cy="452431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Дозріли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калинові гронця,</a:t>
            </a:r>
          </a:p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над ними ясніє блакить.</a:t>
            </a:r>
          </a:p>
          <a:p>
            <a:r>
              <a:rPr lang="uk-UA" sz="2400" b="1" dirty="0">
                <a:solidFill>
                  <a:srgbClr val="295FFF"/>
                </a:solidFill>
              </a:rPr>
              <a:t>До сонця,</a:t>
            </a:r>
          </a:p>
          <a:p>
            <a:r>
              <a:rPr lang="uk-UA" sz="2400" b="1" dirty="0">
                <a:solidFill>
                  <a:srgbClr val="295FFF"/>
                </a:solidFill>
              </a:rPr>
              <a:t>          до сонця, </a:t>
            </a:r>
          </a:p>
          <a:p>
            <a:r>
              <a:rPr lang="uk-UA" sz="2400" b="1" dirty="0">
                <a:solidFill>
                  <a:srgbClr val="295FFF"/>
                </a:solidFill>
              </a:rPr>
              <a:t>                   до сонця</a:t>
            </a:r>
          </a:p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як спів, наша мрія летить.</a:t>
            </a:r>
          </a:p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Відколи, скажіть нам відколи</a:t>
            </a:r>
          </a:p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цей вересень з нами рідня?</a:t>
            </a:r>
          </a:p>
          <a:p>
            <a:r>
              <a:rPr lang="uk-UA" sz="2400" b="1" dirty="0">
                <a:solidFill>
                  <a:srgbClr val="295FFF"/>
                </a:solidFill>
              </a:rPr>
              <a:t>До школи, </a:t>
            </a:r>
          </a:p>
          <a:p>
            <a:r>
              <a:rPr lang="uk-UA" sz="2400" b="1" dirty="0">
                <a:solidFill>
                  <a:srgbClr val="295FFF"/>
                </a:solidFill>
              </a:rPr>
              <a:t>         до школи, </a:t>
            </a:r>
          </a:p>
          <a:p>
            <a:r>
              <a:rPr lang="uk-UA" sz="2400" b="1" dirty="0">
                <a:solidFill>
                  <a:srgbClr val="295FFF"/>
                </a:solidFill>
              </a:rPr>
              <a:t>                  до школи</a:t>
            </a:r>
          </a:p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ведуть нас дороги щодня.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2318"/>
            <a:ext cx="1054100" cy="10623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386" y="1396411"/>
            <a:ext cx="3421787" cy="3477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4625" indent="-174625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bg1"/>
                </a:solidFill>
              </a:rPr>
              <a:t>З яким настроєм ти прийшов (прийшла) до школи?</a:t>
            </a:r>
          </a:p>
          <a:p>
            <a:pPr marL="174625" indent="-174625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bg1"/>
                </a:solidFill>
              </a:rPr>
              <a:t>Який настрій передано у вірші?</a:t>
            </a:r>
          </a:p>
          <a:p>
            <a:pPr marL="174625" indent="-174625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chemeClr val="bg1"/>
                </a:solidFill>
              </a:rPr>
              <a:t>Поміркуй, </a:t>
            </a:r>
            <a:r>
              <a:rPr lang="uk-UA" sz="2000" b="1" dirty="0">
                <a:solidFill>
                  <a:schemeClr val="bg1"/>
                </a:solidFill>
              </a:rPr>
              <a:t>чому у вірші повторюються слова школа, книга, сонце. Як вони пов'язані між собою</a:t>
            </a:r>
            <a:r>
              <a:rPr lang="uk-UA" sz="2000" b="1" dirty="0" smtClean="0">
                <a:solidFill>
                  <a:schemeClr val="bg1"/>
                </a:solidFill>
              </a:rPr>
              <a:t>?</a:t>
            </a:r>
            <a:endParaRPr lang="uk-UA" sz="2000" b="1" dirty="0">
              <a:solidFill>
                <a:schemeClr val="bg1"/>
              </a:solidFill>
            </a:endParaRPr>
          </a:p>
          <a:p>
            <a:pPr marL="174625" indent="-174625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chemeClr val="bg1"/>
                </a:solidFill>
              </a:rPr>
              <a:t>Прочитай вірш </a:t>
            </a:r>
            <a:r>
              <a:rPr lang="uk-UA" sz="2000" b="1" dirty="0">
                <a:solidFill>
                  <a:schemeClr val="bg1"/>
                </a:solidFill>
              </a:rPr>
              <a:t>піднесено, радісно.</a:t>
            </a:r>
          </a:p>
        </p:txBody>
      </p:sp>
    </p:spTree>
    <p:extLst>
      <p:ext uri="{BB962C8B-B14F-4D97-AF65-F5344CB8AC3E}">
        <p14:creationId xmlns:p14="http://schemas.microsoft.com/office/powerpoint/2010/main" val="73186317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21971" y="582906"/>
            <a:ext cx="8951331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54140"/>
            <a:ext cx="4190035" cy="41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82847" y="1754140"/>
            <a:ext cx="5639482" cy="3779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читання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 поспілкуємось на тему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клас – одна міцна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сім'я»,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попрацюємо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віршами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2400" b="1" dirty="0" err="1" smtClean="0">
                <a:solidFill>
                  <a:srgbClr val="FFFF00"/>
                </a:solidFill>
              </a:rPr>
              <a:t>Нузета</a:t>
            </a:r>
            <a:r>
              <a:rPr lang="uk-UA" sz="2400" b="1" dirty="0" smtClean="0">
                <a:solidFill>
                  <a:srgbClr val="FFFF00"/>
                </a:solidFill>
              </a:rPr>
              <a:t> </a:t>
            </a:r>
            <a:r>
              <a:rPr lang="uk-UA" sz="2400" b="1" dirty="0" err="1" smtClean="0">
                <a:solidFill>
                  <a:srgbClr val="FFFF00"/>
                </a:solidFill>
              </a:rPr>
              <a:t>Умерова</a:t>
            </a:r>
            <a:r>
              <a:rPr lang="uk-UA" sz="2400" b="1" dirty="0" smtClean="0">
                <a:solidFill>
                  <a:srgbClr val="FFFF00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«Наш клас», </a:t>
            </a:r>
          </a:p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Марії </a:t>
            </a:r>
            <a:r>
              <a:rPr lang="uk-UA" sz="2400" b="1" dirty="0" err="1" smtClean="0">
                <a:solidFill>
                  <a:srgbClr val="FFFF00"/>
                </a:solidFill>
              </a:rPr>
              <a:t>Хоросницької</a:t>
            </a:r>
            <a:r>
              <a:rPr lang="uk-UA" sz="2400" b="1" dirty="0" smtClean="0">
                <a:solidFill>
                  <a:srgbClr val="FFFF00"/>
                </a:solidFill>
              </a:rPr>
              <a:t>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«Добра порада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</a:t>
            </a:r>
          </a:p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Тетяни </a:t>
            </a:r>
            <a:r>
              <a:rPr lang="uk-UA" sz="2400" b="1" dirty="0" err="1" smtClean="0">
                <a:solidFill>
                  <a:srgbClr val="FFFF00"/>
                </a:solidFill>
              </a:rPr>
              <a:t>Цидзіної</a:t>
            </a:r>
            <a:r>
              <a:rPr lang="uk-UA" sz="2400" b="1" dirty="0" smtClean="0">
                <a:solidFill>
                  <a:srgbClr val="FFFF00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«Очі</a:t>
            </a:r>
            <a:r>
              <a:rPr lang="uk-UA" sz="2400" b="1" dirty="0">
                <a:solidFill>
                  <a:schemeClr val="bg1"/>
                </a:solidFill>
              </a:rPr>
              <a:t>, вуха маю</a:t>
            </a:r>
            <a:r>
              <a:rPr lang="uk-UA" sz="2400" b="1" dirty="0" smtClean="0">
                <a:solidFill>
                  <a:schemeClr val="bg1"/>
                </a:solidFill>
              </a:rPr>
              <a:t>…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.»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Вчитимемося працювати з підручником</a:t>
            </a:r>
          </a:p>
        </p:txBody>
      </p:sp>
    </p:spTree>
    <p:extLst>
      <p:ext uri="{BB962C8B-B14F-4D97-AF65-F5344CB8AC3E}">
        <p14:creationId xmlns:p14="http://schemas.microsoft.com/office/powerpoint/2010/main" val="390905990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2215</TotalTime>
  <Words>861</Words>
  <Application>Microsoft Office PowerPoint</Application>
  <PresentationFormat>Произвольный</PresentationFormat>
  <Paragraphs>241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233</cp:revision>
  <dcterms:created xsi:type="dcterms:W3CDTF">2018-01-05T16:38:53Z</dcterms:created>
  <dcterms:modified xsi:type="dcterms:W3CDTF">2024-09-07T14:30:46Z</dcterms:modified>
</cp:coreProperties>
</file>