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332" r:id="rId3"/>
    <p:sldId id="333" r:id="rId4"/>
    <p:sldId id="331" r:id="rId5"/>
    <p:sldId id="323" r:id="rId6"/>
    <p:sldId id="291" r:id="rId7"/>
    <p:sldId id="335" r:id="rId8"/>
    <p:sldId id="330" r:id="rId9"/>
    <p:sldId id="297" r:id="rId10"/>
    <p:sldId id="301" r:id="rId11"/>
    <p:sldId id="328" r:id="rId12"/>
    <p:sldId id="325" r:id="rId13"/>
    <p:sldId id="327" r:id="rId14"/>
    <p:sldId id="336" r:id="rId15"/>
    <p:sldId id="300" r:id="rId16"/>
    <p:sldId id="334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3242"/>
    <a:srgbClr val="295FFF"/>
    <a:srgbClr val="FFFF00"/>
    <a:srgbClr val="00B050"/>
    <a:srgbClr val="1694E9"/>
    <a:srgbClr val="FFB441"/>
    <a:srgbClr val="709E32"/>
    <a:srgbClr val="000000"/>
    <a:srgbClr val="002060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84" autoAdjust="0"/>
    <p:restoredTop sz="94660"/>
  </p:normalViewPr>
  <p:slideViewPr>
    <p:cSldViewPr snapToGrid="0">
      <p:cViewPr varScale="1">
        <p:scale>
          <a:sx n="82" d="100"/>
          <a:sy n="82" d="100"/>
        </p:scale>
        <p:origin x="-74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07.09.2024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72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07.09.2024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07.09.2024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07.09.2024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07.09.2024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07.09.2024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07.09.2024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 dir="u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9.png"/><Relationship Id="rId5" Type="http://schemas.openxmlformats.org/officeDocument/2006/relationships/tags" Target="../tags/tag5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95104" y="4153024"/>
            <a:ext cx="9536181" cy="194095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5400" b="1" dirty="0" smtClean="0">
                <a:solidFill>
                  <a:schemeClr val="accent2">
                    <a:lumMod val="75000"/>
                  </a:schemeClr>
                </a:solidFill>
              </a:rPr>
              <a:t>Історії </a:t>
            </a:r>
            <a:r>
              <a:rPr lang="uk-UA" sz="5400" b="1" dirty="0">
                <a:solidFill>
                  <a:schemeClr val="accent2">
                    <a:lumMod val="75000"/>
                  </a:schemeClr>
                </a:solidFill>
              </a:rPr>
              <a:t>зі шкільного життя.</a:t>
            </a:r>
          </a:p>
          <a:p>
            <a:pPr algn="ctr"/>
            <a:r>
              <a:rPr lang="uk-UA" sz="5400" b="1" dirty="0">
                <a:solidFill>
                  <a:schemeClr val="accent2">
                    <a:lumMod val="75000"/>
                  </a:schemeClr>
                </a:solidFill>
              </a:rPr>
              <a:t>Лідія </a:t>
            </a:r>
            <a:r>
              <a:rPr lang="uk-UA" sz="5400" b="1" dirty="0" err="1">
                <a:solidFill>
                  <a:schemeClr val="accent2">
                    <a:lumMod val="75000"/>
                  </a:schemeClr>
                </a:solidFill>
              </a:rPr>
              <a:t>Повх</a:t>
            </a:r>
            <a:r>
              <a:rPr lang="uk-UA" sz="5400" b="1" dirty="0">
                <a:solidFill>
                  <a:schemeClr val="accent2">
                    <a:lumMod val="75000"/>
                  </a:schemeClr>
                </a:solidFill>
              </a:rPr>
              <a:t>. В їдальні. </a:t>
            </a:r>
            <a:endParaRPr lang="ru-RU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AutoShape 2" descr="ÐÐ°ÑÑÐ¸Ð½ÐºÐ¸ Ð¿Ð¾ Ð·Ð°Ð¿ÑÐ¾ÑÑ ÐºÐ»Ð¸Ð¿Ð°ÑÑ Ð´ÐµÑÐ¸ ÑÐ°Ð·Ð¾Ð¼ Ñ Ð´Ð¾Ð±ÑÑ Ð¿ÑÑÑ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103" y="976034"/>
            <a:ext cx="3320440" cy="2927929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222603" y="1084950"/>
            <a:ext cx="3608682" cy="214526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Літературне читання</a:t>
            </a:r>
          </a:p>
          <a:p>
            <a:pPr algn="ctr"/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</a:rPr>
              <a:t>Розділ 1.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До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школи, до книги, до друзів душа поривається знов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!</a:t>
            </a: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Урок 5</a:t>
            </a: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15143" y="493394"/>
            <a:ext cx="9220200" cy="6234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Послухай вірш Лідії </a:t>
            </a:r>
            <a:r>
              <a:rPr lang="uk-UA" sz="4000" b="1" dirty="0" err="1" smtClean="0">
                <a:solidFill>
                  <a:schemeClr val="bg1"/>
                </a:solidFill>
              </a:rPr>
              <a:t>Повх</a:t>
            </a:r>
            <a:r>
              <a:rPr lang="uk-UA" sz="4000" b="1" dirty="0">
                <a:solidFill>
                  <a:schemeClr val="bg1"/>
                </a:solidFill>
              </a:rPr>
              <a:t> </a:t>
            </a:r>
            <a:r>
              <a:rPr lang="uk-UA" sz="4000" b="1" dirty="0" smtClean="0">
                <a:solidFill>
                  <a:schemeClr val="bg1"/>
                </a:solidFill>
              </a:rPr>
              <a:t>«В </a:t>
            </a:r>
            <a:r>
              <a:rPr lang="uk-UA" sz="4000" b="1" dirty="0">
                <a:solidFill>
                  <a:schemeClr val="bg1"/>
                </a:solidFill>
              </a:rPr>
              <a:t>їдальні</a:t>
            </a:r>
            <a:r>
              <a:rPr lang="uk-UA" sz="4000" b="1" dirty="0" smtClean="0">
                <a:solidFill>
                  <a:schemeClr val="bg1"/>
                </a:solidFill>
              </a:rPr>
              <a:t>»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5018" y="1171249"/>
            <a:ext cx="4839607" cy="353943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Оля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, Ната і Маринка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стали в чергу і стоять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uk-UA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Скільки коштує ватрушка? 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поспитали разів п'ять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uk-UA" sz="28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Продавець уже втомилась: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булку цим, тим пиріжки…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На хвилиночку спинилась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і сказала залюбки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uk-U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48621" y="1171249"/>
            <a:ext cx="5099958" cy="440120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- Ви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, дівчатка, </a:t>
            </a:r>
            <a:r>
              <a:rPr lang="uk-UA" sz="2800" b="1" dirty="0" err="1">
                <a:solidFill>
                  <a:schemeClr val="accent2">
                    <a:lumMod val="75000"/>
                  </a:schemeClr>
                </a:solidFill>
              </a:rPr>
              <a:t>першоклашки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Вам читати, мабуть, важко.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Другокласник Гліб – відмінник,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прочитай дівчаткам цінник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!</a:t>
            </a:r>
            <a:endParaRPr lang="uk-UA" sz="28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Гліб про цінник пояснив, </a:t>
            </a:r>
            <a:endParaRPr lang="uk-UA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Гліб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ватрушки всім купив!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І їдять смачні ватрушки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Оля, Ната, Гліб, </a:t>
            </a:r>
            <a:r>
              <a:rPr lang="uk-UA" sz="2800" b="1" dirty="0" err="1">
                <a:solidFill>
                  <a:schemeClr val="accent2">
                    <a:lumMod val="75000"/>
                  </a:schemeClr>
                </a:solidFill>
              </a:rPr>
              <a:t>Марушка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uk-UA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А дзвінок? Ой, дзвінок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вже </a:t>
            </a:r>
            <a:r>
              <a:rPr lang="uk-UA" sz="2800" b="1" dirty="0" err="1">
                <a:solidFill>
                  <a:schemeClr val="accent2">
                    <a:lumMod val="75000"/>
                  </a:schemeClr>
                </a:solidFill>
              </a:rPr>
              <a:t>скликає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на урок!</a:t>
            </a:r>
          </a:p>
        </p:txBody>
      </p:sp>
      <p:pic>
        <p:nvPicPr>
          <p:cNvPr id="10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4"/>
          <a:stretch/>
        </p:blipFill>
        <p:spPr bwMode="auto">
          <a:xfrm>
            <a:off x="1882396" y="4636969"/>
            <a:ext cx="3938505" cy="2095967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304800" y="-609600"/>
            <a:ext cx="609600" cy="609600"/>
          </a:xfrm>
          <a:prstGeom prst="rect">
            <a:avLst/>
          </a:prstGeom>
        </p:spPr>
      </p:pic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82318"/>
            <a:ext cx="1054100" cy="10623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8-9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67443" y="5684354"/>
            <a:ext cx="5462313" cy="83099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ЦІННИК </a:t>
            </a:r>
            <a:r>
              <a:rPr lang="uk-UA" sz="2400" b="1" dirty="0"/>
              <a:t>– </a:t>
            </a:r>
            <a:r>
              <a:rPr lang="ru-RU" sz="2400" b="1" dirty="0" err="1"/>
              <a:t>довідник</a:t>
            </a:r>
            <a:r>
              <a:rPr lang="ru-RU" sz="2400" b="1" dirty="0"/>
              <a:t> </a:t>
            </a:r>
            <a:r>
              <a:rPr lang="ru-RU" sz="2400" b="1" dirty="0" err="1"/>
              <a:t>або</a:t>
            </a:r>
            <a:r>
              <a:rPr lang="ru-RU" sz="2400" b="1" dirty="0"/>
              <a:t> </a:t>
            </a:r>
            <a:r>
              <a:rPr lang="ru-RU" sz="2400" b="1" dirty="0" err="1"/>
              <a:t>покажчик</a:t>
            </a:r>
            <a:r>
              <a:rPr lang="ru-RU" sz="2400" b="1" dirty="0"/>
              <a:t> </a:t>
            </a:r>
            <a:r>
              <a:rPr lang="ru-RU" sz="2400" b="1" dirty="0" err="1"/>
              <a:t>цін</a:t>
            </a:r>
            <a:r>
              <a:rPr lang="ru-RU" sz="2400" b="1" dirty="0"/>
              <a:t>, </a:t>
            </a:r>
            <a:r>
              <a:rPr lang="ru-RU" sz="2400" b="1" dirty="0" err="1"/>
              <a:t>розцінок</a:t>
            </a:r>
            <a:r>
              <a:rPr lang="ru-RU" sz="2400" b="1" dirty="0"/>
              <a:t> на </a:t>
            </a:r>
            <a:r>
              <a:rPr lang="ru-RU" sz="2400" b="1" dirty="0" err="1"/>
              <a:t>що-небудь</a:t>
            </a:r>
            <a:r>
              <a:rPr lang="ru-RU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113945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3493322" y="3019288"/>
            <a:ext cx="2354678" cy="265217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uk-UA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Гліб</a:t>
            </a:r>
          </a:p>
          <a:p>
            <a:pPr eaLnBrk="0" hangingPunct="0">
              <a:defRPr/>
            </a:pPr>
            <a:r>
              <a:rPr lang="uk-UA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продавець</a:t>
            </a:r>
          </a:p>
          <a:p>
            <a:pPr eaLnBrk="0" hangingPunct="0">
              <a:defRPr/>
            </a:pPr>
            <a:r>
              <a:rPr lang="uk-UA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дівчатка</a:t>
            </a:r>
          </a:p>
          <a:p>
            <a:pPr eaLnBrk="0" hangingPunct="0">
              <a:defRPr/>
            </a:pPr>
            <a:r>
              <a:rPr lang="uk-UA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дзвінок</a:t>
            </a:r>
            <a:endParaRPr lang="ru-RU" sz="36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7853564" y="3001554"/>
            <a:ext cx="2955950" cy="2653316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uk-UA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втомилась</a:t>
            </a:r>
          </a:p>
          <a:p>
            <a:pPr eaLnBrk="0" hangingPunct="0">
              <a:defRPr/>
            </a:pPr>
            <a:r>
              <a:rPr lang="uk-UA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відмінник</a:t>
            </a:r>
          </a:p>
          <a:p>
            <a:pPr eaLnBrk="0" hangingPunct="0">
              <a:defRPr/>
            </a:pPr>
            <a:r>
              <a:rPr lang="uk-UA" sz="3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скликає</a:t>
            </a:r>
            <a:endParaRPr lang="uk-UA" sz="36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r>
              <a:rPr lang="uk-UA" sz="3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першоклашки</a:t>
            </a:r>
            <a:endParaRPr lang="ru-RU" sz="36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5848000" y="3552349"/>
            <a:ext cx="2005564" cy="619644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5905191" y="3635830"/>
            <a:ext cx="1948373" cy="543104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905191" y="4581080"/>
            <a:ext cx="1891181" cy="642844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5848000" y="4590718"/>
            <a:ext cx="2018324" cy="633206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2034" y="2579913"/>
            <a:ext cx="2478505" cy="349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186543" y="450984"/>
            <a:ext cx="9663350" cy="11845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Словникова робота. </a:t>
            </a:r>
            <a:endParaRPr lang="uk-UA" sz="36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Прочитай </a:t>
            </a:r>
            <a:r>
              <a:rPr lang="uk-UA" sz="3600" b="1" dirty="0">
                <a:solidFill>
                  <a:schemeClr val="bg1"/>
                </a:solidFill>
              </a:rPr>
              <a:t>слова згори вниз і </a:t>
            </a:r>
            <a:r>
              <a:rPr lang="uk-UA" sz="3600" b="1" dirty="0" smtClean="0">
                <a:solidFill>
                  <a:schemeClr val="bg1"/>
                </a:solidFill>
              </a:rPr>
              <a:t>навпаки</a:t>
            </a:r>
            <a:r>
              <a:rPr lang="uk-UA" sz="36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481944" y="1711116"/>
            <a:ext cx="8327570" cy="86879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З'єднай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стрілочками відповідні словосполучення з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вірша. </a:t>
            </a: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Які слова тобі не зрозумілі?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30832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640276" y="1329647"/>
            <a:ext cx="4697460" cy="35394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Оля</a:t>
            </a:r>
            <a:r>
              <a:rPr lang="uk-UA" sz="2800" b="1" dirty="0">
                <a:solidFill>
                  <a:srgbClr val="0070C0"/>
                </a:solidFill>
              </a:rPr>
              <a:t>, Ната і Маринка</a:t>
            </a:r>
          </a:p>
          <a:p>
            <a:r>
              <a:rPr lang="uk-UA" sz="2800" b="1" dirty="0">
                <a:solidFill>
                  <a:srgbClr val="0070C0"/>
                </a:solidFill>
              </a:rPr>
              <a:t>Стали в чергу і стоять</a:t>
            </a:r>
            <a:r>
              <a:rPr lang="uk-UA" sz="2800" b="1" dirty="0" smtClean="0">
                <a:solidFill>
                  <a:srgbClr val="0070C0"/>
                </a:solidFill>
              </a:rPr>
              <a:t>.</a:t>
            </a:r>
            <a:endParaRPr lang="uk-UA" sz="2800" b="1" dirty="0">
              <a:solidFill>
                <a:srgbClr val="0070C0"/>
              </a:solidFill>
            </a:endParaRPr>
          </a:p>
          <a:p>
            <a:pPr marL="342900" indent="-342900">
              <a:buFontTx/>
              <a:buChar char="-"/>
            </a:pP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Скільки коштує ватрушка? </a:t>
            </a:r>
          </a:p>
          <a:p>
            <a:r>
              <a:rPr lang="uk-UA" sz="2800" b="1" dirty="0">
                <a:solidFill>
                  <a:srgbClr val="0070C0"/>
                </a:solidFill>
              </a:rPr>
              <a:t>Поспитали разів п'ять</a:t>
            </a:r>
            <a:r>
              <a:rPr lang="uk-UA" sz="2800" b="1" dirty="0" smtClean="0">
                <a:solidFill>
                  <a:srgbClr val="0070C0"/>
                </a:solidFill>
              </a:rPr>
              <a:t>.</a:t>
            </a:r>
            <a:endParaRPr lang="uk-UA" sz="2800" b="1" dirty="0">
              <a:solidFill>
                <a:srgbClr val="0070C0"/>
              </a:solidFill>
            </a:endParaRPr>
          </a:p>
          <a:p>
            <a:r>
              <a:rPr lang="uk-UA" sz="2800" b="1" dirty="0">
                <a:solidFill>
                  <a:srgbClr val="0070C0"/>
                </a:solidFill>
              </a:rPr>
              <a:t>Продавець уже втомилась:</a:t>
            </a:r>
          </a:p>
          <a:p>
            <a:r>
              <a:rPr lang="uk-UA" sz="2800" b="1" dirty="0">
                <a:solidFill>
                  <a:srgbClr val="0070C0"/>
                </a:solidFill>
              </a:rPr>
              <a:t>Булку цим, тим пиріжки…</a:t>
            </a:r>
          </a:p>
          <a:p>
            <a:r>
              <a:rPr lang="uk-UA" sz="2800" b="1" dirty="0">
                <a:solidFill>
                  <a:srgbClr val="0070C0"/>
                </a:solidFill>
              </a:rPr>
              <a:t>На хвилиночку спинилась</a:t>
            </a:r>
          </a:p>
          <a:p>
            <a:r>
              <a:rPr lang="uk-UA" sz="2800" b="1" dirty="0">
                <a:solidFill>
                  <a:srgbClr val="0070C0"/>
                </a:solidFill>
              </a:rPr>
              <a:t>І сказала залюбки</a:t>
            </a:r>
            <a:r>
              <a:rPr lang="uk-UA" sz="2800" b="1" dirty="0" smtClean="0">
                <a:solidFill>
                  <a:srgbClr val="0070C0"/>
                </a:solidFill>
              </a:rPr>
              <a:t>: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0" y="1221097"/>
            <a:ext cx="5017625" cy="440120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Ви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, дівчатка, </a:t>
            </a:r>
            <a:r>
              <a:rPr lang="uk-UA" sz="2800" b="1" dirty="0" err="1">
                <a:solidFill>
                  <a:schemeClr val="accent2">
                    <a:lumMod val="75000"/>
                  </a:schemeClr>
                </a:solidFill>
              </a:rPr>
              <a:t>першоклашки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Вам читати, мабуть, важко.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Другокласник Гліб – відмінник,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Прочитай дівчаткам цінник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!</a:t>
            </a:r>
            <a:endParaRPr lang="uk-UA" sz="28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uk-UA" sz="2800" b="1" dirty="0">
                <a:solidFill>
                  <a:srgbClr val="0070C0"/>
                </a:solidFill>
              </a:rPr>
              <a:t>Гліб про цінник пояснив</a:t>
            </a:r>
            <a:r>
              <a:rPr lang="uk-UA" sz="2800" b="1">
                <a:solidFill>
                  <a:srgbClr val="0070C0"/>
                </a:solidFill>
              </a:rPr>
              <a:t>, </a:t>
            </a:r>
            <a:endParaRPr lang="uk-UA" sz="2800" b="1" smtClean="0">
              <a:solidFill>
                <a:srgbClr val="0070C0"/>
              </a:solidFill>
            </a:endParaRPr>
          </a:p>
          <a:p>
            <a:r>
              <a:rPr lang="uk-UA" sz="2800" b="1" smtClean="0">
                <a:solidFill>
                  <a:srgbClr val="0070C0"/>
                </a:solidFill>
              </a:rPr>
              <a:t>Гліб </a:t>
            </a:r>
            <a:r>
              <a:rPr lang="uk-UA" sz="2800" b="1" dirty="0">
                <a:solidFill>
                  <a:srgbClr val="0070C0"/>
                </a:solidFill>
              </a:rPr>
              <a:t>ватрушки всім купив!</a:t>
            </a:r>
          </a:p>
          <a:p>
            <a:r>
              <a:rPr lang="uk-UA" sz="2800" b="1" dirty="0">
                <a:solidFill>
                  <a:srgbClr val="0070C0"/>
                </a:solidFill>
              </a:rPr>
              <a:t>І їдять смачні ватрушки</a:t>
            </a:r>
          </a:p>
          <a:p>
            <a:r>
              <a:rPr lang="uk-UA" sz="2800" b="1" dirty="0">
                <a:solidFill>
                  <a:srgbClr val="0070C0"/>
                </a:solidFill>
              </a:rPr>
              <a:t>Оля, Ната, Гліб, </a:t>
            </a:r>
            <a:r>
              <a:rPr lang="uk-UA" sz="2800" b="1" dirty="0" err="1">
                <a:solidFill>
                  <a:srgbClr val="0070C0"/>
                </a:solidFill>
              </a:rPr>
              <a:t>Марушка</a:t>
            </a:r>
            <a:r>
              <a:rPr lang="uk-UA" sz="2800" b="1" dirty="0" smtClean="0">
                <a:solidFill>
                  <a:srgbClr val="0070C0"/>
                </a:solidFill>
              </a:rPr>
              <a:t>.</a:t>
            </a:r>
            <a:endParaRPr lang="uk-UA" sz="2800" b="1" dirty="0">
              <a:solidFill>
                <a:srgbClr val="0070C0"/>
              </a:solidFill>
            </a:endParaRPr>
          </a:p>
          <a:p>
            <a:pPr marL="342900" indent="-342900">
              <a:buFontTx/>
              <a:buChar char="-"/>
            </a:pP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А дзвінок? Ой, дзвінок</a:t>
            </a:r>
          </a:p>
          <a:p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вже </a:t>
            </a:r>
            <a:r>
              <a:rPr lang="uk-UA" sz="2800" b="1" dirty="0" err="1">
                <a:solidFill>
                  <a:schemeClr val="accent6">
                    <a:lumMod val="75000"/>
                  </a:schemeClr>
                </a:solidFill>
              </a:rPr>
              <a:t>скликає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 на урок!</a:t>
            </a:r>
          </a:p>
        </p:txBody>
      </p:sp>
      <p:sp>
        <p:nvSpPr>
          <p:cNvPr id="7" name="Левая круглая скобка 6"/>
          <p:cNvSpPr/>
          <p:nvPr/>
        </p:nvSpPr>
        <p:spPr>
          <a:xfrm>
            <a:off x="1496975" y="1436140"/>
            <a:ext cx="286603" cy="775585"/>
          </a:xfrm>
          <a:prstGeom prst="leftBracket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82445" y="1397165"/>
            <a:ext cx="1132698" cy="56370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uk-UA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Автор</a:t>
            </a:r>
          </a:p>
        </p:txBody>
      </p:sp>
      <p:sp>
        <p:nvSpPr>
          <p:cNvPr id="14" name="Левая круглая скобка 13"/>
          <p:cNvSpPr/>
          <p:nvPr/>
        </p:nvSpPr>
        <p:spPr>
          <a:xfrm>
            <a:off x="1496974" y="2358660"/>
            <a:ext cx="286603" cy="334370"/>
          </a:xfrm>
          <a:prstGeom prst="leftBracke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63547" y="2211725"/>
            <a:ext cx="1333428" cy="48130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uk-UA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Дівчатка</a:t>
            </a:r>
          </a:p>
        </p:txBody>
      </p:sp>
      <p:sp>
        <p:nvSpPr>
          <p:cNvPr id="16" name="Левая круглая скобка 15"/>
          <p:cNvSpPr/>
          <p:nvPr/>
        </p:nvSpPr>
        <p:spPr>
          <a:xfrm>
            <a:off x="1426212" y="2775231"/>
            <a:ext cx="286602" cy="1961979"/>
          </a:xfrm>
          <a:prstGeom prst="leftBracket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аголовок 1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263912" y="3437627"/>
            <a:ext cx="1132698" cy="460749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uk-UA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Автор</a:t>
            </a:r>
          </a:p>
        </p:txBody>
      </p:sp>
      <p:sp>
        <p:nvSpPr>
          <p:cNvPr id="18" name="Левая круглая скобка 17"/>
          <p:cNvSpPr/>
          <p:nvPr/>
        </p:nvSpPr>
        <p:spPr>
          <a:xfrm>
            <a:off x="6703070" y="1221098"/>
            <a:ext cx="286602" cy="1658488"/>
          </a:xfrm>
          <a:prstGeom prst="leftBracke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Заголовок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5133609" y="1710020"/>
            <a:ext cx="1581466" cy="50170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uk-UA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Продавець</a:t>
            </a:r>
          </a:p>
        </p:txBody>
      </p:sp>
      <p:sp>
        <p:nvSpPr>
          <p:cNvPr id="21" name="Левая круглая скобка 20"/>
          <p:cNvSpPr/>
          <p:nvPr/>
        </p:nvSpPr>
        <p:spPr>
          <a:xfrm>
            <a:off x="6718128" y="3039556"/>
            <a:ext cx="286602" cy="1599683"/>
          </a:xfrm>
          <a:prstGeom prst="leftBracket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Заголовок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5585430" y="3461678"/>
            <a:ext cx="1132698" cy="43669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uk-UA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Автор</a:t>
            </a:r>
          </a:p>
        </p:txBody>
      </p:sp>
      <p:sp>
        <p:nvSpPr>
          <p:cNvPr id="23" name="Левая круглая скобка 22"/>
          <p:cNvSpPr/>
          <p:nvPr/>
        </p:nvSpPr>
        <p:spPr>
          <a:xfrm>
            <a:off x="6732067" y="4843607"/>
            <a:ext cx="286603" cy="668741"/>
          </a:xfrm>
          <a:prstGeom prst="leftBracke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Заголовок 1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5358529" y="4785849"/>
            <a:ext cx="1333428" cy="39212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uk-UA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Дівчатка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426212" y="547823"/>
            <a:ext cx="9220200" cy="6234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Лідія </a:t>
            </a:r>
            <a:r>
              <a:rPr lang="uk-UA" sz="4000" b="1" dirty="0" err="1" smtClean="0">
                <a:solidFill>
                  <a:schemeClr val="bg1"/>
                </a:solidFill>
              </a:rPr>
              <a:t>Повх</a:t>
            </a:r>
            <a:r>
              <a:rPr lang="uk-UA" sz="4000" b="1" dirty="0" smtClean="0">
                <a:solidFill>
                  <a:schemeClr val="bg1"/>
                </a:solidFill>
              </a:rPr>
              <a:t>. Вірш «В </a:t>
            </a:r>
            <a:r>
              <a:rPr lang="uk-UA" sz="4000" b="1" dirty="0">
                <a:solidFill>
                  <a:schemeClr val="bg1"/>
                </a:solidFill>
              </a:rPr>
              <a:t>їдальні». </a:t>
            </a:r>
          </a:p>
        </p:txBody>
      </p:sp>
      <p:sp>
        <p:nvSpPr>
          <p:cNvPr id="2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82318"/>
            <a:ext cx="1054100" cy="10623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8-9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42579" y="5359309"/>
            <a:ext cx="5431841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66700" indent="-266700">
              <a:buFont typeface="Wingdings" panose="05000000000000000000" pitchFamily="2" charset="2"/>
              <a:buChar char="v"/>
            </a:pPr>
            <a:r>
              <a:rPr lang="uk-UA" sz="2000" b="1" dirty="0">
                <a:solidFill>
                  <a:schemeClr val="bg1"/>
                </a:solidFill>
              </a:rPr>
              <a:t>Хто дійові особи вірша? </a:t>
            </a:r>
          </a:p>
          <a:p>
            <a:pPr marL="266700" indent="-266700">
              <a:buFont typeface="Wingdings" panose="05000000000000000000" pitchFamily="2" charset="2"/>
              <a:buChar char="v"/>
            </a:pPr>
            <a:r>
              <a:rPr lang="uk-UA" sz="2000" b="1" dirty="0">
                <a:solidFill>
                  <a:schemeClr val="bg1"/>
                </a:solidFill>
              </a:rPr>
              <a:t>Де зустрілися діти?</a:t>
            </a:r>
          </a:p>
          <a:p>
            <a:pPr marL="266700" indent="-266700">
              <a:buFont typeface="Wingdings" panose="05000000000000000000" pitchFamily="2" charset="2"/>
              <a:buChar char="v"/>
            </a:pPr>
            <a:r>
              <a:rPr lang="uk-UA" sz="2000" b="1" dirty="0">
                <a:solidFill>
                  <a:schemeClr val="bg1"/>
                </a:solidFill>
              </a:rPr>
              <a:t>Як Гліб допоміг дівчаткам? </a:t>
            </a:r>
            <a:r>
              <a:rPr lang="uk-UA" sz="2000" b="1" dirty="0" smtClean="0">
                <a:solidFill>
                  <a:schemeClr val="bg1"/>
                </a:solidFill>
              </a:rPr>
              <a:t>Прочитай.</a:t>
            </a:r>
            <a:endParaRPr lang="uk-UA" sz="2000" b="1" dirty="0">
              <a:solidFill>
                <a:schemeClr val="bg1"/>
              </a:solidFill>
            </a:endParaRPr>
          </a:p>
          <a:p>
            <a:pPr marL="266700" indent="-266700">
              <a:buFont typeface="Wingdings" panose="05000000000000000000" pitchFamily="2" charset="2"/>
              <a:buChar char="v"/>
            </a:pPr>
            <a:r>
              <a:rPr lang="uk-UA" sz="2000" b="1" dirty="0">
                <a:solidFill>
                  <a:schemeClr val="bg1"/>
                </a:solidFill>
              </a:rPr>
              <a:t>Чи не траплявся з </a:t>
            </a:r>
            <a:r>
              <a:rPr lang="uk-UA" sz="2000" b="1" dirty="0" smtClean="0">
                <a:solidFill>
                  <a:schemeClr val="bg1"/>
                </a:solidFill>
              </a:rPr>
              <a:t>тобою </a:t>
            </a:r>
            <a:r>
              <a:rPr lang="uk-UA" sz="2000" b="1" dirty="0">
                <a:solidFill>
                  <a:schemeClr val="bg1"/>
                </a:solidFill>
              </a:rPr>
              <a:t>подібний випадок?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89671" y="5643707"/>
            <a:ext cx="4885953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chemeClr val="bg1"/>
                </a:solidFill>
              </a:rPr>
              <a:t>Скільки має бути </a:t>
            </a:r>
            <a:r>
              <a:rPr lang="uk-UA" sz="2000" b="1" dirty="0" smtClean="0">
                <a:solidFill>
                  <a:schemeClr val="bg1"/>
                </a:solidFill>
              </a:rPr>
              <a:t>ролей? Розподіли їх</a:t>
            </a:r>
            <a:r>
              <a:rPr lang="uk-UA" sz="2000" b="1" dirty="0">
                <a:solidFill>
                  <a:schemeClr val="bg1"/>
                </a:solidFill>
              </a:rPr>
              <a:t>. </a:t>
            </a:r>
            <a:endParaRPr lang="uk-UA" sz="2000" b="1" dirty="0" smtClean="0">
              <a:solidFill>
                <a:schemeClr val="bg1"/>
              </a:solidFill>
            </a:endParaRPr>
          </a:p>
          <a:p>
            <a:r>
              <a:rPr lang="uk-UA" sz="2000" b="1" dirty="0" smtClean="0">
                <a:solidFill>
                  <a:schemeClr val="bg1"/>
                </a:solidFill>
              </a:rPr>
              <a:t>Підготуйся </a:t>
            </a:r>
            <a:r>
              <a:rPr lang="uk-UA" sz="2000" b="1" dirty="0">
                <a:solidFill>
                  <a:schemeClr val="bg1"/>
                </a:solidFill>
              </a:rPr>
              <a:t>виразно, з різним настроєм прочитати слова кожної дійової особи. </a:t>
            </a:r>
            <a:endParaRPr lang="uk-UA" sz="20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44840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10778" y="494529"/>
            <a:ext cx="10503605" cy="6702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Театральний </a:t>
            </a:r>
            <a:r>
              <a:rPr lang="uk-UA" sz="4000" b="1" dirty="0" smtClean="0">
                <a:solidFill>
                  <a:schemeClr val="bg1"/>
                </a:solidFill>
              </a:rPr>
              <a:t>словничок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85099" y="1250262"/>
            <a:ext cx="8029285" cy="40318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</a:rPr>
              <a:t>Актор акторка</a:t>
            </a:r>
            <a:r>
              <a:rPr lang="uk-UA" sz="3200" b="1" dirty="0">
                <a:solidFill>
                  <a:srgbClr val="295FFF"/>
                </a:solidFill>
              </a:rPr>
              <a:t> </a:t>
            </a:r>
            <a:r>
              <a:rPr lang="uk-UA" sz="3200" dirty="0"/>
              <a:t>– виконавці ролей.</a:t>
            </a:r>
          </a:p>
          <a:p>
            <a:r>
              <a:rPr lang="uk-UA" sz="3200" b="1" dirty="0">
                <a:solidFill>
                  <a:srgbClr val="FFFF00"/>
                </a:solidFill>
              </a:rPr>
              <a:t>Афіша</a:t>
            </a:r>
            <a:r>
              <a:rPr lang="uk-UA" sz="3200" dirty="0"/>
              <a:t> – повідомлення про виставу.</a:t>
            </a:r>
          </a:p>
          <a:p>
            <a:r>
              <a:rPr lang="uk-UA" sz="3200" b="1" dirty="0" smtClean="0">
                <a:solidFill>
                  <a:srgbClr val="FFFF00"/>
                </a:solidFill>
              </a:rPr>
              <a:t>Глядач, </a:t>
            </a:r>
            <a:r>
              <a:rPr lang="uk-UA" sz="3200" b="1" dirty="0">
                <a:solidFill>
                  <a:srgbClr val="FFFF00"/>
                </a:solidFill>
              </a:rPr>
              <a:t>глядачка </a:t>
            </a:r>
            <a:r>
              <a:rPr lang="uk-UA" sz="3200" dirty="0"/>
              <a:t>– той, хто дивиться виставу.</a:t>
            </a:r>
          </a:p>
          <a:p>
            <a:r>
              <a:rPr lang="uk-UA" sz="3200" b="1" dirty="0">
                <a:solidFill>
                  <a:srgbClr val="FFFF00"/>
                </a:solidFill>
              </a:rPr>
              <a:t>Жести</a:t>
            </a:r>
            <a:r>
              <a:rPr lang="uk-UA" sz="3200" dirty="0">
                <a:solidFill>
                  <a:srgbClr val="295FFF"/>
                </a:solidFill>
              </a:rPr>
              <a:t> </a:t>
            </a:r>
            <a:r>
              <a:rPr lang="uk-UA" sz="3200" dirty="0"/>
              <a:t>– рухи тіла чи рук.</a:t>
            </a:r>
          </a:p>
          <a:p>
            <a:r>
              <a:rPr lang="uk-UA" sz="3200" b="1" dirty="0">
                <a:solidFill>
                  <a:srgbClr val="FFFF00"/>
                </a:solidFill>
              </a:rPr>
              <a:t>Міміка</a:t>
            </a:r>
            <a:r>
              <a:rPr lang="uk-UA" sz="3200" dirty="0"/>
              <a:t> – вираз обличчя.</a:t>
            </a:r>
          </a:p>
          <a:p>
            <a:r>
              <a:rPr lang="uk-UA" sz="3200" b="1" dirty="0">
                <a:solidFill>
                  <a:srgbClr val="FFFF00"/>
                </a:solidFill>
              </a:rPr>
              <a:t>П'єса</a:t>
            </a:r>
            <a:r>
              <a:rPr lang="uk-UA" sz="3200" dirty="0"/>
              <a:t> – твір, за яким ставлять виставу.</a:t>
            </a:r>
          </a:p>
          <a:p>
            <a:r>
              <a:rPr lang="uk-UA" sz="3200" b="1" dirty="0">
                <a:solidFill>
                  <a:srgbClr val="FFFF00"/>
                </a:solidFill>
              </a:rPr>
              <a:t>Репетиція</a:t>
            </a:r>
            <a:r>
              <a:rPr lang="uk-UA" sz="3200" dirty="0"/>
              <a:t> – підготовка до вистави.</a:t>
            </a:r>
          </a:p>
          <a:p>
            <a:r>
              <a:rPr lang="uk-UA" sz="3200" b="1" dirty="0">
                <a:solidFill>
                  <a:srgbClr val="FFFF00"/>
                </a:solidFill>
              </a:rPr>
              <a:t>Сцена</a:t>
            </a:r>
            <a:r>
              <a:rPr lang="uk-UA" sz="3200" dirty="0"/>
              <a:t> – місце дії.</a:t>
            </a:r>
          </a:p>
        </p:txBody>
      </p:sp>
      <p:pic>
        <p:nvPicPr>
          <p:cNvPr id="30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7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778" y="1250262"/>
            <a:ext cx="2311400" cy="1438205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ÐÐ°ÑÑÐ¸Ð½ÐºÐ¸ Ð¿Ð¾ Ð·Ð°Ð¿ÑÐ¾ÑÑ ÐºÐ»Ð¸Ð¿Ð°ÑÑ Ð´ÐµÑÐ¸ Ð°ÑÑÐ¸ÑÑÑ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778" y="3046867"/>
            <a:ext cx="2331180" cy="2186129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82318"/>
            <a:ext cx="1054100" cy="10623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139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90884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10778" y="494529"/>
            <a:ext cx="10503605" cy="6702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Розіграймо сценку за прочитаним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38416" y="4525897"/>
            <a:ext cx="700973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Яку роль ти вибираєш для себе? 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Порепетируй </a:t>
            </a:r>
            <a:r>
              <a:rPr lang="uk-UA" sz="2400" b="1" dirty="0">
                <a:solidFill>
                  <a:schemeClr val="bg1"/>
                </a:solidFill>
              </a:rPr>
              <a:t>з друзями </a:t>
            </a:r>
            <a:r>
              <a:rPr lang="uk-UA" sz="2400" b="1" dirty="0" smtClean="0">
                <a:solidFill>
                  <a:schemeClr val="bg1"/>
                </a:solidFill>
              </a:rPr>
              <a:t>або з </a:t>
            </a:r>
            <a:r>
              <a:rPr lang="uk-UA" sz="2400" b="1" smtClean="0">
                <a:solidFill>
                  <a:schemeClr val="bg1"/>
                </a:solidFill>
              </a:rPr>
              <a:t>рідними вдома</a:t>
            </a:r>
            <a:endParaRPr lang="uk-UA" sz="24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82318"/>
            <a:ext cx="1054100" cy="10623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8-9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" name="Picture 2" descr="D:\2 клас\2 Читання\1 Савченко\01 До школи до книги до друзів\№005 - Історії зі шкільного життя\2024-09-07_2043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416" y="1572167"/>
            <a:ext cx="7009730" cy="274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50293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76423" y="498667"/>
            <a:ext cx="9718147" cy="75318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Пояснення домашнього </a:t>
            </a:r>
            <a:r>
              <a:rPr lang="uk-UA" sz="4000" b="1" dirty="0" smtClean="0">
                <a:solidFill>
                  <a:schemeClr val="bg1"/>
                </a:solidFill>
              </a:rPr>
              <a:t>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69043" y="1445879"/>
            <a:ext cx="4300143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Виразно читати </a:t>
            </a:r>
            <a:r>
              <a:rPr lang="uk-UA" sz="3200" b="1" dirty="0" smtClean="0">
                <a:solidFill>
                  <a:srgbClr val="FFFF00"/>
                </a:solidFill>
              </a:rPr>
              <a:t>вірш по ролях. </a:t>
            </a:r>
            <a:r>
              <a:rPr lang="uk-UA" sz="3200" b="1" dirty="0">
                <a:solidFill>
                  <a:schemeClr val="bg1"/>
                </a:solidFill>
              </a:rPr>
              <a:t>Підготувати розповідь про свої улюблені заняття. </a:t>
            </a:r>
          </a:p>
        </p:txBody>
      </p:sp>
      <p:pic>
        <p:nvPicPr>
          <p:cNvPr id="8198" name="Picture 6" descr="ÐÐ°ÑÑÐ¸Ð½ÐºÐ¸ Ð¿Ð¾ Ð·Ð°Ð¿ÑÐ¾ÑÑ ÐºÐ»Ð¸Ð¿Ð°ÑÑ Ð´ÐµÑÐ¸ ÑÐ¸ÑÐ°ÑÑ ÐºÐ½Ð¸Ð³Ñ Ñ ÑÐ¾Ð´Ð¸ÑÐµÐ»ÑÐ¼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771" y="1450457"/>
            <a:ext cx="5277799" cy="4327796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619" y="3614355"/>
            <a:ext cx="3458989" cy="305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25769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92241" y="494529"/>
            <a:ext cx="8732066" cy="67704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Вправа </a:t>
            </a:r>
            <a:r>
              <a:rPr lang="uk-UA" sz="3600" b="1" dirty="0" smtClean="0">
                <a:solidFill>
                  <a:schemeClr val="bg1"/>
                </a:solidFill>
              </a:rPr>
              <a:t>«Незакінчене речення». Рефлексія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75812" y="1340324"/>
            <a:ext cx="8049527" cy="1384995"/>
          </a:xfrm>
          <a:prstGeom prst="rect">
            <a:avLst/>
          </a:prstGeom>
          <a:solidFill>
            <a:srgbClr val="FF5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</a:rPr>
              <a:t>Сьогодні на уроці я дізнався/дізналась про…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Найбільш цікавим було…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Урок запам'ятався мені тим, що </a:t>
            </a:r>
            <a:r>
              <a:rPr lang="uk-UA" sz="2800" b="1" dirty="0" smtClean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91735" y="5139651"/>
            <a:ext cx="17526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Було </a:t>
            </a:r>
            <a:r>
              <a:rPr lang="uk-UA" sz="2400" b="1" dirty="0"/>
              <a:t>складно!</a:t>
            </a:r>
            <a:endParaRPr lang="ru-RU" sz="2400" b="1" dirty="0"/>
          </a:p>
        </p:txBody>
      </p:sp>
      <p:pic>
        <p:nvPicPr>
          <p:cNvPr id="1030" name="Picture 6" descr="D:\Картинки до тестів\Палець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54" y="2828094"/>
            <a:ext cx="1209563" cy="213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Картинки до тестів\Палець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323" y="2731243"/>
            <a:ext cx="1324930" cy="223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Картинки до тестів\Пальці 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441">
            <a:off x="5358958" y="2668330"/>
            <a:ext cx="1439140" cy="236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Картинки до тестів\Пальці 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1681">
            <a:off x="7345529" y="2694784"/>
            <a:ext cx="1545699" cy="235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:\Картинки до тестів\Пальці 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354">
            <a:off x="9498322" y="2815292"/>
            <a:ext cx="1651971" cy="222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7266518" y="5108308"/>
            <a:ext cx="1703725" cy="830997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/>
              <a:t>Все було легко! </a:t>
            </a:r>
            <a:endParaRPr lang="ru-RU" sz="24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587479" y="5084131"/>
            <a:ext cx="241261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Я </a:t>
            </a:r>
            <a:r>
              <a:rPr lang="uk-UA" sz="2400" b="1" dirty="0"/>
              <a:t>трошки </a:t>
            </a:r>
            <a:r>
              <a:rPr lang="uk-UA" sz="2400" b="1" dirty="0" smtClean="0"/>
              <a:t>втомилась /втомився! </a:t>
            </a:r>
            <a:endParaRPr lang="ru-RU" sz="24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9606890" y="5063579"/>
            <a:ext cx="1699089" cy="830997"/>
          </a:xfrm>
          <a:prstGeom prst="rect">
            <a:avLst/>
          </a:prstGeom>
          <a:solidFill>
            <a:srgbClr val="FF66FF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У </a:t>
            </a:r>
            <a:r>
              <a:rPr lang="uk-UA" sz="2400" b="1" dirty="0"/>
              <a:t>мене все </a:t>
            </a:r>
            <a:r>
              <a:rPr lang="uk-UA" sz="2400" b="1" dirty="0" smtClean="0"/>
              <a:t>вийшло</a:t>
            </a:r>
            <a:endParaRPr lang="ru-RU" sz="24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246572" y="5084131"/>
            <a:ext cx="1612004" cy="830997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Було </a:t>
            </a:r>
            <a:r>
              <a:rPr lang="uk-UA" sz="2400" b="1" dirty="0"/>
              <a:t>цікаво!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72751054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939761" y="591637"/>
            <a:ext cx="8732066" cy="93622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658005" y="2292935"/>
            <a:ext cx="5109453" cy="22814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Ми — </a:t>
            </a:r>
            <a:r>
              <a:rPr lang="uk-UA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сімейка невеличка. Усі друзі — я і ти.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Привітаємось, щоб личка Всі усмішками цвіли</a:t>
            </a:r>
            <a:r>
              <a:rPr lang="ru-RU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  <a:endParaRPr lang="ru-RU" sz="3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2050" name="Picture 2" descr="Славетні українці - олімпійці - презентация онлайн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20" t="25132" r="18499" b="5308"/>
          <a:stretch/>
        </p:blipFill>
        <p:spPr bwMode="auto">
          <a:xfrm>
            <a:off x="579205" y="1771199"/>
            <a:ext cx="5945165" cy="3663183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95532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76434" y="405931"/>
            <a:ext cx="10382491" cy="69978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</a:t>
            </a:r>
            <a:r>
              <a:rPr lang="uk-UA" sz="4000" b="1" dirty="0">
                <a:solidFill>
                  <a:schemeClr val="bg1"/>
                </a:solidFill>
              </a:rPr>
              <a:t>Дай мені 5</a:t>
            </a:r>
            <a:r>
              <a:rPr lang="uk-UA" sz="4000" b="1" dirty="0" smtClean="0">
                <a:solidFill>
                  <a:schemeClr val="bg1"/>
                </a:solidFill>
              </a:rPr>
              <a:t>»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47277" y="1324164"/>
            <a:ext cx="4297142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241300" algn="ctr"/>
            <a:r>
              <a:rPr lang="uk-UA" sz="2800" b="1" dirty="0" smtClean="0">
                <a:solidFill>
                  <a:schemeClr val="bg1"/>
                </a:solidFill>
              </a:rPr>
              <a:t>Вуха слухають. Один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31800" y="2160057"/>
            <a:ext cx="4564048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241300" algn="ctr"/>
            <a:r>
              <a:rPr lang="uk-UA" sz="2800" b="1" dirty="0" smtClean="0">
                <a:solidFill>
                  <a:schemeClr val="bg1"/>
                </a:solidFill>
              </a:rPr>
              <a:t>Ротик мовчить. Два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13290" y="2937249"/>
            <a:ext cx="4564048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241300" algn="ctr"/>
            <a:r>
              <a:rPr lang="uk-UA" sz="2800" b="1" dirty="0" smtClean="0">
                <a:solidFill>
                  <a:schemeClr val="bg1"/>
                </a:solidFill>
              </a:rPr>
              <a:t>Очі дивляться. Три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21452" y="3839710"/>
            <a:ext cx="5473862" cy="57888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Руки</a:t>
            </a:r>
            <a:r>
              <a:rPr lang="uk-UA" sz="2800" b="1" dirty="0">
                <a:solidFill>
                  <a:schemeClr val="bg1"/>
                </a:solidFill>
              </a:rPr>
              <a:t>, ноги не </a:t>
            </a:r>
            <a:r>
              <a:rPr lang="uk-UA" sz="2800" b="1" dirty="0" smtClean="0">
                <a:solidFill>
                  <a:schemeClr val="bg1"/>
                </a:solidFill>
              </a:rPr>
              <a:t>рухаються. Чотири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07923" y="4668250"/>
            <a:ext cx="4564048" cy="578882"/>
          </a:xfrm>
          <a:prstGeom prst="roundRect">
            <a:avLst/>
          </a:prstGeom>
          <a:solidFill>
            <a:srgbClr val="FF5050"/>
          </a:solidFill>
        </p:spPr>
        <p:txBody>
          <a:bodyPr wrap="square" rtlCol="0">
            <a:spAutoFit/>
          </a:bodyPr>
          <a:lstStyle/>
          <a:p>
            <a:pPr indent="241300" algn="ctr"/>
            <a:r>
              <a:rPr lang="uk-UA" sz="2800" b="1" dirty="0" smtClean="0">
                <a:solidFill>
                  <a:schemeClr val="bg1"/>
                </a:solidFill>
              </a:rPr>
              <a:t>Голова працює. П’ять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36391" y="5592813"/>
            <a:ext cx="279082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</a:rPr>
              <a:t>Дай мені 5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24" name="Picture 6" descr="D:\Картинки до тестів\Палець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770" y="1105719"/>
            <a:ext cx="958671" cy="169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7" descr="D:\Картинки до тестів\Палець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46" y="1111519"/>
            <a:ext cx="1088019" cy="183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D:\Картинки до тестів\Пальці 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441">
            <a:off x="10306528" y="2210727"/>
            <a:ext cx="1151741" cy="189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D:\Картинки до тестів\Пальці 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1681">
            <a:off x="1013885" y="3273990"/>
            <a:ext cx="1232796" cy="187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 descr="D:\Картинки до тестів\Пальці 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354">
            <a:off x="8959889" y="4165384"/>
            <a:ext cx="1313761" cy="176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63381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637" y="1805650"/>
            <a:ext cx="2598231" cy="4614909"/>
          </a:xfrm>
          <a:prstGeom prst="rect">
            <a:avLst/>
          </a:prstGeom>
        </p:spPr>
      </p:pic>
      <p:graphicFrame>
        <p:nvGraphicFramePr>
          <p:cNvPr id="6" name="Таблица 5">
            <a:extLst>
              <a:ext uri="{FF2B5EF4-FFF2-40B4-BE49-F238E27FC236}">
                <a16:creationId xmlns="" xmlns:a16="http://schemas.microsoft.com/office/drawing/2014/main" id="{F533FD60-B17C-4148-A140-E520B1532F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335302"/>
              </p:ext>
            </p:extLst>
          </p:nvPr>
        </p:nvGraphicFramePr>
        <p:xfrm>
          <a:off x="3127127" y="1635449"/>
          <a:ext cx="8405144" cy="46060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9863">
                  <a:extLst>
                    <a:ext uri="{9D8B030D-6E8A-4147-A177-3AD203B41FA5}">
                      <a16:colId xmlns="" xmlns:a16="http://schemas.microsoft.com/office/drawing/2014/main" val="1498209038"/>
                    </a:ext>
                  </a:extLst>
                </a:gridCol>
                <a:gridCol w="1169863">
                  <a:extLst>
                    <a:ext uri="{9D8B030D-6E8A-4147-A177-3AD203B41FA5}">
                      <a16:colId xmlns="" xmlns:a16="http://schemas.microsoft.com/office/drawing/2014/main" val="657939157"/>
                    </a:ext>
                  </a:extLst>
                </a:gridCol>
                <a:gridCol w="1169863">
                  <a:extLst>
                    <a:ext uri="{9D8B030D-6E8A-4147-A177-3AD203B41FA5}">
                      <a16:colId xmlns="" xmlns:a16="http://schemas.microsoft.com/office/drawing/2014/main" val="2048222746"/>
                    </a:ext>
                  </a:extLst>
                </a:gridCol>
                <a:gridCol w="1169863">
                  <a:extLst>
                    <a:ext uri="{9D8B030D-6E8A-4147-A177-3AD203B41FA5}">
                      <a16:colId xmlns="" xmlns:a16="http://schemas.microsoft.com/office/drawing/2014/main" val="355700800"/>
                    </a:ext>
                  </a:extLst>
                </a:gridCol>
                <a:gridCol w="1169863">
                  <a:extLst>
                    <a:ext uri="{9D8B030D-6E8A-4147-A177-3AD203B41FA5}">
                      <a16:colId xmlns="" xmlns:a16="http://schemas.microsoft.com/office/drawing/2014/main" val="2204616720"/>
                    </a:ext>
                  </a:extLst>
                </a:gridCol>
                <a:gridCol w="1363816">
                  <a:extLst>
                    <a:ext uri="{9D8B030D-6E8A-4147-A177-3AD203B41FA5}">
                      <a16:colId xmlns="" xmlns:a16="http://schemas.microsoft.com/office/drawing/2014/main" val="4203812509"/>
                    </a:ext>
                  </a:extLst>
                </a:gridCol>
                <a:gridCol w="1192013">
                  <a:extLst>
                    <a:ext uri="{9D8B030D-6E8A-4147-A177-3AD203B41FA5}">
                      <a16:colId xmlns="" xmlns:a16="http://schemas.microsoft.com/office/drawing/2014/main" val="3043044231"/>
                    </a:ext>
                  </a:extLst>
                </a:gridCol>
              </a:tblGrid>
              <a:tr h="6429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500" dirty="0">
                          <a:effectLst/>
                        </a:rPr>
                        <a:t> </a:t>
                      </a:r>
                      <a:endParaRPr lang="ru-RU" sz="3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28" marR="34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>
                          <a:effectLst/>
                        </a:rPr>
                        <a:t>а</a:t>
                      </a:r>
                      <a:endParaRPr lang="ru-RU" sz="3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28" marR="34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>
                          <a:effectLst/>
                        </a:rPr>
                        <a:t>о</a:t>
                      </a:r>
                      <a:endParaRPr lang="ru-RU" sz="3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28" marR="34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>
                          <a:effectLst/>
                        </a:rPr>
                        <a:t>у</a:t>
                      </a:r>
                      <a:endParaRPr lang="ru-RU" sz="3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28" marR="34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>
                          <a:effectLst/>
                        </a:rPr>
                        <a:t>е</a:t>
                      </a:r>
                      <a:endParaRPr lang="ru-RU" sz="3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28" marR="34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>
                          <a:effectLst/>
                        </a:rPr>
                        <a:t>і</a:t>
                      </a:r>
                      <a:endParaRPr lang="ru-RU" sz="3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28" marR="34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>
                          <a:effectLst/>
                        </a:rPr>
                        <a:t>и</a:t>
                      </a:r>
                      <a:endParaRPr lang="ru-RU" sz="3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28" marR="34728" marT="0" marB="0"/>
                </a:tc>
                <a:extLst>
                  <a:ext uri="{0D108BD9-81ED-4DB2-BD59-A6C34878D82A}">
                    <a16:rowId xmlns="" xmlns:a16="http://schemas.microsoft.com/office/drawing/2014/main" val="2021353594"/>
                  </a:ext>
                </a:extLst>
              </a:tr>
              <a:tr h="6429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dirty="0" err="1" smtClean="0">
                          <a:effectLst/>
                        </a:rPr>
                        <a:t>шк</a:t>
                      </a:r>
                      <a:r>
                        <a:rPr lang="uk-UA" sz="3500" dirty="0" smtClean="0">
                          <a:effectLst/>
                        </a:rPr>
                        <a:t> </a:t>
                      </a:r>
                      <a:endParaRPr lang="ru-RU" sz="3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28" marR="34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 dirty="0" err="1" smtClean="0">
                          <a:effectLst/>
                        </a:rPr>
                        <a:t>шка</a:t>
                      </a:r>
                      <a:endParaRPr lang="ru-RU" sz="3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28" marR="34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шко</a:t>
                      </a:r>
                      <a:endParaRPr lang="ru-RU" sz="3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28" marR="34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 dirty="0" err="1" smtClean="0">
                          <a:effectLst/>
                        </a:rPr>
                        <a:t>шку</a:t>
                      </a:r>
                      <a:endParaRPr lang="ru-RU" sz="3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28" marR="34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 dirty="0" err="1" smtClean="0">
                          <a:effectLst/>
                        </a:rPr>
                        <a:t>шке</a:t>
                      </a:r>
                      <a:endParaRPr lang="ru-RU" sz="3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28" marR="34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 dirty="0" err="1" smtClean="0">
                          <a:effectLst/>
                        </a:rPr>
                        <a:t>шкі</a:t>
                      </a:r>
                      <a:endParaRPr lang="ru-RU" sz="3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28" marR="34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 dirty="0" err="1" smtClean="0">
                          <a:effectLst/>
                        </a:rPr>
                        <a:t>шки</a:t>
                      </a:r>
                      <a:endParaRPr lang="ru-RU" sz="3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28" marR="34728" marT="0" marB="0"/>
                </a:tc>
                <a:extLst>
                  <a:ext uri="{0D108BD9-81ED-4DB2-BD59-A6C34878D82A}">
                    <a16:rowId xmlns="" xmlns:a16="http://schemas.microsoft.com/office/drawing/2014/main" val="4200382604"/>
                  </a:ext>
                </a:extLst>
              </a:tr>
              <a:tr h="6429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dirty="0" err="1" smtClean="0">
                          <a:effectLst/>
                        </a:rPr>
                        <a:t>дзв</a:t>
                      </a:r>
                      <a:r>
                        <a:rPr lang="uk-UA" sz="3500" dirty="0" smtClean="0">
                          <a:effectLst/>
                        </a:rPr>
                        <a:t> </a:t>
                      </a:r>
                      <a:endParaRPr lang="ru-RU" sz="3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28" marR="34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 dirty="0" err="1" smtClean="0">
                          <a:effectLst/>
                        </a:rPr>
                        <a:t>дзва</a:t>
                      </a:r>
                      <a:endParaRPr lang="ru-RU" sz="3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28" marR="34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 dirty="0" err="1" smtClean="0">
                          <a:effectLst/>
                        </a:rPr>
                        <a:t>дзво</a:t>
                      </a:r>
                      <a:endParaRPr lang="ru-RU" sz="3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28" marR="34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 dirty="0" err="1" smtClean="0">
                          <a:effectLst/>
                        </a:rPr>
                        <a:t>дзву</a:t>
                      </a:r>
                      <a:endParaRPr lang="ru-RU" sz="3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28" marR="34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 dirty="0" err="1" smtClean="0">
                          <a:effectLst/>
                        </a:rPr>
                        <a:t>дзве</a:t>
                      </a:r>
                      <a:endParaRPr lang="ru-RU" sz="3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28" marR="34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 dirty="0" err="1" smtClean="0">
                          <a:effectLst/>
                        </a:rPr>
                        <a:t>дзві</a:t>
                      </a:r>
                      <a:endParaRPr lang="ru-RU" sz="3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28" marR="34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 dirty="0" err="1" smtClean="0">
                          <a:effectLst/>
                        </a:rPr>
                        <a:t>дзви</a:t>
                      </a:r>
                      <a:endParaRPr lang="ru-RU" sz="3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28" marR="34728" marT="0" marB="0"/>
                </a:tc>
                <a:extLst>
                  <a:ext uri="{0D108BD9-81ED-4DB2-BD59-A6C34878D82A}">
                    <a16:rowId xmlns="" xmlns:a16="http://schemas.microsoft.com/office/drawing/2014/main" val="1379542837"/>
                  </a:ext>
                </a:extLst>
              </a:tr>
              <a:tr h="6696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dirty="0" err="1" smtClean="0">
                          <a:effectLst/>
                        </a:rPr>
                        <a:t>спл</a:t>
                      </a:r>
                      <a:r>
                        <a:rPr lang="uk-UA" sz="3500" dirty="0" smtClean="0">
                          <a:effectLst/>
                        </a:rPr>
                        <a:t> </a:t>
                      </a:r>
                      <a:endParaRPr lang="ru-RU" sz="3500" dirty="0">
                        <a:effectLst/>
                      </a:endParaRPr>
                    </a:p>
                  </a:txBody>
                  <a:tcPr marL="34728" marR="34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 dirty="0" err="1" smtClean="0">
                          <a:effectLst/>
                        </a:rPr>
                        <a:t>спла</a:t>
                      </a:r>
                      <a:endParaRPr lang="ru-RU" sz="3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28" marR="34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 dirty="0" err="1" smtClean="0">
                          <a:effectLst/>
                        </a:rPr>
                        <a:t>спло</a:t>
                      </a:r>
                      <a:endParaRPr lang="ru-RU" sz="3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28" marR="34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 dirty="0" err="1" smtClean="0">
                          <a:effectLst/>
                        </a:rPr>
                        <a:t>сплу</a:t>
                      </a:r>
                      <a:endParaRPr lang="ru-RU" sz="3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28" marR="34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 dirty="0" err="1" smtClean="0">
                          <a:effectLst/>
                        </a:rPr>
                        <a:t>спле</a:t>
                      </a:r>
                      <a:endParaRPr lang="ru-RU" sz="3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28" marR="34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 dirty="0" err="1" smtClean="0">
                          <a:effectLst/>
                        </a:rPr>
                        <a:t>сплі</a:t>
                      </a:r>
                      <a:endParaRPr lang="ru-RU" sz="3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28" marR="34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 dirty="0" err="1" smtClean="0">
                          <a:effectLst/>
                        </a:rPr>
                        <a:t>спли</a:t>
                      </a:r>
                      <a:endParaRPr lang="ru-RU" sz="3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28" marR="34728" marT="0" marB="0"/>
                </a:tc>
                <a:extLst>
                  <a:ext uri="{0D108BD9-81ED-4DB2-BD59-A6C34878D82A}">
                    <a16:rowId xmlns="" xmlns:a16="http://schemas.microsoft.com/office/drawing/2014/main" val="583795525"/>
                  </a:ext>
                </a:extLst>
              </a:tr>
              <a:tr h="6429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dirty="0">
                          <a:effectLst/>
                        </a:rPr>
                        <a:t>    </a:t>
                      </a:r>
                      <a:r>
                        <a:rPr lang="uk-UA" sz="3500" dirty="0" smtClean="0">
                          <a:effectLst/>
                        </a:rPr>
                        <a:t>вч</a:t>
                      </a:r>
                      <a:endParaRPr lang="ru-RU" sz="3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28" marR="34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 dirty="0" err="1" smtClean="0">
                          <a:effectLst/>
                        </a:rPr>
                        <a:t>вча</a:t>
                      </a:r>
                      <a:endParaRPr lang="ru-RU" sz="3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28" marR="34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 dirty="0" err="1" smtClean="0">
                          <a:effectLst/>
                        </a:rPr>
                        <a:t>вчо</a:t>
                      </a:r>
                      <a:endParaRPr lang="ru-RU" sz="3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28" marR="34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 dirty="0" smtClean="0">
                          <a:effectLst/>
                        </a:rPr>
                        <a:t>вчу</a:t>
                      </a:r>
                      <a:endParaRPr lang="ru-RU" sz="3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28" marR="34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 dirty="0" err="1" smtClean="0">
                          <a:effectLst/>
                        </a:rPr>
                        <a:t>вче</a:t>
                      </a:r>
                      <a:endParaRPr lang="ru-RU" sz="3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28" marR="34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 dirty="0" err="1" smtClean="0">
                          <a:effectLst/>
                        </a:rPr>
                        <a:t>вчі</a:t>
                      </a:r>
                      <a:endParaRPr lang="ru-RU" sz="3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28" marR="34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 dirty="0" smtClean="0">
                          <a:effectLst/>
                        </a:rPr>
                        <a:t>вчи</a:t>
                      </a:r>
                      <a:endParaRPr lang="ru-RU" sz="3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28" marR="34728" marT="0" marB="0"/>
                </a:tc>
                <a:extLst>
                  <a:ext uri="{0D108BD9-81ED-4DB2-BD59-A6C34878D82A}">
                    <a16:rowId xmlns="" xmlns:a16="http://schemas.microsoft.com/office/drawing/2014/main" val="1034435726"/>
                  </a:ext>
                </a:extLst>
              </a:tr>
              <a:tr h="6896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dirty="0" smtClean="0">
                          <a:effectLst/>
                        </a:rPr>
                        <a:t>хв</a:t>
                      </a:r>
                      <a:endParaRPr lang="ru-RU" sz="3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28" marR="34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 dirty="0" err="1" smtClean="0">
                          <a:effectLst/>
                        </a:rPr>
                        <a:t>хва</a:t>
                      </a:r>
                      <a:endParaRPr lang="ru-RU" sz="3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28" marR="34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 dirty="0" err="1" smtClean="0">
                          <a:effectLst/>
                        </a:rPr>
                        <a:t>хво</a:t>
                      </a:r>
                      <a:endParaRPr lang="ru-RU" sz="3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28" marR="34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 dirty="0" err="1" smtClean="0">
                          <a:effectLst/>
                        </a:rPr>
                        <a:t>хву</a:t>
                      </a:r>
                      <a:endParaRPr lang="ru-RU" sz="3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28" marR="34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 dirty="0" err="1" smtClean="0">
                          <a:effectLst/>
                        </a:rPr>
                        <a:t>хве</a:t>
                      </a:r>
                      <a:endParaRPr lang="ru-RU" sz="3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28" marR="34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 dirty="0" err="1" smtClean="0">
                          <a:effectLst/>
                        </a:rPr>
                        <a:t>хві</a:t>
                      </a:r>
                      <a:endParaRPr lang="ru-RU" sz="3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28" marR="34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 dirty="0" err="1" smtClean="0">
                          <a:effectLst/>
                        </a:rPr>
                        <a:t>хви</a:t>
                      </a:r>
                      <a:endParaRPr lang="ru-RU" sz="3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28" marR="34728" marT="0" marB="0"/>
                </a:tc>
                <a:extLst>
                  <a:ext uri="{0D108BD9-81ED-4DB2-BD59-A6C34878D82A}">
                    <a16:rowId xmlns="" xmlns:a16="http://schemas.microsoft.com/office/drawing/2014/main" val="3075423637"/>
                  </a:ext>
                </a:extLst>
              </a:tr>
              <a:tr h="6747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dirty="0" smtClean="0">
                          <a:effectLst/>
                        </a:rPr>
                        <a:t>вт </a:t>
                      </a:r>
                      <a:endParaRPr lang="ru-RU" sz="3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28" marR="34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 dirty="0" err="1" smtClean="0">
                          <a:effectLst/>
                        </a:rPr>
                        <a:t>вта</a:t>
                      </a:r>
                      <a:endParaRPr lang="ru-RU" sz="3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28" marR="34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 dirty="0" err="1" smtClean="0">
                          <a:effectLst/>
                        </a:rPr>
                        <a:t>вто</a:t>
                      </a:r>
                      <a:endParaRPr lang="ru-RU" sz="3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28" marR="34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 dirty="0" err="1" smtClean="0">
                          <a:effectLst/>
                        </a:rPr>
                        <a:t>вту</a:t>
                      </a:r>
                      <a:endParaRPr lang="ru-RU" sz="3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28" marR="34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 dirty="0" err="1" smtClean="0">
                          <a:effectLst/>
                        </a:rPr>
                        <a:t>вте</a:t>
                      </a:r>
                      <a:endParaRPr lang="ru-RU" sz="3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28" marR="34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 dirty="0" err="1" smtClean="0">
                          <a:effectLst/>
                        </a:rPr>
                        <a:t>вті</a:t>
                      </a:r>
                      <a:endParaRPr lang="ru-RU" sz="3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28" marR="3472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500" b="1" dirty="0" err="1" smtClean="0">
                          <a:effectLst/>
                        </a:rPr>
                        <a:t>вти</a:t>
                      </a:r>
                      <a:endParaRPr lang="ru-RU" dirty="0"/>
                    </a:p>
                  </a:txBody>
                  <a:tcPr marL="34728" marR="34728" marT="0" marB="0"/>
                </a:tc>
                <a:extLst>
                  <a:ext uri="{0D108BD9-81ED-4DB2-BD59-A6C34878D82A}">
                    <a16:rowId xmlns="" xmlns:a16="http://schemas.microsoft.com/office/drawing/2014/main" val="866432637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83847" y="494529"/>
            <a:ext cx="10440365" cy="85421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Прочитай </a:t>
            </a:r>
            <a:r>
              <a:rPr lang="uk-UA" sz="4000" b="1" dirty="0" smtClean="0">
                <a:solidFill>
                  <a:schemeClr val="bg1"/>
                </a:solidFill>
              </a:rPr>
              <a:t>швидко склади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69938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Двойная волна 18"/>
          <p:cNvSpPr/>
          <p:nvPr/>
        </p:nvSpPr>
        <p:spPr>
          <a:xfrm>
            <a:off x="762000" y="1354042"/>
            <a:ext cx="10975553" cy="4430048"/>
          </a:xfrm>
          <a:prstGeom prst="doubleWav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Заголовок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875800" y="2737722"/>
            <a:ext cx="702340" cy="734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3600" b="1" dirty="0">
                <a:solidFill>
                  <a:srgbClr val="FF0000"/>
                </a:solidFill>
                <a:ea typeface="+mj-ea"/>
                <a:cs typeface="+mj-cs"/>
              </a:rPr>
              <a:t>ї</a:t>
            </a:r>
          </a:p>
        </p:txBody>
      </p:sp>
      <p:sp>
        <p:nvSpPr>
          <p:cNvPr id="9" name="Заголовок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2498327" y="1854251"/>
            <a:ext cx="1819030" cy="1971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uk-UA" sz="4000" b="1" dirty="0" err="1">
                <a:solidFill>
                  <a:srgbClr val="0070C0"/>
                </a:solidFill>
                <a:ea typeface="+mj-ea"/>
                <a:cs typeface="+mj-cs"/>
              </a:rPr>
              <a:t>жа</a:t>
            </a:r>
            <a:endParaRPr lang="uk-UA" sz="4000" b="1" dirty="0">
              <a:solidFill>
                <a:srgbClr val="0070C0"/>
              </a:solidFill>
              <a:ea typeface="+mj-ea"/>
              <a:cs typeface="+mj-cs"/>
            </a:endParaRPr>
          </a:p>
          <a:p>
            <a:pPr eaLnBrk="0" hangingPunct="0">
              <a:defRPr/>
            </a:pPr>
            <a:r>
              <a:rPr lang="uk-UA" sz="4000" b="1" dirty="0">
                <a:solidFill>
                  <a:srgbClr val="0070C0"/>
                </a:solidFill>
                <a:ea typeface="+mj-ea"/>
                <a:cs typeface="+mj-cs"/>
              </a:rPr>
              <a:t>жак</a:t>
            </a:r>
          </a:p>
          <a:p>
            <a:pPr eaLnBrk="0" hangingPunct="0">
              <a:defRPr/>
            </a:pPr>
            <a:r>
              <a:rPr lang="uk-UA" sz="4000" b="1" dirty="0">
                <a:solidFill>
                  <a:srgbClr val="0070C0"/>
                </a:solidFill>
                <a:ea typeface="+mj-ea"/>
                <a:cs typeface="+mj-cs"/>
              </a:rPr>
              <a:t>дальня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1399675" y="2472808"/>
            <a:ext cx="1098653" cy="54622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1400815" y="3051625"/>
            <a:ext cx="1080569" cy="1368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1391750" y="3097900"/>
            <a:ext cx="1095393" cy="55287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Заголовок 1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2889479" y="3979068"/>
            <a:ext cx="2175383" cy="119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uk-UA" sz="4000" b="1" dirty="0">
                <a:solidFill>
                  <a:srgbClr val="0070C0"/>
                </a:solidFill>
                <a:ea typeface="+mj-ea"/>
                <a:cs typeface="+mj-cs"/>
              </a:rPr>
              <a:t>звича</a:t>
            </a:r>
            <a:r>
              <a:rPr lang="uk-UA" sz="4000" b="1" dirty="0">
                <a:solidFill>
                  <a:srgbClr val="FF0000"/>
                </a:solidFill>
                <a:ea typeface="+mj-ea"/>
                <a:cs typeface="+mj-cs"/>
              </a:rPr>
              <a:t>ї</a:t>
            </a:r>
          </a:p>
          <a:p>
            <a:pPr eaLnBrk="0" hangingPunct="0">
              <a:defRPr/>
            </a:pPr>
            <a:r>
              <a:rPr lang="uk-UA" sz="4000" b="1" dirty="0">
                <a:solidFill>
                  <a:srgbClr val="0070C0"/>
                </a:solidFill>
                <a:ea typeface="+mj-ea"/>
                <a:cs typeface="+mj-cs"/>
              </a:rPr>
              <a:t>екскурсі</a:t>
            </a:r>
            <a:r>
              <a:rPr lang="uk-UA" sz="4000" b="1" dirty="0">
                <a:solidFill>
                  <a:srgbClr val="FF0000"/>
                </a:solidFill>
                <a:ea typeface="+mj-ea"/>
                <a:cs typeface="+mj-cs"/>
              </a:rPr>
              <a:t>ї</a:t>
            </a:r>
          </a:p>
        </p:txBody>
      </p:sp>
      <p:sp>
        <p:nvSpPr>
          <p:cNvPr id="33" name="Заголовок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5585579" y="3979068"/>
            <a:ext cx="2033788" cy="119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uk-UA" sz="4000" b="1" dirty="0">
                <a:solidFill>
                  <a:srgbClr val="0070C0"/>
                </a:solidFill>
                <a:ea typeface="+mj-ea"/>
                <a:cs typeface="+mj-cs"/>
              </a:rPr>
              <a:t>по</a:t>
            </a:r>
            <a:r>
              <a:rPr lang="uk-UA" sz="4000" b="1" dirty="0">
                <a:solidFill>
                  <a:srgbClr val="FF0000"/>
                </a:solidFill>
                <a:ea typeface="+mj-ea"/>
                <a:cs typeface="+mj-cs"/>
              </a:rPr>
              <a:t>ї</a:t>
            </a:r>
            <a:r>
              <a:rPr lang="uk-UA" sz="4000" b="1" dirty="0">
                <a:solidFill>
                  <a:srgbClr val="0070C0"/>
                </a:solidFill>
                <a:ea typeface="+mj-ea"/>
                <a:cs typeface="+mj-cs"/>
              </a:rPr>
              <a:t>зд</a:t>
            </a:r>
          </a:p>
          <a:p>
            <a:pPr algn="r" eaLnBrk="0" hangingPunct="0">
              <a:defRPr/>
            </a:pPr>
            <a:r>
              <a:rPr lang="uk-UA" sz="4000" b="1" dirty="0">
                <a:solidFill>
                  <a:srgbClr val="0070C0"/>
                </a:solidFill>
                <a:ea typeface="+mj-ea"/>
                <a:cs typeface="+mj-cs"/>
              </a:rPr>
              <a:t>трамва</a:t>
            </a:r>
            <a:r>
              <a:rPr lang="uk-UA" sz="4000" b="1" dirty="0">
                <a:solidFill>
                  <a:srgbClr val="FF0000"/>
                </a:solidFill>
                <a:ea typeface="+mj-ea"/>
                <a:cs typeface="+mj-cs"/>
              </a:rPr>
              <a:t>ї</a:t>
            </a:r>
          </a:p>
        </p:txBody>
      </p:sp>
      <p:sp>
        <p:nvSpPr>
          <p:cNvPr id="34" name="Заголовок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8527852" y="3928371"/>
            <a:ext cx="2327100" cy="119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uk-UA" sz="4000" b="1" dirty="0">
                <a:solidFill>
                  <a:srgbClr val="0070C0"/>
                </a:solidFill>
                <a:ea typeface="+mj-ea"/>
                <a:cs typeface="+mj-cs"/>
              </a:rPr>
              <a:t>сиро</a:t>
            </a:r>
            <a:r>
              <a:rPr lang="uk-UA" sz="4000" b="1" dirty="0">
                <a:solidFill>
                  <a:srgbClr val="FF0000"/>
                </a:solidFill>
                <a:ea typeface="+mj-ea"/>
                <a:cs typeface="+mj-cs"/>
              </a:rPr>
              <a:t>ї</a:t>
            </a:r>
            <a:r>
              <a:rPr lang="uk-UA" sz="4000" b="1" dirty="0">
                <a:solidFill>
                  <a:srgbClr val="0070C0"/>
                </a:solidFill>
                <a:ea typeface="+mj-ea"/>
                <a:cs typeface="+mj-cs"/>
              </a:rPr>
              <a:t>жки</a:t>
            </a:r>
          </a:p>
          <a:p>
            <a:pPr eaLnBrk="0" hangingPunct="0">
              <a:defRPr/>
            </a:pPr>
            <a:r>
              <a:rPr lang="uk-UA" sz="4000" b="1" dirty="0">
                <a:solidFill>
                  <a:srgbClr val="0070C0"/>
                </a:solidFill>
                <a:ea typeface="+mj-ea"/>
                <a:cs typeface="+mj-cs"/>
              </a:rPr>
              <a:t>лілі</a:t>
            </a:r>
            <a:r>
              <a:rPr lang="uk-UA" sz="4000" b="1" dirty="0">
                <a:solidFill>
                  <a:srgbClr val="FF0000"/>
                </a:solidFill>
                <a:ea typeface="+mj-ea"/>
                <a:cs typeface="+mj-cs"/>
              </a:rPr>
              <a:t>ї</a:t>
            </a:r>
          </a:p>
        </p:txBody>
      </p:sp>
      <p:pic>
        <p:nvPicPr>
          <p:cNvPr id="819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00" y="3743325"/>
            <a:ext cx="1619268" cy="206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Заголовок 1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4683983" y="1844839"/>
            <a:ext cx="1241769" cy="200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uk-UA" sz="4000" b="1" dirty="0">
                <a:solidFill>
                  <a:srgbClr val="0070C0"/>
                </a:solidFill>
                <a:ea typeface="+mj-ea"/>
                <a:cs typeface="+mj-cs"/>
              </a:rPr>
              <a:t>по</a:t>
            </a:r>
          </a:p>
          <a:p>
            <a:pPr algn="r" eaLnBrk="0" hangingPunct="0">
              <a:defRPr/>
            </a:pPr>
            <a:r>
              <a:rPr lang="uk-UA" sz="4000" b="1" dirty="0">
                <a:solidFill>
                  <a:srgbClr val="0070C0"/>
                </a:solidFill>
                <a:ea typeface="+mj-ea"/>
                <a:cs typeface="+mj-cs"/>
              </a:rPr>
              <a:t>за</a:t>
            </a:r>
          </a:p>
          <a:p>
            <a:pPr algn="r" eaLnBrk="0" hangingPunct="0">
              <a:defRPr/>
            </a:pPr>
            <a:r>
              <a:rPr lang="uk-UA" sz="4000" b="1" dirty="0">
                <a:solidFill>
                  <a:srgbClr val="0070C0"/>
                </a:solidFill>
                <a:ea typeface="+mj-ea"/>
                <a:cs typeface="+mj-cs"/>
              </a:rPr>
              <a:t>пере</a:t>
            </a:r>
          </a:p>
        </p:txBody>
      </p:sp>
      <p:sp>
        <p:nvSpPr>
          <p:cNvPr id="36" name="Заголовок 1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7030427" y="2651369"/>
            <a:ext cx="916144" cy="734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uk-UA" sz="3600" b="1" dirty="0">
                <a:solidFill>
                  <a:srgbClr val="FF0000"/>
                </a:solidFill>
                <a:ea typeface="+mj-ea"/>
                <a:cs typeface="+mj-cs"/>
              </a:rPr>
              <a:t>їли</a:t>
            </a:r>
          </a:p>
        </p:txBody>
      </p:sp>
      <p:cxnSp>
        <p:nvCxnSpPr>
          <p:cNvPr id="37" name="Прямая со стрелкой 36"/>
          <p:cNvCxnSpPr/>
          <p:nvPr/>
        </p:nvCxnSpPr>
        <p:spPr>
          <a:xfrm>
            <a:off x="5940095" y="3062799"/>
            <a:ext cx="101978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V="1">
            <a:off x="5925752" y="3241679"/>
            <a:ext cx="1034123" cy="39381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5934226" y="2494192"/>
            <a:ext cx="1025649" cy="3885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Заголовок 1"/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8286647" y="1844839"/>
            <a:ext cx="925564" cy="191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uk-UA" sz="4000" b="1" dirty="0">
                <a:solidFill>
                  <a:srgbClr val="0070C0"/>
                </a:solidFill>
                <a:ea typeface="+mj-ea"/>
                <a:cs typeface="+mj-cs"/>
              </a:rPr>
              <a:t>до</a:t>
            </a:r>
          </a:p>
          <a:p>
            <a:pPr algn="r" eaLnBrk="0" hangingPunct="0">
              <a:defRPr/>
            </a:pPr>
            <a:r>
              <a:rPr lang="uk-UA" sz="4000" b="1" dirty="0">
                <a:solidFill>
                  <a:srgbClr val="0070C0"/>
                </a:solidFill>
                <a:ea typeface="+mj-ea"/>
                <a:cs typeface="+mj-cs"/>
              </a:rPr>
              <a:t>ви</a:t>
            </a:r>
          </a:p>
          <a:p>
            <a:pPr algn="r" eaLnBrk="0" hangingPunct="0">
              <a:defRPr/>
            </a:pPr>
            <a:r>
              <a:rPr lang="uk-UA" sz="4000" b="1" dirty="0">
                <a:solidFill>
                  <a:srgbClr val="0070C0"/>
                </a:solidFill>
                <a:ea typeface="+mj-ea"/>
                <a:cs typeface="+mj-cs"/>
              </a:rPr>
              <a:t>з</a:t>
            </a:r>
          </a:p>
        </p:txBody>
      </p:sp>
      <p:sp>
        <p:nvSpPr>
          <p:cNvPr id="42" name="Заголовок 1"/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10420426" y="2643905"/>
            <a:ext cx="835403" cy="734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uk-UA" sz="3600" b="1" dirty="0">
                <a:solidFill>
                  <a:srgbClr val="FF0000"/>
                </a:solidFill>
                <a:ea typeface="+mj-ea"/>
                <a:cs typeface="+mj-cs"/>
              </a:rPr>
              <a:t>їли</a:t>
            </a:r>
          </a:p>
        </p:txBody>
      </p:sp>
      <p:cxnSp>
        <p:nvCxnSpPr>
          <p:cNvPr id="43" name="Прямая со стрелкой 42"/>
          <p:cNvCxnSpPr/>
          <p:nvPr/>
        </p:nvCxnSpPr>
        <p:spPr>
          <a:xfrm>
            <a:off x="9230419" y="3055944"/>
            <a:ext cx="1063151" cy="371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V="1">
            <a:off x="9212211" y="3241679"/>
            <a:ext cx="1081359" cy="32738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9206831" y="2512825"/>
            <a:ext cx="1086739" cy="36986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1083595" y="494529"/>
            <a:ext cx="9967675" cy="8226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Прочитай </a:t>
            </a:r>
            <a:r>
              <a:rPr lang="uk-UA" sz="4000" b="1" dirty="0" smtClean="0">
                <a:solidFill>
                  <a:schemeClr val="bg1"/>
                </a:solidFill>
              </a:rPr>
              <a:t>слова по групах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980616" y="5382513"/>
            <a:ext cx="7243713" cy="1180332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Яка буква об’єднує всі слова в групу?</a:t>
            </a: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Що ти знаєш про букву Ї?</a:t>
            </a: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Які слова відповідають на питання ЩО ЗРОБИЛИ?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18182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952619" y="1416476"/>
            <a:ext cx="4941315" cy="36009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</a:rPr>
              <a:t>Їжак їжака </a:t>
            </a:r>
            <a:endParaRPr lang="uk-UA" sz="3600" b="1" dirty="0" smtClean="0">
              <a:solidFill>
                <a:schemeClr val="bg1"/>
              </a:solidFill>
            </a:endParaRPr>
          </a:p>
          <a:p>
            <a:r>
              <a:rPr lang="uk-UA" sz="3600" b="1" dirty="0" smtClean="0">
                <a:solidFill>
                  <a:schemeClr val="bg1"/>
                </a:solidFill>
              </a:rPr>
              <a:t>голками </a:t>
            </a:r>
            <a:r>
              <a:rPr lang="uk-UA" sz="3600" b="1" dirty="0">
                <a:solidFill>
                  <a:schemeClr val="bg1"/>
                </a:solidFill>
              </a:rPr>
              <a:t>не </a:t>
            </a:r>
            <a:r>
              <a:rPr lang="uk-UA" sz="3600" b="1" dirty="0" err="1">
                <a:solidFill>
                  <a:schemeClr val="bg1"/>
                </a:solidFill>
              </a:rPr>
              <a:t>зляка</a:t>
            </a:r>
            <a:r>
              <a:rPr lang="uk-UA" sz="3600" b="1" dirty="0">
                <a:solidFill>
                  <a:schemeClr val="bg1"/>
                </a:solidFill>
              </a:rPr>
              <a:t>.</a:t>
            </a:r>
          </a:p>
          <a:p>
            <a:r>
              <a:rPr lang="uk-UA" sz="3600" b="1" dirty="0">
                <a:solidFill>
                  <a:schemeClr val="bg1"/>
                </a:solidFill>
              </a:rPr>
              <a:t>Їжачок, їжаченя </a:t>
            </a:r>
            <a:endParaRPr lang="uk-UA" sz="3600" b="1" dirty="0" smtClean="0">
              <a:solidFill>
                <a:schemeClr val="bg1"/>
              </a:solidFill>
            </a:endParaRPr>
          </a:p>
          <a:p>
            <a:r>
              <a:rPr lang="uk-UA" sz="3600" b="1" dirty="0" smtClean="0">
                <a:solidFill>
                  <a:schemeClr val="bg1"/>
                </a:solidFill>
              </a:rPr>
              <a:t>їздять </a:t>
            </a:r>
            <a:r>
              <a:rPr lang="uk-UA" sz="3600" b="1" dirty="0">
                <a:solidFill>
                  <a:schemeClr val="bg1"/>
                </a:solidFill>
              </a:rPr>
              <a:t>по гриби щодня,</a:t>
            </a:r>
          </a:p>
          <a:p>
            <a:r>
              <a:rPr lang="uk-UA" sz="3600" b="1" dirty="0">
                <a:solidFill>
                  <a:schemeClr val="bg1"/>
                </a:solidFill>
              </a:rPr>
              <a:t>Їжачиха помагає – </a:t>
            </a:r>
            <a:endParaRPr lang="uk-UA" sz="3600" b="1" dirty="0" smtClean="0">
              <a:solidFill>
                <a:schemeClr val="bg1"/>
              </a:solidFill>
            </a:endParaRPr>
          </a:p>
          <a:p>
            <a:r>
              <a:rPr lang="uk-UA" sz="3600" b="1" dirty="0" smtClean="0">
                <a:solidFill>
                  <a:schemeClr val="bg1"/>
                </a:solidFill>
              </a:rPr>
              <a:t>сироїжки </a:t>
            </a:r>
            <a:r>
              <a:rPr lang="uk-UA" sz="3600" b="1" dirty="0">
                <a:solidFill>
                  <a:schemeClr val="bg1"/>
                </a:solidFill>
              </a:rPr>
              <a:t>їм збирає.</a:t>
            </a:r>
          </a:p>
          <a:p>
            <a:pPr algn="ctr"/>
            <a:endParaRPr lang="uk-UA" sz="1200" b="1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91819" y="506004"/>
            <a:ext cx="10713224" cy="7131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Прочитай </a:t>
            </a:r>
            <a:r>
              <a:rPr lang="uk-UA" sz="4000" b="1" dirty="0" err="1" smtClean="0">
                <a:solidFill>
                  <a:schemeClr val="bg1"/>
                </a:solidFill>
              </a:rPr>
              <a:t>чистомовки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D:\Картинки до тестів\Людина\Дівчинка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3" r="17919"/>
          <a:stretch/>
        </p:blipFill>
        <p:spPr bwMode="auto">
          <a:xfrm>
            <a:off x="791818" y="1448112"/>
            <a:ext cx="1980000" cy="415725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ᐈ Про лінивого їжачка — казка Ольга Зубер | Читати на Дерево Казо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980" y="1448112"/>
            <a:ext cx="3449063" cy="344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952619" y="5170964"/>
            <a:ext cx="7534044" cy="86879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Які слова з буквою ї зустрілись в реченнях?</a:t>
            </a: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Що ти знаєш про букву Ї?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38422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4" name="Picture 1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148" y="1742109"/>
            <a:ext cx="4873216" cy="365102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83300" y="377885"/>
            <a:ext cx="10307082" cy="6562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 </a:t>
            </a:r>
            <a:r>
              <a:rPr lang="uk-UA" sz="4000" b="1" dirty="0" err="1" smtClean="0">
                <a:solidFill>
                  <a:schemeClr val="bg1"/>
                </a:solidFill>
              </a:rPr>
              <a:t>Нузет</a:t>
            </a:r>
            <a:r>
              <a:rPr lang="uk-UA" sz="4000" b="1" dirty="0" smtClean="0">
                <a:solidFill>
                  <a:schemeClr val="bg1"/>
                </a:solidFill>
              </a:rPr>
              <a:t> </a:t>
            </a:r>
            <a:r>
              <a:rPr lang="uk-UA" sz="4000" b="1" dirty="0" err="1" smtClean="0">
                <a:solidFill>
                  <a:schemeClr val="bg1"/>
                </a:solidFill>
              </a:rPr>
              <a:t>Умеров</a:t>
            </a:r>
            <a:r>
              <a:rPr lang="uk-UA" sz="4000" b="1" dirty="0" smtClean="0">
                <a:solidFill>
                  <a:schemeClr val="bg1"/>
                </a:solidFill>
              </a:rPr>
              <a:t>. Вірш </a:t>
            </a:r>
            <a:r>
              <a:rPr lang="uk-UA" sz="4000" b="1" dirty="0">
                <a:solidFill>
                  <a:schemeClr val="bg1"/>
                </a:solidFill>
              </a:rPr>
              <a:t>«Наш клас».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47536" y="1182353"/>
            <a:ext cx="4842846" cy="4770537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НАШ КЛАС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Друже, наш просторий клас,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Привітай сьогодні нас!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Ми з тобою знов зустрілись, 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Бо канікули скінчились!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Буде в класі, як раніше: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Сміх і галас, а не тиша.</a:t>
            </a:r>
          </a:p>
          <a:p>
            <a:r>
              <a:rPr lang="uk-UA" sz="2800" b="1" dirty="0" err="1">
                <a:solidFill>
                  <a:schemeClr val="accent2">
                    <a:lumMod val="75000"/>
                  </a:schemeClr>
                </a:solidFill>
              </a:rPr>
              <a:t>Проживем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навчальний рік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Ми так само, як торік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!</a:t>
            </a:r>
            <a:endParaRPr lang="uk-UA" sz="28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uk-UA" sz="28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8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400" i="1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uk-UA" sz="2400" i="1" dirty="0">
                <a:solidFill>
                  <a:schemeClr val="accent2">
                    <a:lumMod val="75000"/>
                  </a:schemeClr>
                </a:solidFill>
              </a:rPr>
              <a:t>Переклад </a:t>
            </a:r>
            <a:r>
              <a:rPr lang="uk-UA" sz="2400" i="1" dirty="0" smtClean="0">
                <a:solidFill>
                  <a:schemeClr val="accent2">
                    <a:lumMod val="75000"/>
                  </a:schemeClr>
                </a:solidFill>
              </a:rPr>
              <a:t>із кримськотатарської</a:t>
            </a:r>
            <a:endParaRPr lang="uk-UA" sz="2400" i="1" dirty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r>
              <a:rPr lang="uk-UA" sz="2400" i="1" dirty="0">
                <a:solidFill>
                  <a:schemeClr val="accent2">
                    <a:lumMod val="75000"/>
                  </a:schemeClr>
                </a:solidFill>
              </a:rPr>
              <a:t> Ольги </a:t>
            </a:r>
            <a:r>
              <a:rPr lang="uk-UA" sz="2400" i="1" dirty="0" err="1">
                <a:solidFill>
                  <a:schemeClr val="accent2">
                    <a:lumMod val="75000"/>
                  </a:schemeClr>
                </a:solidFill>
              </a:rPr>
              <a:t>Тимохіної</a:t>
            </a:r>
            <a:r>
              <a:rPr lang="uk-UA" sz="2400" i="1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82318"/>
            <a:ext cx="1054100" cy="10623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401" y="1551684"/>
            <a:ext cx="5130711" cy="40318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b="1" dirty="0">
                <a:solidFill>
                  <a:srgbClr val="FFFF00"/>
                </a:solidFill>
              </a:rPr>
              <a:t>Як діти звертаються до свого класу?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b="1" dirty="0">
                <a:solidFill>
                  <a:srgbClr val="FFFF00"/>
                </a:solidFill>
              </a:rPr>
              <a:t>Які вислови засвідчують, що вони скучили за </a:t>
            </a:r>
            <a:r>
              <a:rPr lang="uk-UA" sz="3200" b="1" dirty="0" smtClean="0">
                <a:solidFill>
                  <a:srgbClr val="FFFF00"/>
                </a:solidFill>
              </a:rPr>
              <a:t>школою?</a:t>
            </a:r>
            <a:endParaRPr lang="uk-UA" sz="3200" b="1" dirty="0">
              <a:solidFill>
                <a:srgbClr val="FFFF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b="1" dirty="0">
                <a:solidFill>
                  <a:srgbClr val="FFFF00"/>
                </a:solidFill>
              </a:rPr>
              <a:t>А </a:t>
            </a:r>
            <a:r>
              <a:rPr lang="uk-UA" sz="3200" b="1" dirty="0" smtClean="0">
                <a:solidFill>
                  <a:srgbClr val="FFFF00"/>
                </a:solidFill>
              </a:rPr>
              <a:t>що ти </a:t>
            </a:r>
            <a:r>
              <a:rPr lang="uk-UA" sz="3200" b="1" dirty="0">
                <a:solidFill>
                  <a:srgbClr val="FFFF00"/>
                </a:solidFill>
              </a:rPr>
              <a:t>б </a:t>
            </a:r>
            <a:r>
              <a:rPr lang="uk-UA" sz="3200" b="1" dirty="0" smtClean="0">
                <a:solidFill>
                  <a:srgbClr val="FFFF00"/>
                </a:solidFill>
              </a:rPr>
              <a:t>хотів/ла </a:t>
            </a:r>
            <a:r>
              <a:rPr lang="uk-UA" sz="3200" b="1" dirty="0">
                <a:solidFill>
                  <a:srgbClr val="FFFF00"/>
                </a:solidFill>
              </a:rPr>
              <a:t>розповісти про свій клас?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6574420" y="2048720"/>
            <a:ext cx="4433104" cy="11574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710836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621971" y="582906"/>
            <a:ext cx="8951331" cy="8115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754140"/>
            <a:ext cx="4190035" cy="419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86200" y="1754140"/>
            <a:ext cx="5870853" cy="39159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 на уроці читання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 поспілкуємось на тему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Історії зі шкільного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життя»,</a:t>
            </a:r>
            <a:endParaRPr lang="uk-UA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попрацюємо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віршем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Лідії </a:t>
            </a:r>
            <a:r>
              <a:rPr lang="uk-UA" sz="2800" b="1" dirty="0" err="1" smtClean="0">
                <a:solidFill>
                  <a:srgbClr val="FFFF00"/>
                </a:solidFill>
              </a:rPr>
              <a:t>Повх</a:t>
            </a:r>
            <a:r>
              <a:rPr lang="uk-UA" sz="2800" b="1" dirty="0" smtClean="0">
                <a:solidFill>
                  <a:srgbClr val="FFFF00"/>
                </a:solidFill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 їдальні».</a:t>
            </a:r>
            <a:endParaRPr lang="uk-UA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Прочитаємо вірш по ролях.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Познайомимося з театральним словничком</a:t>
            </a:r>
          </a:p>
        </p:txBody>
      </p:sp>
    </p:spTree>
    <p:extLst>
      <p:ext uri="{BB962C8B-B14F-4D97-AF65-F5344CB8AC3E}">
        <p14:creationId xmlns:p14="http://schemas.microsoft.com/office/powerpoint/2010/main" val="111834276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97278" y="494528"/>
            <a:ext cx="9359216" cy="70290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Знайомство з </a:t>
            </a:r>
            <a:r>
              <a:rPr lang="uk-UA" sz="4000" b="1" dirty="0" smtClean="0">
                <a:solidFill>
                  <a:schemeClr val="bg1"/>
                </a:solidFill>
              </a:rPr>
              <a:t>письменницею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97278" y="1471137"/>
            <a:ext cx="4547937" cy="34778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FFFF00"/>
                </a:solidFill>
              </a:rPr>
              <a:t> </a:t>
            </a:r>
            <a:r>
              <a:rPr lang="uk-UA" sz="4400" b="1" dirty="0" err="1">
                <a:solidFill>
                  <a:srgbClr val="FFFF00"/>
                </a:solidFill>
              </a:rPr>
              <a:t>Повх</a:t>
            </a:r>
            <a:r>
              <a:rPr lang="uk-UA" sz="4400" b="1" dirty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uk-UA" sz="4400" b="1" dirty="0">
                <a:solidFill>
                  <a:srgbClr val="FFFF00"/>
                </a:solidFill>
              </a:rPr>
              <a:t>Лідія Петрівна – </a:t>
            </a:r>
            <a:r>
              <a:rPr lang="ru-RU" sz="4400" b="1" dirty="0" err="1">
                <a:solidFill>
                  <a:schemeClr val="bg1"/>
                </a:solidFill>
              </a:rPr>
              <a:t>талановита</a:t>
            </a:r>
            <a:r>
              <a:rPr lang="ru-RU" sz="44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4400" b="1" dirty="0" err="1">
                <a:solidFill>
                  <a:schemeClr val="bg1"/>
                </a:solidFill>
              </a:rPr>
              <a:t>українська</a:t>
            </a:r>
            <a:r>
              <a:rPr lang="ru-RU" sz="4400" b="1" dirty="0">
                <a:solidFill>
                  <a:schemeClr val="bg1"/>
                </a:solidFill>
              </a:rPr>
              <a:t> </a:t>
            </a:r>
            <a:r>
              <a:rPr lang="ru-RU" sz="4400" b="1" dirty="0" err="1">
                <a:solidFill>
                  <a:schemeClr val="bg1"/>
                </a:solidFill>
              </a:rPr>
              <a:t>дитяча</a:t>
            </a:r>
            <a:r>
              <a:rPr lang="ru-RU" sz="4400" b="1" dirty="0">
                <a:solidFill>
                  <a:schemeClr val="bg1"/>
                </a:solidFill>
              </a:rPr>
              <a:t> </a:t>
            </a:r>
            <a:r>
              <a:rPr lang="ru-RU" sz="4400" b="1" dirty="0" err="1">
                <a:solidFill>
                  <a:schemeClr val="bg1"/>
                </a:solidFill>
              </a:rPr>
              <a:t>поетеса</a:t>
            </a:r>
            <a:r>
              <a:rPr lang="ru-RU" sz="44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5" r="24483"/>
          <a:stretch/>
        </p:blipFill>
        <p:spPr bwMode="auto">
          <a:xfrm>
            <a:off x="6573252" y="1372584"/>
            <a:ext cx="4283242" cy="421957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66228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2155</TotalTime>
  <Words>807</Words>
  <Application>Microsoft Office PowerPoint</Application>
  <PresentationFormat>Произвольный</PresentationFormat>
  <Paragraphs>224</Paragraphs>
  <Slides>16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233</cp:revision>
  <dcterms:created xsi:type="dcterms:W3CDTF">2018-01-05T16:38:53Z</dcterms:created>
  <dcterms:modified xsi:type="dcterms:W3CDTF">2024-09-07T17:47:47Z</dcterms:modified>
</cp:coreProperties>
</file>