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458" r:id="rId3"/>
    <p:sldId id="270" r:id="rId4"/>
    <p:sldId id="282" r:id="rId5"/>
    <p:sldId id="462" r:id="rId6"/>
    <p:sldId id="283" r:id="rId7"/>
    <p:sldId id="461" r:id="rId8"/>
    <p:sldId id="284" r:id="rId9"/>
    <p:sldId id="293" r:id="rId10"/>
    <p:sldId id="463" r:id="rId11"/>
    <p:sldId id="464" r:id="rId12"/>
    <p:sldId id="459" r:id="rId13"/>
    <p:sldId id="4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F9"/>
    <a:srgbClr val="2F3242"/>
    <a:srgbClr val="1694E9"/>
    <a:srgbClr val="FFFF00"/>
    <a:srgbClr val="295FFF"/>
    <a:srgbClr val="FFB441"/>
    <a:srgbClr val="709E32"/>
    <a:srgbClr val="00B050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11.jp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000" y="3665143"/>
            <a:ext cx="10450891" cy="212365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Нумерація </a:t>
            </a:r>
            <a:r>
              <a:rPr lang="uk-UA" sz="4400" b="1" dirty="0">
                <a:solidFill>
                  <a:srgbClr val="7030A0"/>
                </a:solidFill>
              </a:rPr>
              <a:t>чисел в межах 100. Розкладання чисел на розрядні доданки. Розв’язування задач </a:t>
            </a:r>
            <a:endParaRPr lang="ru-RU" sz="88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3A6A4C8-26A5-43D9-A07C-D4A8CF70A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2" b="25627"/>
          <a:stretch/>
        </p:blipFill>
        <p:spPr>
          <a:xfrm>
            <a:off x="846000" y="881745"/>
            <a:ext cx="4376156" cy="260037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326775" y="1017647"/>
            <a:ext cx="3442504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dirty="0">
                <a:solidFill>
                  <a:srgbClr val="7030A0"/>
                </a:solidFill>
              </a:rPr>
              <a:t>вивченого </a:t>
            </a:r>
            <a:r>
              <a:rPr lang="uk-UA" sz="2400" b="1" dirty="0" smtClean="0">
                <a:solidFill>
                  <a:srgbClr val="7030A0"/>
                </a:solidFill>
              </a:rPr>
              <a:t>матеріалу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237968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6" y="1269112"/>
            <a:ext cx="3242592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76" y="202303"/>
            <a:ext cx="2720026" cy="21336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t="755" r="79086" b="85451"/>
          <a:stretch/>
        </p:blipFill>
        <p:spPr>
          <a:xfrm>
            <a:off x="759925" y="1980000"/>
            <a:ext cx="4572000" cy="1728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A5C9585-2D01-4FB5-ADAD-709396E4B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9" t="2531" r="31818" b="89063"/>
          <a:stretch/>
        </p:blipFill>
        <p:spPr>
          <a:xfrm>
            <a:off x="1165167" y="2312774"/>
            <a:ext cx="451618" cy="4401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6672D0-98D7-4F31-A1B1-78490D0988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9" t="2531" r="31818" b="89063"/>
          <a:stretch/>
        </p:blipFill>
        <p:spPr>
          <a:xfrm>
            <a:off x="1849544" y="2335922"/>
            <a:ext cx="451618" cy="440124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№006 - Повт вивч матеріалу. Нумерація чисел в межах 100\2024-09-10_0925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321"/>
          <a:stretch/>
        </p:blipFill>
        <p:spPr bwMode="auto">
          <a:xfrm>
            <a:off x="5185460" y="2394903"/>
            <a:ext cx="6441447" cy="382070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834157" y="3857508"/>
            <a:ext cx="4124469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Скільки кубиків на кожному малюнку?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числа й порівняй.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A5C9585-2D01-4FB5-ADAD-709396E4B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0" t="2531" r="22867" b="89063"/>
          <a:stretch/>
        </p:blipFill>
        <p:spPr>
          <a:xfrm>
            <a:off x="1170877" y="3005738"/>
            <a:ext cx="455100" cy="4435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A5C9585-2D01-4FB5-ADAD-709396E4B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0" t="2531" r="22867" b="89063"/>
          <a:stretch/>
        </p:blipFill>
        <p:spPr>
          <a:xfrm>
            <a:off x="1868563" y="2982589"/>
            <a:ext cx="455100" cy="4435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45C4B57-37D6-4C34-9FDD-74BFA1C143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9" t="2531" r="31818" b="89063"/>
          <a:stretch/>
        </p:blipFill>
        <p:spPr>
          <a:xfrm>
            <a:off x="6967415" y="5621280"/>
            <a:ext cx="360676" cy="3514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0B18083-3C1F-4BE2-8663-F8C442D5B7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5" t="2531" r="67602" b="89063"/>
          <a:stretch/>
        </p:blipFill>
        <p:spPr>
          <a:xfrm>
            <a:off x="6638809" y="5621280"/>
            <a:ext cx="360676" cy="3514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65A78D6-C5C5-4E21-9D45-CC3A8C3F32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 t="2531" r="75626" b="89063"/>
          <a:stretch/>
        </p:blipFill>
        <p:spPr>
          <a:xfrm>
            <a:off x="10248754" y="5621280"/>
            <a:ext cx="358733" cy="349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848DAF3-9547-49EB-BD9E-67E32878E0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0" t="2531" r="50277" b="89063"/>
          <a:stretch/>
        </p:blipFill>
        <p:spPr>
          <a:xfrm>
            <a:off x="9964550" y="5634704"/>
            <a:ext cx="358733" cy="3496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3CE24BA-4F7C-4E79-B523-3799FA7558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9" t="2531" r="31818" b="89063"/>
          <a:stretch/>
        </p:blipFill>
        <p:spPr>
          <a:xfrm>
            <a:off x="8194647" y="5842016"/>
            <a:ext cx="384340" cy="37455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7EEBB4E-3138-4C66-A849-B75CB71AC7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5" t="2531" r="67602" b="89063"/>
          <a:stretch/>
        </p:blipFill>
        <p:spPr>
          <a:xfrm>
            <a:off x="7890953" y="5834218"/>
            <a:ext cx="384340" cy="37455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9EDFCC1-1A4C-4B40-B610-C01437190B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 t="2531" r="75626" b="89063"/>
          <a:stretch/>
        </p:blipFill>
        <p:spPr>
          <a:xfrm>
            <a:off x="8917106" y="5808647"/>
            <a:ext cx="384340" cy="37455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BF7A2F1-B459-40D1-A32A-CC3495FCF3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0" t="2531" r="50277" b="89063"/>
          <a:stretch/>
        </p:blipFill>
        <p:spPr>
          <a:xfrm>
            <a:off x="8636316" y="5842016"/>
            <a:ext cx="384340" cy="3745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5860B7B-E990-49AF-8782-51D2AFCC55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8" t="13234" r="58359" b="78360"/>
          <a:stretch/>
        </p:blipFill>
        <p:spPr>
          <a:xfrm>
            <a:off x="8386817" y="5880714"/>
            <a:ext cx="384340" cy="3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 клас\3 Математика\1 Листопад\№006 - Повт вивч матеріалу. Нумерація чисел в межах 100\2024-09-10_092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6" y="1269112"/>
            <a:ext cx="7954994" cy="463397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7136" y="440690"/>
            <a:ext cx="8237968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76" y="202303"/>
            <a:ext cx="2720026" cy="213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61595" y="1443652"/>
            <a:ext cx="5046561" cy="787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порівнювати двоцифрові числа?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09427" y="3130410"/>
            <a:ext cx="4299847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числа </a:t>
            </a:r>
            <a:r>
              <a:rPr lang="uk-UA" sz="2400" b="1" dirty="0" smtClean="0">
                <a:solidFill>
                  <a:schemeClr val="bg1"/>
                </a:solidFill>
              </a:rPr>
              <a:t>п’ятого </a:t>
            </a:r>
            <a:r>
              <a:rPr lang="uk-UA" sz="2400" b="1" dirty="0" smtClean="0">
                <a:solidFill>
                  <a:schemeClr val="bg1"/>
                </a:solidFill>
              </a:rPr>
              <a:t>десятка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735662" y="4424193"/>
            <a:ext cx="4612677" cy="10416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</a:t>
            </a:r>
            <a:r>
              <a:rPr lang="uk-UA" sz="2400" b="1" dirty="0" smtClean="0">
                <a:solidFill>
                  <a:schemeClr val="bg1"/>
                </a:solidFill>
              </a:rPr>
              <a:t>різницеве порівняння?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040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71640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273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7634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52000" y="3219797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9817" y="536344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1602" y="1898787"/>
            <a:ext cx="4498290" cy="209158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Подивись на компас з  результатами роботи на </a:t>
            </a:r>
            <a:r>
              <a:rPr lang="uk-UA" sz="2400" b="1" dirty="0" err="1" smtClean="0">
                <a:solidFill>
                  <a:srgbClr val="0070C0"/>
                </a:solidFill>
              </a:rPr>
              <a:t>уроці</a:t>
            </a:r>
            <a:r>
              <a:rPr lang="uk-UA" sz="2400" b="1" dirty="0" smtClean="0">
                <a:solidFill>
                  <a:srgbClr val="0070C0"/>
                </a:solidFill>
              </a:rPr>
              <a:t>. 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Які твої відчуття в кінці уроку?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19181" y="634506"/>
            <a:ext cx="9422983" cy="8226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887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82486" y="592500"/>
            <a:ext cx="9422983" cy="8226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82291" y="1791438"/>
            <a:ext cx="4498290" cy="391584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При виконанні завдань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у тебе виникають різні емоції. Уяви, що в тебе є твій внутрішній компас. Його стрілка показує на результати роботи.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Вибери, що ти очікуєш від уроку.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71640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273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7634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52000" y="3219797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9817" y="536344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1442884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xmlns="" id="{AB769C15-BA9C-4EF5-AF10-0FF0D739E9D6}"/>
              </a:ext>
            </a:extLst>
          </p:cNvPr>
          <p:cNvSpPr/>
          <p:nvPr/>
        </p:nvSpPr>
        <p:spPr>
          <a:xfrm>
            <a:off x="856526" y="1270535"/>
            <a:ext cx="4803493" cy="23196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7" name="Прямокутник: округлені кути 96">
            <a:extLst>
              <a:ext uri="{FF2B5EF4-FFF2-40B4-BE49-F238E27FC236}">
                <a16:creationId xmlns:a16="http://schemas.microsoft.com/office/drawing/2014/main" xmlns="" id="{BB8FA9AF-A680-4449-80E6-CD33274C20CE}"/>
              </a:ext>
            </a:extLst>
          </p:cNvPr>
          <p:cNvSpPr/>
          <p:nvPr/>
        </p:nvSpPr>
        <p:spPr>
          <a:xfrm>
            <a:off x="6249268" y="1216277"/>
            <a:ext cx="5666808" cy="23196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168980" y="494528"/>
            <a:ext cx="8732066" cy="5934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Порахуй кульки та порівняй </a:t>
            </a:r>
            <a:r>
              <a:rPr lang="uk-UA" sz="4000" b="1" dirty="0" smtClean="0">
                <a:solidFill>
                  <a:schemeClr val="bg1"/>
                </a:solidFill>
              </a:rPr>
              <a:t>їх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F279893F-D5D0-45E4-9F8A-2F376FA0044A}"/>
              </a:ext>
            </a:extLst>
          </p:cNvPr>
          <p:cNvGrpSpPr/>
          <p:nvPr/>
        </p:nvGrpSpPr>
        <p:grpSpPr>
          <a:xfrm>
            <a:off x="1216594" y="1587120"/>
            <a:ext cx="1739486" cy="1655557"/>
            <a:chOff x="853006" y="2555496"/>
            <a:chExt cx="1739486" cy="1655557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xmlns="" id="{7426439B-2A4E-46AA-A98C-7B93A83C0E59}"/>
                </a:ext>
              </a:extLst>
            </p:cNvPr>
            <p:cNvSpPr/>
            <p:nvPr/>
          </p:nvSpPr>
          <p:spPr>
            <a:xfrm>
              <a:off x="853006" y="3797166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F7BA30C9-6E55-4E69-92F5-F967CEA3E8A7}"/>
                </a:ext>
              </a:extLst>
            </p:cNvPr>
            <p:cNvSpPr/>
            <p:nvPr/>
          </p:nvSpPr>
          <p:spPr>
            <a:xfrm>
              <a:off x="1293037" y="3797165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1E14DDCE-2A75-4097-A942-C732D9B86D21}"/>
                </a:ext>
              </a:extLst>
            </p:cNvPr>
            <p:cNvSpPr/>
            <p:nvPr/>
          </p:nvSpPr>
          <p:spPr>
            <a:xfrm>
              <a:off x="1733068" y="3797165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1B9D26E3-CA26-4EAA-B783-3E1CDF2A2A5A}"/>
                </a:ext>
              </a:extLst>
            </p:cNvPr>
            <p:cNvSpPr/>
            <p:nvPr/>
          </p:nvSpPr>
          <p:spPr>
            <a:xfrm>
              <a:off x="2178605" y="3797164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533B1E78-1B1A-46FB-937A-A0B6BDB64E7F}"/>
                </a:ext>
              </a:extLst>
            </p:cNvPr>
            <p:cNvSpPr/>
            <p:nvPr/>
          </p:nvSpPr>
          <p:spPr>
            <a:xfrm>
              <a:off x="1070269" y="3383277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540DE8A5-E8E4-4C79-ACDF-1D51443C1866}"/>
                </a:ext>
              </a:extLst>
            </p:cNvPr>
            <p:cNvSpPr/>
            <p:nvPr/>
          </p:nvSpPr>
          <p:spPr>
            <a:xfrm>
              <a:off x="1526124" y="3383276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C7C130E3-A075-4B31-AF0A-7B50D661A080}"/>
                </a:ext>
              </a:extLst>
            </p:cNvPr>
            <p:cNvSpPr/>
            <p:nvPr/>
          </p:nvSpPr>
          <p:spPr>
            <a:xfrm>
              <a:off x="1966155" y="3383275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19487AEC-4008-4656-B48D-977626CDAB82}"/>
                </a:ext>
              </a:extLst>
            </p:cNvPr>
            <p:cNvSpPr/>
            <p:nvPr/>
          </p:nvSpPr>
          <p:spPr>
            <a:xfrm>
              <a:off x="1311268" y="2969387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A4C88511-49E4-4353-8DAB-4659E43524E6}"/>
                </a:ext>
              </a:extLst>
            </p:cNvPr>
            <p:cNvSpPr/>
            <p:nvPr/>
          </p:nvSpPr>
          <p:spPr>
            <a:xfrm>
              <a:off x="1746140" y="2969385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E99D0BD4-1EC4-4A44-8A0D-C2B243718C87}"/>
                </a:ext>
              </a:extLst>
            </p:cNvPr>
            <p:cNvSpPr/>
            <p:nvPr/>
          </p:nvSpPr>
          <p:spPr>
            <a:xfrm>
              <a:off x="1535467" y="2555496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xmlns="" id="{000D7665-55F9-4D31-8C93-34151EB4F4FA}"/>
              </a:ext>
            </a:extLst>
          </p:cNvPr>
          <p:cNvGrpSpPr/>
          <p:nvPr/>
        </p:nvGrpSpPr>
        <p:grpSpPr>
          <a:xfrm>
            <a:off x="1226912" y="1570266"/>
            <a:ext cx="1739486" cy="1655557"/>
            <a:chOff x="853006" y="2555496"/>
            <a:chExt cx="1739486" cy="1655557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748CA5EE-726C-4032-96F4-241D3140642A}"/>
                </a:ext>
              </a:extLst>
            </p:cNvPr>
            <p:cNvSpPr/>
            <p:nvPr/>
          </p:nvSpPr>
          <p:spPr>
            <a:xfrm>
              <a:off x="853006" y="3797166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1E8C2281-20BC-48C2-96B8-612F8A4B540F}"/>
                </a:ext>
              </a:extLst>
            </p:cNvPr>
            <p:cNvSpPr/>
            <p:nvPr/>
          </p:nvSpPr>
          <p:spPr>
            <a:xfrm>
              <a:off x="1293037" y="3797165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FC822DA9-105D-4042-AC63-D19B86152A76}"/>
                </a:ext>
              </a:extLst>
            </p:cNvPr>
            <p:cNvSpPr/>
            <p:nvPr/>
          </p:nvSpPr>
          <p:spPr>
            <a:xfrm>
              <a:off x="1733068" y="3797165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06217CC9-47C5-4329-AFFB-DA773613DF7B}"/>
                </a:ext>
              </a:extLst>
            </p:cNvPr>
            <p:cNvSpPr/>
            <p:nvPr/>
          </p:nvSpPr>
          <p:spPr>
            <a:xfrm>
              <a:off x="2178605" y="3797164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9CC4A415-0C8F-49FE-AFF8-08250CC8692D}"/>
                </a:ext>
              </a:extLst>
            </p:cNvPr>
            <p:cNvSpPr/>
            <p:nvPr/>
          </p:nvSpPr>
          <p:spPr>
            <a:xfrm>
              <a:off x="1070269" y="3383277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7E655FD9-EB26-4023-9DA4-49B3AB7DAC05}"/>
                </a:ext>
              </a:extLst>
            </p:cNvPr>
            <p:cNvSpPr/>
            <p:nvPr/>
          </p:nvSpPr>
          <p:spPr>
            <a:xfrm>
              <a:off x="1526124" y="3383276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xmlns="" id="{B6C014F2-F8E9-4642-9B87-79DAA0CE0ACB}"/>
                </a:ext>
              </a:extLst>
            </p:cNvPr>
            <p:cNvSpPr/>
            <p:nvPr/>
          </p:nvSpPr>
          <p:spPr>
            <a:xfrm>
              <a:off x="1966155" y="3383275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6A0E1854-EE0D-4725-92E7-74EED911508F}"/>
                </a:ext>
              </a:extLst>
            </p:cNvPr>
            <p:cNvSpPr/>
            <p:nvPr/>
          </p:nvSpPr>
          <p:spPr>
            <a:xfrm>
              <a:off x="1311268" y="2969387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49272B44-1F32-4476-BE07-7398852A3DAC}"/>
                </a:ext>
              </a:extLst>
            </p:cNvPr>
            <p:cNvSpPr/>
            <p:nvPr/>
          </p:nvSpPr>
          <p:spPr>
            <a:xfrm>
              <a:off x="1746140" y="2969385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FFB62DE5-5A3A-4587-AE9A-A657266467EF}"/>
                </a:ext>
              </a:extLst>
            </p:cNvPr>
            <p:cNvSpPr/>
            <p:nvPr/>
          </p:nvSpPr>
          <p:spPr>
            <a:xfrm>
              <a:off x="1535467" y="2555496"/>
              <a:ext cx="413887" cy="413887"/>
            </a:xfrm>
            <a:prstGeom prst="ellipse">
              <a:avLst/>
            </a:prstGeom>
            <a:solidFill>
              <a:srgbClr val="1694E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939919D6-0596-49CD-894A-77D92CC4360E}"/>
              </a:ext>
            </a:extLst>
          </p:cNvPr>
          <p:cNvSpPr/>
          <p:nvPr/>
        </p:nvSpPr>
        <p:spPr>
          <a:xfrm>
            <a:off x="5079020" y="2469338"/>
            <a:ext cx="413887" cy="413887"/>
          </a:xfrm>
          <a:prstGeom prst="ellipse">
            <a:avLst/>
          </a:prstGeom>
          <a:solidFill>
            <a:srgbClr val="1694E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AED94DE3-24AF-41A1-A039-E3FFA71E0581}"/>
              </a:ext>
            </a:extLst>
          </p:cNvPr>
          <p:cNvSpPr/>
          <p:nvPr/>
        </p:nvSpPr>
        <p:spPr>
          <a:xfrm>
            <a:off x="5079020" y="3015113"/>
            <a:ext cx="413887" cy="413887"/>
          </a:xfrm>
          <a:prstGeom prst="ellipse">
            <a:avLst/>
          </a:prstGeom>
          <a:solidFill>
            <a:srgbClr val="1694E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17ED73A5-BF63-4AF7-B896-9D566E8A5FDD}"/>
              </a:ext>
            </a:extLst>
          </p:cNvPr>
          <p:cNvSpPr/>
          <p:nvPr/>
        </p:nvSpPr>
        <p:spPr>
          <a:xfrm>
            <a:off x="5079020" y="1933180"/>
            <a:ext cx="413887" cy="413887"/>
          </a:xfrm>
          <a:prstGeom prst="ellipse">
            <a:avLst/>
          </a:prstGeom>
          <a:solidFill>
            <a:srgbClr val="1694E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F1B31746-97A0-4835-825F-0FDC327F6F65}"/>
              </a:ext>
            </a:extLst>
          </p:cNvPr>
          <p:cNvSpPr/>
          <p:nvPr/>
        </p:nvSpPr>
        <p:spPr>
          <a:xfrm>
            <a:off x="5079020" y="1414898"/>
            <a:ext cx="413887" cy="413887"/>
          </a:xfrm>
          <a:prstGeom prst="ellipse">
            <a:avLst/>
          </a:prstGeom>
          <a:solidFill>
            <a:srgbClr val="1694E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xmlns="" id="{04371CE2-5610-40A6-AB1A-86B229C3C05E}"/>
              </a:ext>
            </a:extLst>
          </p:cNvPr>
          <p:cNvSpPr/>
          <p:nvPr/>
        </p:nvSpPr>
        <p:spPr>
          <a:xfrm>
            <a:off x="1724044" y="3788183"/>
            <a:ext cx="2467840" cy="100583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/>
              <a:t>24</a:t>
            </a:r>
          </a:p>
        </p:txBody>
      </p: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xmlns="" id="{8A2FDE99-BDAF-413C-A094-E360D9526371}"/>
              </a:ext>
            </a:extLst>
          </p:cNvPr>
          <p:cNvGrpSpPr/>
          <p:nvPr/>
        </p:nvGrpSpPr>
        <p:grpSpPr>
          <a:xfrm rot="10800000">
            <a:off x="6452893" y="1581844"/>
            <a:ext cx="1739486" cy="1655557"/>
            <a:chOff x="853006" y="2555496"/>
            <a:chExt cx="1739486" cy="1655557"/>
          </a:xfrm>
          <a:solidFill>
            <a:srgbClr val="FFC000"/>
          </a:solidFill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xmlns="" id="{AE872601-0853-4979-8922-EF8477D4FD2B}"/>
                </a:ext>
              </a:extLst>
            </p:cNvPr>
            <p:cNvSpPr/>
            <p:nvPr/>
          </p:nvSpPr>
          <p:spPr>
            <a:xfrm>
              <a:off x="853006" y="3797166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xmlns="" id="{B684A915-DE3B-4AF6-B5A0-BFF896C5A657}"/>
                </a:ext>
              </a:extLst>
            </p:cNvPr>
            <p:cNvSpPr/>
            <p:nvPr/>
          </p:nvSpPr>
          <p:spPr>
            <a:xfrm>
              <a:off x="1293037" y="3797165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F5753A14-968B-4C5E-8ECE-EDFE33E64CF1}"/>
                </a:ext>
              </a:extLst>
            </p:cNvPr>
            <p:cNvSpPr/>
            <p:nvPr/>
          </p:nvSpPr>
          <p:spPr>
            <a:xfrm>
              <a:off x="1733068" y="3797165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xmlns="" id="{BB0D3CC2-D621-4678-90AF-74ADDFF5463D}"/>
                </a:ext>
              </a:extLst>
            </p:cNvPr>
            <p:cNvSpPr/>
            <p:nvPr/>
          </p:nvSpPr>
          <p:spPr>
            <a:xfrm>
              <a:off x="2178605" y="3797164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xmlns="" id="{6B7B5C90-3E3E-44FA-88D9-C80497426554}"/>
                </a:ext>
              </a:extLst>
            </p:cNvPr>
            <p:cNvSpPr/>
            <p:nvPr/>
          </p:nvSpPr>
          <p:spPr>
            <a:xfrm>
              <a:off x="1070269" y="3383277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E755F9DA-1F5C-46EC-8064-6B8B0B301B73}"/>
                </a:ext>
              </a:extLst>
            </p:cNvPr>
            <p:cNvSpPr/>
            <p:nvPr/>
          </p:nvSpPr>
          <p:spPr>
            <a:xfrm>
              <a:off x="1526124" y="3383276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xmlns="" id="{ED8E6FFF-D348-4E88-B761-7689AFEB1CC3}"/>
                </a:ext>
              </a:extLst>
            </p:cNvPr>
            <p:cNvSpPr/>
            <p:nvPr/>
          </p:nvSpPr>
          <p:spPr>
            <a:xfrm>
              <a:off x="1966155" y="3383275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EDF50E6D-BB83-4EEA-8922-F7014602E034}"/>
                </a:ext>
              </a:extLst>
            </p:cNvPr>
            <p:cNvSpPr/>
            <p:nvPr/>
          </p:nvSpPr>
          <p:spPr>
            <a:xfrm>
              <a:off x="1311268" y="2969387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B0910DBF-E366-4580-B20F-01F70A094BA4}"/>
                </a:ext>
              </a:extLst>
            </p:cNvPr>
            <p:cNvSpPr/>
            <p:nvPr/>
          </p:nvSpPr>
          <p:spPr>
            <a:xfrm>
              <a:off x="1746140" y="2969385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6D68DD73-ECF5-4B35-A17B-D79FDA73FA42}"/>
                </a:ext>
              </a:extLst>
            </p:cNvPr>
            <p:cNvSpPr/>
            <p:nvPr/>
          </p:nvSpPr>
          <p:spPr>
            <a:xfrm>
              <a:off x="1535467" y="2555496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xmlns="" id="{2DBE55B3-9C6E-4470-AE07-CF013058B29B}"/>
              </a:ext>
            </a:extLst>
          </p:cNvPr>
          <p:cNvGrpSpPr/>
          <p:nvPr/>
        </p:nvGrpSpPr>
        <p:grpSpPr>
          <a:xfrm>
            <a:off x="7701252" y="1656904"/>
            <a:ext cx="1739486" cy="1655557"/>
            <a:chOff x="853006" y="2555496"/>
            <a:chExt cx="1739486" cy="1655557"/>
          </a:xfrm>
          <a:solidFill>
            <a:srgbClr val="FFC000"/>
          </a:solidFill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A86AA483-A3F0-4AE1-91B8-0A4B23407C59}"/>
                </a:ext>
              </a:extLst>
            </p:cNvPr>
            <p:cNvSpPr/>
            <p:nvPr/>
          </p:nvSpPr>
          <p:spPr>
            <a:xfrm>
              <a:off x="853006" y="3797166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xmlns="" id="{3846F8C6-FFCD-463E-9651-116627363AE7}"/>
                </a:ext>
              </a:extLst>
            </p:cNvPr>
            <p:cNvSpPr/>
            <p:nvPr/>
          </p:nvSpPr>
          <p:spPr>
            <a:xfrm>
              <a:off x="1293037" y="3797165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xmlns="" id="{2B75635B-6F5F-48F6-A3D0-53070F6BB838}"/>
                </a:ext>
              </a:extLst>
            </p:cNvPr>
            <p:cNvSpPr/>
            <p:nvPr/>
          </p:nvSpPr>
          <p:spPr>
            <a:xfrm>
              <a:off x="1733068" y="3797165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xmlns="" id="{A04A2EF4-AA4B-43BE-8A3F-29D9F32F2F30}"/>
                </a:ext>
              </a:extLst>
            </p:cNvPr>
            <p:cNvSpPr/>
            <p:nvPr/>
          </p:nvSpPr>
          <p:spPr>
            <a:xfrm>
              <a:off x="2178605" y="3797164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9996A146-5787-45AA-8685-7B8AE2AC82BC}"/>
                </a:ext>
              </a:extLst>
            </p:cNvPr>
            <p:cNvSpPr/>
            <p:nvPr/>
          </p:nvSpPr>
          <p:spPr>
            <a:xfrm>
              <a:off x="1070269" y="3383277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xmlns="" id="{A91D54E0-44EF-4FEF-B883-B7E42CAA5F6C}"/>
                </a:ext>
              </a:extLst>
            </p:cNvPr>
            <p:cNvSpPr/>
            <p:nvPr/>
          </p:nvSpPr>
          <p:spPr>
            <a:xfrm>
              <a:off x="1526124" y="3383276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42FECA1E-8BD5-4E1E-8B53-0EFE7D794D58}"/>
                </a:ext>
              </a:extLst>
            </p:cNvPr>
            <p:cNvSpPr/>
            <p:nvPr/>
          </p:nvSpPr>
          <p:spPr>
            <a:xfrm>
              <a:off x="1966155" y="3383275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27EACE07-7221-4B76-ADDB-5F4E6C658965}"/>
                </a:ext>
              </a:extLst>
            </p:cNvPr>
            <p:cNvSpPr/>
            <p:nvPr/>
          </p:nvSpPr>
          <p:spPr>
            <a:xfrm>
              <a:off x="1311268" y="2969387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DA101007-1A9A-4F7F-99CF-2EB4B06CBAFE}"/>
                </a:ext>
              </a:extLst>
            </p:cNvPr>
            <p:cNvSpPr/>
            <p:nvPr/>
          </p:nvSpPr>
          <p:spPr>
            <a:xfrm>
              <a:off x="1746140" y="2969385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xmlns="" id="{F3A57B4D-BC46-4C70-80BC-449955F2AE47}"/>
                </a:ext>
              </a:extLst>
            </p:cNvPr>
            <p:cNvSpPr/>
            <p:nvPr/>
          </p:nvSpPr>
          <p:spPr>
            <a:xfrm>
              <a:off x="1535467" y="2555496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78" name="Групувати 77">
            <a:extLst>
              <a:ext uri="{FF2B5EF4-FFF2-40B4-BE49-F238E27FC236}">
                <a16:creationId xmlns:a16="http://schemas.microsoft.com/office/drawing/2014/main" xmlns="" id="{11A9BE64-EAE1-4A2F-ACD1-15BF29EFAFD9}"/>
              </a:ext>
            </a:extLst>
          </p:cNvPr>
          <p:cNvGrpSpPr/>
          <p:nvPr/>
        </p:nvGrpSpPr>
        <p:grpSpPr>
          <a:xfrm rot="10800000">
            <a:off x="8966065" y="1592374"/>
            <a:ext cx="1739486" cy="1655557"/>
            <a:chOff x="853006" y="2555496"/>
            <a:chExt cx="1739486" cy="1655557"/>
          </a:xfrm>
          <a:solidFill>
            <a:srgbClr val="FFC000"/>
          </a:solidFill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6E237D81-3A32-45FD-8613-BCFC9C7CF56E}"/>
                </a:ext>
              </a:extLst>
            </p:cNvPr>
            <p:cNvSpPr/>
            <p:nvPr/>
          </p:nvSpPr>
          <p:spPr>
            <a:xfrm>
              <a:off x="853006" y="3797166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xmlns="" id="{FF1D3CE7-1E12-46A1-BB85-7C135AE611B7}"/>
                </a:ext>
              </a:extLst>
            </p:cNvPr>
            <p:cNvSpPr/>
            <p:nvPr/>
          </p:nvSpPr>
          <p:spPr>
            <a:xfrm>
              <a:off x="1293037" y="3797165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E6005297-E1D2-4349-98F7-1A795B515944}"/>
                </a:ext>
              </a:extLst>
            </p:cNvPr>
            <p:cNvSpPr/>
            <p:nvPr/>
          </p:nvSpPr>
          <p:spPr>
            <a:xfrm>
              <a:off x="1733068" y="3797165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xmlns="" id="{F90551E1-A89E-4FED-AD65-E01CA445FE7A}"/>
                </a:ext>
              </a:extLst>
            </p:cNvPr>
            <p:cNvSpPr/>
            <p:nvPr/>
          </p:nvSpPr>
          <p:spPr>
            <a:xfrm>
              <a:off x="2178605" y="3797164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xmlns="" id="{2ED4E7F9-9434-4268-BF5D-243CF9148D0F}"/>
                </a:ext>
              </a:extLst>
            </p:cNvPr>
            <p:cNvSpPr/>
            <p:nvPr/>
          </p:nvSpPr>
          <p:spPr>
            <a:xfrm>
              <a:off x="1070269" y="3383277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xmlns="" id="{C712B51A-6E51-4DF1-A81E-2DE3747169CE}"/>
                </a:ext>
              </a:extLst>
            </p:cNvPr>
            <p:cNvSpPr/>
            <p:nvPr/>
          </p:nvSpPr>
          <p:spPr>
            <a:xfrm>
              <a:off x="1526124" y="3383276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xmlns="" id="{4F194031-B63D-4518-BCA9-F672BD50191D}"/>
                </a:ext>
              </a:extLst>
            </p:cNvPr>
            <p:cNvSpPr/>
            <p:nvPr/>
          </p:nvSpPr>
          <p:spPr>
            <a:xfrm>
              <a:off x="1966155" y="3383275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xmlns="" id="{DA38BCC9-5804-4159-AE11-65F3BEE0814B}"/>
                </a:ext>
              </a:extLst>
            </p:cNvPr>
            <p:cNvSpPr/>
            <p:nvPr/>
          </p:nvSpPr>
          <p:spPr>
            <a:xfrm>
              <a:off x="1311268" y="2969387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xmlns="" id="{37EC0FB7-4820-4231-967A-0C69FA64C93E}"/>
                </a:ext>
              </a:extLst>
            </p:cNvPr>
            <p:cNvSpPr/>
            <p:nvPr/>
          </p:nvSpPr>
          <p:spPr>
            <a:xfrm>
              <a:off x="1746140" y="2969385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xmlns="" id="{DF7869A6-6315-4D10-AC61-2B11A4B7CA61}"/>
                </a:ext>
              </a:extLst>
            </p:cNvPr>
            <p:cNvSpPr/>
            <p:nvPr/>
          </p:nvSpPr>
          <p:spPr>
            <a:xfrm>
              <a:off x="1535467" y="2555496"/>
              <a:ext cx="413887" cy="4138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90" name="Овал 89">
            <a:extLst>
              <a:ext uri="{FF2B5EF4-FFF2-40B4-BE49-F238E27FC236}">
                <a16:creationId xmlns:a16="http://schemas.microsoft.com/office/drawing/2014/main" xmlns="" id="{2FDEC709-2177-480C-8AC3-FB396EAE0FEA}"/>
              </a:ext>
            </a:extLst>
          </p:cNvPr>
          <p:cNvSpPr/>
          <p:nvPr/>
        </p:nvSpPr>
        <p:spPr>
          <a:xfrm>
            <a:off x="11065957" y="2883225"/>
            <a:ext cx="413887" cy="41388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xmlns="" id="{31E3AC43-0DB8-4C9C-AFB4-CA825327DE7F}"/>
              </a:ext>
            </a:extLst>
          </p:cNvPr>
          <p:cNvSpPr/>
          <p:nvPr/>
        </p:nvSpPr>
        <p:spPr>
          <a:xfrm>
            <a:off x="11065958" y="2347067"/>
            <a:ext cx="413887" cy="41388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9C196843-105E-45B2-A846-A668F18B7586}"/>
              </a:ext>
            </a:extLst>
          </p:cNvPr>
          <p:cNvSpPr/>
          <p:nvPr/>
        </p:nvSpPr>
        <p:spPr>
          <a:xfrm>
            <a:off x="11065958" y="1857537"/>
            <a:ext cx="413887" cy="41388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92ECB073-D589-4819-8DB1-C5C849963491}"/>
              </a:ext>
            </a:extLst>
          </p:cNvPr>
          <p:cNvSpPr/>
          <p:nvPr/>
        </p:nvSpPr>
        <p:spPr>
          <a:xfrm>
            <a:off x="11056003" y="1342585"/>
            <a:ext cx="413887" cy="41388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Прямокутник: округлені кути 93">
            <a:extLst>
              <a:ext uri="{FF2B5EF4-FFF2-40B4-BE49-F238E27FC236}">
                <a16:creationId xmlns:a16="http://schemas.microsoft.com/office/drawing/2014/main" xmlns="" id="{1F3C4766-97DB-47CA-AFB2-D9C6B52D0EC7}"/>
              </a:ext>
            </a:extLst>
          </p:cNvPr>
          <p:cNvSpPr/>
          <p:nvPr/>
        </p:nvSpPr>
        <p:spPr>
          <a:xfrm>
            <a:off x="7939088" y="3788182"/>
            <a:ext cx="2467840" cy="100583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/>
              <a:t>34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DB325CBE-EEDB-4305-8E59-26CCB0716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1"/>
          <a:stretch/>
        </p:blipFill>
        <p:spPr>
          <a:xfrm>
            <a:off x="4831092" y="3750348"/>
            <a:ext cx="2067338" cy="1470747"/>
          </a:xfrm>
          <a:prstGeom prst="rect">
            <a:avLst/>
          </a:prstGeom>
        </p:spPr>
      </p:pic>
      <p:sp>
        <p:nvSpPr>
          <p:cNvPr id="73" name="Скругленный прямоугольник 72"/>
          <p:cNvSpPr/>
          <p:nvPr/>
        </p:nvSpPr>
        <p:spPr>
          <a:xfrm>
            <a:off x="2096655" y="5221095"/>
            <a:ext cx="6476745" cy="97136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Скільки десятків, одиниць в кожному числі?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Пригадай, як порівнювати двоцифрові числа?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7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560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4048E-6 -3.05273E-7 L 0.15955 -3.05273E-7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4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2475" y="479410"/>
            <a:ext cx="10428669" cy="5646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4000" b="1" dirty="0" smtClean="0">
                <a:solidFill>
                  <a:schemeClr val="bg1"/>
                </a:solidFill>
              </a:rPr>
              <a:t> числа цифрами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54C2946-4E05-4715-A424-6795A57BA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" t="781" r="60632" b="80323"/>
          <a:stretch/>
        </p:blipFill>
        <p:spPr>
          <a:xfrm>
            <a:off x="2052000" y="3420000"/>
            <a:ext cx="10008000" cy="2736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75E45C-EABB-413A-B5A8-BFF46D5EF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1" y="999970"/>
            <a:ext cx="2876550" cy="2695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68D1E8-BAC6-4543-AB0A-5EEF39D1DFB8}"/>
              </a:ext>
            </a:extLst>
          </p:cNvPr>
          <p:cNvSpPr txBox="1"/>
          <p:nvPr/>
        </p:nvSpPr>
        <p:spPr>
          <a:xfrm>
            <a:off x="3088721" y="1187931"/>
            <a:ext cx="273780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7030A0"/>
                </a:solidFill>
              </a:rPr>
              <a:t>Двадцять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сім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8DE5F6-8811-42EE-A6C9-644335B10796}"/>
              </a:ext>
            </a:extLst>
          </p:cNvPr>
          <p:cNvSpPr txBox="1"/>
          <p:nvPr/>
        </p:nvSpPr>
        <p:spPr>
          <a:xfrm>
            <a:off x="5966809" y="1164783"/>
            <a:ext cx="26351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7030A0"/>
                </a:solidFill>
              </a:rPr>
              <a:t>тридцять</a:t>
            </a:r>
            <a:r>
              <a:rPr lang="ru-RU" sz="3200" dirty="0">
                <a:solidFill>
                  <a:srgbClr val="7030A0"/>
                </a:solidFill>
              </a:rPr>
              <a:t> три,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4221C1-7E40-4B83-BF83-A47F723704E5}"/>
              </a:ext>
            </a:extLst>
          </p:cNvPr>
          <p:cNvSpPr txBox="1"/>
          <p:nvPr/>
        </p:nvSpPr>
        <p:spPr>
          <a:xfrm>
            <a:off x="8943883" y="1187931"/>
            <a:ext cx="22372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7030A0"/>
                </a:solidFill>
              </a:rPr>
              <a:t>сімнадцять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666762C-99D0-4B05-9CAC-1B53A2CAF299}"/>
              </a:ext>
            </a:extLst>
          </p:cNvPr>
          <p:cNvSpPr txBox="1"/>
          <p:nvPr/>
        </p:nvSpPr>
        <p:spPr>
          <a:xfrm>
            <a:off x="3898613" y="1942185"/>
            <a:ext cx="2984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7030A0"/>
                </a:solidFill>
              </a:rPr>
              <a:t>сімдесят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</a:rPr>
              <a:t>два,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21F04A-DCEF-4059-9AC5-2C734E3F4A94}"/>
              </a:ext>
            </a:extLst>
          </p:cNvPr>
          <p:cNvSpPr txBox="1"/>
          <p:nvPr/>
        </p:nvSpPr>
        <p:spPr>
          <a:xfrm>
            <a:off x="7187581" y="1952510"/>
            <a:ext cx="29698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7030A0"/>
                </a:solidFill>
              </a:rPr>
              <a:t>шістдесят</a:t>
            </a:r>
            <a:r>
              <a:rPr lang="ru-RU" sz="3200" dirty="0" smtClean="0">
                <a:solidFill>
                  <a:srgbClr val="7030A0"/>
                </a:solidFill>
              </a:rPr>
              <a:t> три,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AFF4008-32C0-4CAA-8312-D7CAD0425046}"/>
              </a:ext>
            </a:extLst>
          </p:cNvPr>
          <p:cNvSpPr txBox="1"/>
          <p:nvPr/>
        </p:nvSpPr>
        <p:spPr>
          <a:xfrm>
            <a:off x="3088721" y="2661588"/>
            <a:ext cx="243240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7030A0"/>
                </a:solidFill>
              </a:rPr>
              <a:t>одинадцять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8FC441D-27E1-4064-B54D-12A5C74F29D9}"/>
              </a:ext>
            </a:extLst>
          </p:cNvPr>
          <p:cNvSpPr txBox="1"/>
          <p:nvPr/>
        </p:nvSpPr>
        <p:spPr>
          <a:xfrm>
            <a:off x="5878696" y="2661587"/>
            <a:ext cx="261777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7030A0"/>
                </a:solidFill>
              </a:rPr>
              <a:t>двадцять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два,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67152C0-F39F-41A0-BD91-2401D682E80E}"/>
              </a:ext>
            </a:extLst>
          </p:cNvPr>
          <p:cNvSpPr txBox="1"/>
          <p:nvPr/>
        </p:nvSpPr>
        <p:spPr>
          <a:xfrm>
            <a:off x="8805192" y="2661586"/>
            <a:ext cx="282736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7030A0"/>
                </a:solidFill>
              </a:rPr>
              <a:t>тридцять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вісім</a:t>
            </a:r>
            <a:r>
              <a:rPr lang="ru-RU" sz="3200" dirty="0">
                <a:solidFill>
                  <a:srgbClr val="7030A0"/>
                </a:solidFill>
              </a:rPr>
              <a:t>.</a:t>
            </a:r>
            <a:endParaRPr lang="uk-UA" sz="3200" dirty="0">
              <a:solidFill>
                <a:srgbClr val="7030A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44F1B2C-B2C2-4862-897E-9ABF1AFE8C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1980" r="76609" b="89679"/>
          <a:stretch/>
        </p:blipFill>
        <p:spPr>
          <a:xfrm>
            <a:off x="2498625" y="3771972"/>
            <a:ext cx="447418" cy="5317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D1294BA-D928-4B77-82DC-E837E900F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0" t="1980" r="32308" b="89679"/>
          <a:stretch/>
        </p:blipFill>
        <p:spPr>
          <a:xfrm>
            <a:off x="2946043" y="3771971"/>
            <a:ext cx="447418" cy="5317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E4B1898-1249-4DA7-8883-EF029FD2B3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980" r="67653" b="89679"/>
          <a:stretch/>
        </p:blipFill>
        <p:spPr>
          <a:xfrm>
            <a:off x="3733247" y="3771970"/>
            <a:ext cx="447418" cy="53175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A850308-CE3E-4E40-9B22-2F8231C746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980" r="67653" b="89679"/>
          <a:stretch/>
        </p:blipFill>
        <p:spPr>
          <a:xfrm>
            <a:off x="4143571" y="3771970"/>
            <a:ext cx="447418" cy="53175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4DB4B6D-19C3-4410-A27A-8A1FEC4789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2" t="23867" r="20434" b="67792"/>
          <a:stretch/>
        </p:blipFill>
        <p:spPr>
          <a:xfrm>
            <a:off x="4959092" y="3771970"/>
            <a:ext cx="863757" cy="53175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C8E27C8-3F6D-4715-A68D-48797ECA95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1980" r="76609" b="89679"/>
          <a:stretch/>
        </p:blipFill>
        <p:spPr>
          <a:xfrm>
            <a:off x="6539926" y="3771971"/>
            <a:ext cx="447418" cy="53175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6E9AEEF-C0C7-4D82-A273-382900405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980" r="67653" b="89679"/>
          <a:stretch/>
        </p:blipFill>
        <p:spPr>
          <a:xfrm>
            <a:off x="7805056" y="3760804"/>
            <a:ext cx="447418" cy="53175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3B31B47-5B9A-4AB6-908B-1BE6BB81C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7" t="1980" r="41061" b="89679"/>
          <a:stretch/>
        </p:blipFill>
        <p:spPr>
          <a:xfrm>
            <a:off x="7357638" y="3760805"/>
            <a:ext cx="447418" cy="53175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98F201F-2838-489A-ABBC-F907A9EA4B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t="23867" r="87310" b="67792"/>
          <a:stretch/>
        </p:blipFill>
        <p:spPr>
          <a:xfrm>
            <a:off x="8553990" y="3755843"/>
            <a:ext cx="863757" cy="5317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834A769-7F60-463D-B0A6-322CED40AC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1980" r="76609" b="89679"/>
          <a:stretch/>
        </p:blipFill>
        <p:spPr>
          <a:xfrm>
            <a:off x="9795197" y="3771970"/>
            <a:ext cx="447418" cy="5317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3462B01-C680-4195-A368-523DB554F8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1980" r="76103" b="89679"/>
          <a:stretch/>
        </p:blipFill>
        <p:spPr>
          <a:xfrm>
            <a:off x="10242615" y="3771969"/>
            <a:ext cx="447418" cy="5317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F29DF29-864D-4F47-AEA7-6FE0D70C71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980" r="67653" b="89679"/>
          <a:stretch/>
        </p:blipFill>
        <p:spPr>
          <a:xfrm>
            <a:off x="10986140" y="3765284"/>
            <a:ext cx="447418" cy="53175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0857FEA-2985-4981-ABEB-BDC79C615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8" t="1980" r="24020" b="89679"/>
          <a:stretch/>
        </p:blipFill>
        <p:spPr>
          <a:xfrm>
            <a:off x="11396464" y="3765284"/>
            <a:ext cx="447418" cy="5317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868D1E8-BAC6-4543-AB0A-5EEF39D1DFB8}"/>
              </a:ext>
            </a:extLst>
          </p:cNvPr>
          <p:cNvSpPr txBox="1"/>
          <p:nvPr/>
        </p:nvSpPr>
        <p:spPr>
          <a:xfrm>
            <a:off x="2139840" y="4557167"/>
            <a:ext cx="653265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</a:rPr>
              <a:t>Серед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записаних</a:t>
            </a:r>
            <a:r>
              <a:rPr lang="ru-RU" sz="2400" dirty="0" smtClean="0">
                <a:solidFill>
                  <a:srgbClr val="7030A0"/>
                </a:solidFill>
              </a:rPr>
              <a:t> чисел </a:t>
            </a:r>
            <a:r>
              <a:rPr lang="ru-RU" sz="2400" dirty="0" err="1" smtClean="0">
                <a:solidFill>
                  <a:srgbClr val="7030A0"/>
                </a:solidFill>
              </a:rPr>
              <a:t>назви</a:t>
            </a:r>
            <a:r>
              <a:rPr lang="ru-RU" sz="2400" dirty="0" smtClean="0">
                <a:solidFill>
                  <a:srgbClr val="7030A0"/>
                </a:solidFill>
              </a:rPr>
              <a:t> числа, </a:t>
            </a:r>
            <a:r>
              <a:rPr lang="ru-RU" sz="2400" dirty="0" err="1" smtClean="0">
                <a:solidFill>
                  <a:srgbClr val="7030A0"/>
                </a:solidFill>
              </a:rPr>
              <a:t>що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мають</a:t>
            </a:r>
            <a:r>
              <a:rPr lang="ru-RU" sz="2400" dirty="0" smtClean="0">
                <a:solidFill>
                  <a:srgbClr val="7030A0"/>
                </a:solidFill>
              </a:rPr>
              <a:t>: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- 2 </a:t>
            </a:r>
            <a:r>
              <a:rPr lang="ru-RU" sz="2400" dirty="0" err="1" smtClean="0">
                <a:solidFill>
                  <a:srgbClr val="7030A0"/>
                </a:solidFill>
              </a:rPr>
              <a:t>одиниці</a:t>
            </a:r>
            <a:r>
              <a:rPr lang="ru-RU" sz="2400" dirty="0" smtClean="0">
                <a:solidFill>
                  <a:srgbClr val="7030A0"/>
                </a:solidFill>
              </a:rPr>
              <a:t>;           7 </a:t>
            </a:r>
            <a:r>
              <a:rPr lang="ru-RU" sz="2400" dirty="0" err="1" smtClean="0">
                <a:solidFill>
                  <a:srgbClr val="7030A0"/>
                </a:solidFill>
              </a:rPr>
              <a:t>одиниць</a:t>
            </a:r>
            <a:r>
              <a:rPr lang="ru-RU" sz="2400" dirty="0" smtClean="0">
                <a:solidFill>
                  <a:srgbClr val="7030A0"/>
                </a:solidFill>
              </a:rPr>
              <a:t>;            3 </a:t>
            </a:r>
            <a:r>
              <a:rPr lang="ru-RU" sz="2400" dirty="0" err="1" smtClean="0">
                <a:solidFill>
                  <a:srgbClr val="7030A0"/>
                </a:solidFill>
              </a:rPr>
              <a:t>одиниці</a:t>
            </a:r>
            <a:r>
              <a:rPr lang="ru-RU" sz="2400" dirty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- 2 десятка;            7 </a:t>
            </a:r>
            <a:r>
              <a:rPr lang="ru-RU" sz="2400" dirty="0" err="1" smtClean="0">
                <a:solidFill>
                  <a:srgbClr val="7030A0"/>
                </a:solidFill>
              </a:rPr>
              <a:t>десятків</a:t>
            </a:r>
            <a:r>
              <a:rPr lang="ru-RU" sz="2400" dirty="0" smtClean="0">
                <a:solidFill>
                  <a:srgbClr val="7030A0"/>
                </a:solidFill>
              </a:rPr>
              <a:t>;             3 десятки.</a:t>
            </a:r>
            <a:endParaRPr lang="uk-UA" sz="2400" dirty="0">
              <a:solidFill>
                <a:srgbClr val="7030A0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D1294BA-D928-4B77-82DC-E837E900F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0" t="1980" r="32308" b="89679"/>
          <a:stretch/>
        </p:blipFill>
        <p:spPr>
          <a:xfrm>
            <a:off x="6108091" y="3760806"/>
            <a:ext cx="447418" cy="5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908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2475" y="479410"/>
            <a:ext cx="10428669" cy="68537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Розклади </a:t>
            </a:r>
            <a:r>
              <a:rPr lang="uk-UA" sz="4000" b="1" dirty="0">
                <a:solidFill>
                  <a:schemeClr val="bg1"/>
                </a:solidFill>
              </a:rPr>
              <a:t>числа на розрядні доданки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54C2946-4E05-4715-A424-6795A57BA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" t="781" r="60632" b="80323"/>
          <a:stretch/>
        </p:blipFill>
        <p:spPr>
          <a:xfrm>
            <a:off x="1388464" y="1301845"/>
            <a:ext cx="10008000" cy="273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75E45C-EABB-413A-B5A8-BFF46D5EF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424"/>
            <a:ext cx="2876550" cy="2695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68D1E8-BAC6-4543-AB0A-5EEF39D1DFB8}"/>
              </a:ext>
            </a:extLst>
          </p:cNvPr>
          <p:cNvSpPr txBox="1"/>
          <p:nvPr/>
        </p:nvSpPr>
        <p:spPr>
          <a:xfrm>
            <a:off x="3927453" y="4386718"/>
            <a:ext cx="105555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27 = </a:t>
            </a:r>
            <a:endParaRPr lang="uk-UA" sz="3200" dirty="0">
              <a:solidFill>
                <a:srgbClr val="7030A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44F1B2C-B2C2-4862-897E-9ABF1AFE8C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1980" r="76609" b="89679"/>
          <a:stretch/>
        </p:blipFill>
        <p:spPr>
          <a:xfrm>
            <a:off x="1835089" y="1653817"/>
            <a:ext cx="447418" cy="5317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D1294BA-D928-4B77-82DC-E837E900F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0" t="1980" r="32308" b="89679"/>
          <a:stretch/>
        </p:blipFill>
        <p:spPr>
          <a:xfrm>
            <a:off x="2282507" y="1653816"/>
            <a:ext cx="447418" cy="5317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E4B1898-1249-4DA7-8883-EF029FD2B3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980" r="67653" b="89679"/>
          <a:stretch/>
        </p:blipFill>
        <p:spPr>
          <a:xfrm>
            <a:off x="3069711" y="1653815"/>
            <a:ext cx="447418" cy="53175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A850308-CE3E-4E40-9B22-2F8231C746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980" r="67653" b="89679"/>
          <a:stretch/>
        </p:blipFill>
        <p:spPr>
          <a:xfrm>
            <a:off x="3480035" y="1653815"/>
            <a:ext cx="447418" cy="53175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4DB4B6D-19C3-4410-A27A-8A1FEC4789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2" t="23867" r="20434" b="67792"/>
          <a:stretch/>
        </p:blipFill>
        <p:spPr>
          <a:xfrm>
            <a:off x="4295556" y="1653815"/>
            <a:ext cx="863757" cy="53175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C8E27C8-3F6D-4715-A68D-48797ECA95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1980" r="76609" b="89679"/>
          <a:stretch/>
        </p:blipFill>
        <p:spPr>
          <a:xfrm>
            <a:off x="5882202" y="1653813"/>
            <a:ext cx="447418" cy="53175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6E9AEEF-C0C7-4D82-A273-382900405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980" r="67653" b="89679"/>
          <a:stretch/>
        </p:blipFill>
        <p:spPr>
          <a:xfrm>
            <a:off x="6731196" y="1653815"/>
            <a:ext cx="447418" cy="53175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3B31B47-5B9A-4AB6-908B-1BE6BB81C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7" t="1980" r="41061" b="89679"/>
          <a:stretch/>
        </p:blipFill>
        <p:spPr>
          <a:xfrm>
            <a:off x="7141520" y="1653815"/>
            <a:ext cx="447418" cy="53175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98F201F-2838-489A-ABBC-F907A9EA4B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t="23867" r="87310" b="67792"/>
          <a:stretch/>
        </p:blipFill>
        <p:spPr>
          <a:xfrm>
            <a:off x="7890454" y="1637688"/>
            <a:ext cx="863757" cy="5317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834A769-7F60-463D-B0A6-322CED40AC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1980" r="76609" b="89679"/>
          <a:stretch/>
        </p:blipFill>
        <p:spPr>
          <a:xfrm>
            <a:off x="9131661" y="1653815"/>
            <a:ext cx="447418" cy="5317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3462B01-C680-4195-A368-523DB554F8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1980" r="76103" b="89679"/>
          <a:stretch/>
        </p:blipFill>
        <p:spPr>
          <a:xfrm>
            <a:off x="9579079" y="1653814"/>
            <a:ext cx="447418" cy="5317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F29DF29-864D-4F47-AEA7-6FE0D70C71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980" r="67653" b="89679"/>
          <a:stretch/>
        </p:blipFill>
        <p:spPr>
          <a:xfrm>
            <a:off x="10322604" y="1647129"/>
            <a:ext cx="447418" cy="53175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0857FEA-2985-4981-ABEB-BDC79C615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8" t="1980" r="24020" b="89679"/>
          <a:stretch/>
        </p:blipFill>
        <p:spPr>
          <a:xfrm>
            <a:off x="10732928" y="1647129"/>
            <a:ext cx="447418" cy="53175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844F1B2C-B2C2-4862-897E-9ABF1AFE8C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1980" r="76609" b="89679"/>
          <a:stretch/>
        </p:blipFill>
        <p:spPr>
          <a:xfrm>
            <a:off x="1844981" y="2441065"/>
            <a:ext cx="447418" cy="53175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D1294BA-D928-4B77-82DC-E837E900F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0" t="1980" r="32308" b="89679"/>
          <a:stretch/>
        </p:blipFill>
        <p:spPr>
          <a:xfrm>
            <a:off x="2292399" y="2441064"/>
            <a:ext cx="447418" cy="53175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A6DA17D-ADAC-4735-B725-2785CC6F83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10354" r="77760" b="81305"/>
          <a:stretch/>
        </p:blipFill>
        <p:spPr>
          <a:xfrm>
            <a:off x="2579890" y="2482621"/>
            <a:ext cx="412453" cy="49019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8D1294BA-D928-4B77-82DC-E837E900F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0" t="1980" r="32308" b="89679"/>
          <a:stretch/>
        </p:blipFill>
        <p:spPr>
          <a:xfrm>
            <a:off x="4306586" y="2444246"/>
            <a:ext cx="447418" cy="5317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9C8E27C8-3F6D-4715-A68D-48797ECA95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1980" r="76609" b="89679"/>
          <a:stretch/>
        </p:blipFill>
        <p:spPr>
          <a:xfrm>
            <a:off x="2282507" y="3249761"/>
            <a:ext cx="447418" cy="53175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1A6DA17D-ADAC-4735-B725-2785CC6F83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10354" r="77760" b="81305"/>
          <a:stretch/>
        </p:blipFill>
        <p:spPr>
          <a:xfrm>
            <a:off x="2620164" y="3204769"/>
            <a:ext cx="412453" cy="49019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9C8E27C8-3F6D-4715-A68D-48797ECA95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1980" r="76609" b="89679"/>
          <a:stretch/>
        </p:blipFill>
        <p:spPr>
          <a:xfrm>
            <a:off x="4280016" y="3249762"/>
            <a:ext cx="447418" cy="53175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FB4FFFD4-B4F0-4F6E-ABCD-59FBEB1606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45765" r="76497" b="45894"/>
          <a:stretch/>
        </p:blipFill>
        <p:spPr>
          <a:xfrm>
            <a:off x="3036795" y="2482621"/>
            <a:ext cx="748538" cy="49019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6E5182A-B02A-43E2-B952-4AEF412651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11149" r="84824" b="82443"/>
          <a:stretch/>
        </p:blipFill>
        <p:spPr>
          <a:xfrm>
            <a:off x="3797820" y="2509741"/>
            <a:ext cx="428850" cy="394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6E5182A-B02A-43E2-B952-4AEF412651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11149" r="84824" b="82443"/>
          <a:stretch/>
        </p:blipFill>
        <p:spPr>
          <a:xfrm>
            <a:off x="3787157" y="3300566"/>
            <a:ext cx="428850" cy="3944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6E5182A-B02A-43E2-B952-4AEF412651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11149" r="84824" b="82443"/>
          <a:stretch/>
        </p:blipFill>
        <p:spPr>
          <a:xfrm>
            <a:off x="8236007" y="2508229"/>
            <a:ext cx="428850" cy="3944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76E5182A-B02A-43E2-B952-4AEF412651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11149" r="84824" b="82443"/>
          <a:stretch/>
        </p:blipFill>
        <p:spPr>
          <a:xfrm>
            <a:off x="8236007" y="3333778"/>
            <a:ext cx="428850" cy="394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A6DA17D-ADAC-4735-B725-2785CC6F83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10354" r="77760" b="81305"/>
          <a:stretch/>
        </p:blipFill>
        <p:spPr>
          <a:xfrm>
            <a:off x="7044866" y="2465023"/>
            <a:ext cx="412453" cy="49019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1A6DA17D-ADAC-4735-B725-2785CC6F83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10354" r="77760" b="81305"/>
          <a:stretch/>
        </p:blipFill>
        <p:spPr>
          <a:xfrm>
            <a:off x="7030262" y="3237981"/>
            <a:ext cx="412453" cy="49019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1834A769-7F60-463D-B0A6-322CED40AC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1980" r="76609" b="89679"/>
          <a:stretch/>
        </p:blipFill>
        <p:spPr>
          <a:xfrm>
            <a:off x="6270998" y="2428442"/>
            <a:ext cx="447418" cy="53175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73462B01-C680-4195-A368-523DB554F8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1980" r="76103" b="89679"/>
          <a:stretch/>
        </p:blipFill>
        <p:spPr>
          <a:xfrm>
            <a:off x="6718416" y="2428441"/>
            <a:ext cx="447418" cy="53175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F29DF29-864D-4F47-AEA7-6FE0D70C71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980" r="67653" b="89679"/>
          <a:stretch/>
        </p:blipFill>
        <p:spPr>
          <a:xfrm>
            <a:off x="6274572" y="3251337"/>
            <a:ext cx="447418" cy="53175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C0857FEA-2985-4981-ABEB-BDC79C615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8" t="1980" r="24020" b="89679"/>
          <a:stretch/>
        </p:blipFill>
        <p:spPr>
          <a:xfrm>
            <a:off x="6684896" y="3251337"/>
            <a:ext cx="447418" cy="53175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FB4FFFD4-B4F0-4F6E-ABCD-59FBEB1606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45765" r="76497" b="45894"/>
          <a:stretch/>
        </p:blipFill>
        <p:spPr>
          <a:xfrm>
            <a:off x="7459660" y="2487897"/>
            <a:ext cx="748538" cy="49019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73462B01-C680-4195-A368-523DB554F8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1980" r="76103" b="89679"/>
          <a:stretch/>
        </p:blipFill>
        <p:spPr>
          <a:xfrm>
            <a:off x="8754211" y="2444244"/>
            <a:ext cx="447418" cy="53175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C0857FEA-2985-4981-ABEB-BDC79C615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8" t="1980" r="24020" b="89679"/>
          <a:stretch/>
        </p:blipFill>
        <p:spPr>
          <a:xfrm>
            <a:off x="8684243" y="3265101"/>
            <a:ext cx="447418" cy="53175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A9B8305E-1A0B-4DA2-A672-18EB5BBCEB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5" t="45765" r="65087" b="45894"/>
          <a:stretch/>
        </p:blipFill>
        <p:spPr>
          <a:xfrm>
            <a:off x="7516185" y="3284359"/>
            <a:ext cx="748538" cy="4901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D1294BA-D928-4B77-82DC-E837E900F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0" t="1980" r="32308" b="89679"/>
          <a:stretch/>
        </p:blipFill>
        <p:spPr>
          <a:xfrm>
            <a:off x="5519391" y="1645084"/>
            <a:ext cx="447418" cy="53175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D1294BA-D928-4B77-82DC-E837E900F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0" t="1980" r="32308" b="89679"/>
          <a:stretch/>
        </p:blipFill>
        <p:spPr>
          <a:xfrm>
            <a:off x="1844981" y="3252222"/>
            <a:ext cx="447418" cy="53175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8D1294BA-D928-4B77-82DC-E837E900F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0" t="1980" r="32308" b="89679"/>
          <a:stretch/>
        </p:blipFill>
        <p:spPr>
          <a:xfrm>
            <a:off x="3069940" y="3252222"/>
            <a:ext cx="447418" cy="53175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C9952E3-A3E6-4701-8528-CC04E4C67F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2531" r="90993" b="89063"/>
          <a:stretch/>
        </p:blipFill>
        <p:spPr>
          <a:xfrm>
            <a:off x="3393830" y="3268095"/>
            <a:ext cx="542567" cy="52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641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1346" y="494528"/>
            <a:ext cx="9121732" cy="6166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тільки різниці та </a:t>
            </a:r>
            <a:r>
              <a:rPr lang="uk-UA" sz="4000" b="1" dirty="0" err="1" smtClean="0">
                <a:solidFill>
                  <a:schemeClr val="bg1"/>
                </a:solidFill>
              </a:rPr>
              <a:t>запиши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FB661B-18AD-4E7B-9B3E-95748C81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75836" b="62582"/>
          <a:stretch/>
        </p:blipFill>
        <p:spPr>
          <a:xfrm>
            <a:off x="340174" y="1385888"/>
            <a:ext cx="6030844" cy="52569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9A8F093-69F4-41C0-9C4E-C0926FAB0A5D}"/>
              </a:ext>
            </a:extLst>
          </p:cNvPr>
          <p:cNvSpPr txBox="1"/>
          <p:nvPr/>
        </p:nvSpPr>
        <p:spPr>
          <a:xfrm>
            <a:off x="6505576" y="1441968"/>
            <a:ext cx="221016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20 + 3 = 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35 – 5 = 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30 – 20 = 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20 + 7 </a:t>
            </a:r>
            <a:r>
              <a:rPr lang="uk-UA" sz="3600" b="1" dirty="0" smtClean="0">
                <a:solidFill>
                  <a:srgbClr val="7030A0"/>
                </a:solidFill>
              </a:rPr>
              <a:t>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F6F70E-26FF-4A3C-980E-8D30E5317159}"/>
              </a:ext>
            </a:extLst>
          </p:cNvPr>
          <p:cNvSpPr txBox="1"/>
          <p:nvPr/>
        </p:nvSpPr>
        <p:spPr>
          <a:xfrm>
            <a:off x="9677401" y="1385888"/>
            <a:ext cx="240282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20 – 10 = 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10 + 10 = 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3 + 2 + 4 =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17 – 3 – 1 =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C34F8FC-918C-49F6-8D64-88257BE3B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29" y="3429000"/>
            <a:ext cx="2373547" cy="33242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6A65829-8167-434F-8248-FD1781D06B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980" r="67653" b="89679"/>
          <a:stretch/>
        </p:blipFill>
        <p:spPr>
          <a:xfrm>
            <a:off x="932953" y="1846600"/>
            <a:ext cx="412453" cy="4901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04850D2-E02D-42B2-AC60-3AD9D1A457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8" t="1980" r="50029" b="89679"/>
          <a:stretch/>
        </p:blipFill>
        <p:spPr>
          <a:xfrm>
            <a:off x="1279526" y="1846599"/>
            <a:ext cx="478334" cy="4901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9FA7C31-F989-4EAB-8956-C914CB071E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0516" r="91083" b="81143"/>
          <a:stretch/>
        </p:blipFill>
        <p:spPr>
          <a:xfrm>
            <a:off x="1618912" y="1846598"/>
            <a:ext cx="412453" cy="4901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FC4470D-CF16-4B35-9CCE-B4BA99A4EF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8" t="1980" r="50029" b="89679"/>
          <a:stretch/>
        </p:blipFill>
        <p:spPr>
          <a:xfrm>
            <a:off x="2056194" y="1836444"/>
            <a:ext cx="478334" cy="4901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A6DA17D-ADAC-4735-B725-2785CC6F83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10354" r="77760" b="81305"/>
          <a:stretch/>
        </p:blipFill>
        <p:spPr>
          <a:xfrm>
            <a:off x="2395580" y="1846597"/>
            <a:ext cx="412453" cy="4901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559186D-6670-44DB-BF46-1A4D2A008A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5" t="45765" r="65087" b="45894"/>
          <a:stretch/>
        </p:blipFill>
        <p:spPr>
          <a:xfrm>
            <a:off x="2835555" y="1868822"/>
            <a:ext cx="748538" cy="4901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9B8305E-1A0B-4DA2-A672-18EB5BBCEB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5" t="45765" r="65087" b="45894"/>
          <a:stretch/>
        </p:blipFill>
        <p:spPr>
          <a:xfrm>
            <a:off x="882808" y="2612670"/>
            <a:ext cx="748538" cy="4901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FDC3472-E677-4D25-995E-EB2DE88690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0516" r="91083" b="81143"/>
          <a:stretch/>
        </p:blipFill>
        <p:spPr>
          <a:xfrm>
            <a:off x="1608559" y="2604100"/>
            <a:ext cx="412453" cy="4901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B4FFFD4-B4F0-4F6E-ABCD-59FBEB1606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45765" r="76497" b="45894"/>
          <a:stretch/>
        </p:blipFill>
        <p:spPr>
          <a:xfrm>
            <a:off x="2087017" y="2633937"/>
            <a:ext cx="748538" cy="4901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637FE9E-4528-40B4-8456-13539658A3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10354" r="77760" b="81305"/>
          <a:stretch/>
        </p:blipFill>
        <p:spPr>
          <a:xfrm>
            <a:off x="2797768" y="2612995"/>
            <a:ext cx="412453" cy="49019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2316B5C-1034-4E96-B892-73B7F7C526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45829" r="87646" b="45829"/>
          <a:stretch/>
        </p:blipFill>
        <p:spPr>
          <a:xfrm>
            <a:off x="3227141" y="2633937"/>
            <a:ext cx="748538" cy="4901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56D6EE3-E672-46EA-9C9B-7C41F070B8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45765" r="76497" b="45894"/>
          <a:stretch/>
        </p:blipFill>
        <p:spPr>
          <a:xfrm>
            <a:off x="874161" y="3429328"/>
            <a:ext cx="748538" cy="4901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8950F78-3F74-4C2A-BC04-276B0094F1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0516" r="91083" b="81143"/>
          <a:stretch/>
        </p:blipFill>
        <p:spPr>
          <a:xfrm>
            <a:off x="1618022" y="3379963"/>
            <a:ext cx="412453" cy="4901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249D413-F0FB-406F-9553-21E1193418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45829" r="87646" b="45829"/>
          <a:stretch/>
        </p:blipFill>
        <p:spPr>
          <a:xfrm>
            <a:off x="2059495" y="3429327"/>
            <a:ext cx="748538" cy="49019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38E9B5F-02C9-4DEE-966C-923EFFB59F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10354" r="77760" b="81305"/>
          <a:stretch/>
        </p:blipFill>
        <p:spPr>
          <a:xfrm>
            <a:off x="2792602" y="3399052"/>
            <a:ext cx="412453" cy="49019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03DC1FF-DA0E-45E0-8415-BEA761C3A1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45829" r="87646" b="45829"/>
          <a:stretch/>
        </p:blipFill>
        <p:spPr>
          <a:xfrm>
            <a:off x="3221975" y="3419994"/>
            <a:ext cx="748538" cy="49019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39C0E1D-8E8A-4D49-922F-B715E19002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3" t="24241" r="21719" b="67418"/>
          <a:stretch/>
        </p:blipFill>
        <p:spPr>
          <a:xfrm>
            <a:off x="860021" y="4194443"/>
            <a:ext cx="748538" cy="49019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44A53B0-4BCA-4CB4-BAFE-36E3E7DF11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0516" r="91083" b="81143"/>
          <a:stretch/>
        </p:blipFill>
        <p:spPr>
          <a:xfrm>
            <a:off x="1618022" y="4161426"/>
            <a:ext cx="412453" cy="49019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0ADFC79-AEB4-493E-A8EB-8AA7CC03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8" t="1956" r="68050" b="89703"/>
          <a:stretch/>
        </p:blipFill>
        <p:spPr>
          <a:xfrm>
            <a:off x="2041630" y="4161426"/>
            <a:ext cx="437704" cy="49019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CC08159-5D4C-4E60-926C-7D3F3CE1E9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0516" r="91083" b="81143"/>
          <a:stretch/>
        </p:blipFill>
        <p:spPr>
          <a:xfrm>
            <a:off x="2391759" y="4179823"/>
            <a:ext cx="412453" cy="4901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2B34379-BAE1-482C-863D-3311A24647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1956" r="85563" b="89703"/>
          <a:stretch/>
        </p:blipFill>
        <p:spPr>
          <a:xfrm>
            <a:off x="2835555" y="4165492"/>
            <a:ext cx="437704" cy="49019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1EC7BAE-6FDA-4756-9497-F1CDCCE06A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10354" r="77760" b="81305"/>
          <a:stretch/>
        </p:blipFill>
        <p:spPr>
          <a:xfrm>
            <a:off x="3185735" y="4186434"/>
            <a:ext cx="412453" cy="49019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3CD3F7B-B81F-42F4-BA9F-2861B00EE0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5" t="24241" r="66434" b="67418"/>
          <a:stretch/>
        </p:blipFill>
        <p:spPr>
          <a:xfrm>
            <a:off x="3567572" y="4179823"/>
            <a:ext cx="871078" cy="490197"/>
          </a:xfrm>
          <a:prstGeom prst="rect">
            <a:avLst/>
          </a:prstGeom>
        </p:spPr>
      </p:pic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xmlns="" id="{ABB9B98E-91B7-4151-BC00-5C7A42F2A7ED}"/>
              </a:ext>
            </a:extLst>
          </p:cNvPr>
          <p:cNvSpPr/>
          <p:nvPr/>
        </p:nvSpPr>
        <p:spPr>
          <a:xfrm>
            <a:off x="532775" y="5831414"/>
            <a:ext cx="3801978" cy="6446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solidFill>
                  <a:schemeClr val="bg1"/>
                </a:solidFill>
              </a:rPr>
              <a:t>Приклади №41</a:t>
            </a:r>
          </a:p>
        </p:txBody>
      </p:sp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663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7738" y="553346"/>
            <a:ext cx="8732066" cy="75242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:a16="http://schemas.microsoft.com/office/drawing/2014/main" xmlns="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269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 ÐµÐ·ÑÐ»ÑÑÐ°Ñ Ð¿Ð¾ÑÑÐºÑ Ð·Ð¾Ð±ÑÐ°Ð¶ÐµÐ½Ñ Ð·Ð° Ð·Ð°Ð¿Ð¸ÑÐ¾Ð¼ &quot;ÐºÐ¸Ð·Ð¸Ð» ÑÐµ&quot;">
            <a:extLst>
              <a:ext uri="{FF2B5EF4-FFF2-40B4-BE49-F238E27FC236}">
                <a16:creationId xmlns:a16="http://schemas.microsoft.com/office/drawing/2014/main" xmlns="" id="{52C6E472-E9C0-4AB2-9017-41407D60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24" y="3739275"/>
            <a:ext cx="2823991" cy="24184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 ÐµÐ·ÑÐ»ÑÑÐ°Ñ Ð¿Ð¾ÑÑÐºÑ Ð·Ð¾Ð±ÑÐ°Ð¶ÐµÐ½Ñ Ð·Ð° Ð·Ð°Ð¿Ð¸ÑÐ¾Ð¼ &quot;ÑÐ»Ð¸Ð²Ð°&quot;">
            <a:extLst>
              <a:ext uri="{FF2B5EF4-FFF2-40B4-BE49-F238E27FC236}">
                <a16:creationId xmlns:a16="http://schemas.microsoft.com/office/drawing/2014/main" xmlns="" id="{9EFF5766-BA86-4DD1-A56F-E4639EC53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"/>
          <a:stretch/>
        </p:blipFill>
        <p:spPr bwMode="auto">
          <a:xfrm>
            <a:off x="908824" y="1394763"/>
            <a:ext cx="2820202" cy="225606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9205" y="494529"/>
            <a:ext cx="10567686" cy="72081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на порівняння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9E1E5B2-1AFD-42C2-84C7-07D3907CAE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4" r="762" b="62386"/>
          <a:stretch/>
        </p:blipFill>
        <p:spPr>
          <a:xfrm>
            <a:off x="3981691" y="3027288"/>
            <a:ext cx="1734689" cy="167832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719D592D-BCAC-44A0-9AD1-72151DE1D693}"/>
              </a:ext>
            </a:extLst>
          </p:cNvPr>
          <p:cNvSpPr/>
          <p:nvPr/>
        </p:nvSpPr>
        <p:spPr>
          <a:xfrm>
            <a:off x="3981691" y="5515843"/>
            <a:ext cx="1390859" cy="485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Кизил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7368C7C-CA4A-4BE3-AE9C-00E0D6940688}"/>
              </a:ext>
            </a:extLst>
          </p:cNvPr>
          <p:cNvSpPr/>
          <p:nvPr/>
        </p:nvSpPr>
        <p:spPr>
          <a:xfrm>
            <a:off x="3981691" y="1696107"/>
            <a:ext cx="1497768" cy="485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Слива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EF395FC-437A-4039-8374-192BCE3F04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839" r="71890" b="65953"/>
          <a:stretch/>
        </p:blipFill>
        <p:spPr>
          <a:xfrm>
            <a:off x="648000" y="1368000"/>
            <a:ext cx="6228000" cy="421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408866" y="1338738"/>
            <a:ext cx="843321" cy="9079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652745" y="1709624"/>
            <a:ext cx="684000" cy="432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912099" y="1715959"/>
            <a:ext cx="648502" cy="792614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3468609" y="1821429"/>
            <a:ext cx="283073" cy="226549"/>
            <a:chOff x="3751412" y="3340101"/>
            <a:chExt cx="278500" cy="231775"/>
          </a:xfrm>
        </p:grpSpPr>
        <p:sp>
          <p:nvSpPr>
            <p:cNvPr id="25" name="Овал 24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940026" y="2147443"/>
            <a:ext cx="189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/>
              <a:t>С</a:t>
            </a:r>
            <a:r>
              <a:rPr lang="uk-UA" sz="3600" dirty="0" smtClean="0"/>
              <a:t> </a:t>
            </a:r>
            <a:r>
              <a:rPr lang="uk-UA" sz="3600" dirty="0" smtClean="0"/>
              <a:t>– </a:t>
            </a:r>
            <a:r>
              <a:rPr lang="uk-UA" sz="3600" dirty="0" smtClean="0"/>
              <a:t>15 б.</a:t>
            </a:r>
            <a:endParaRPr lang="uk-UA" sz="3600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940027" y="2847462"/>
            <a:ext cx="189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/>
              <a:t>К</a:t>
            </a:r>
            <a:r>
              <a:rPr lang="uk-UA" sz="3600" dirty="0" smtClean="0"/>
              <a:t> </a:t>
            </a:r>
            <a:r>
              <a:rPr lang="uk-UA" sz="3600" dirty="0" smtClean="0"/>
              <a:t>– </a:t>
            </a:r>
            <a:r>
              <a:rPr lang="uk-UA" sz="3600" dirty="0" smtClean="0"/>
              <a:t>5 б. </a:t>
            </a:r>
            <a:endParaRPr lang="uk-UA" sz="3600" dirty="0" smtClean="0"/>
          </a:p>
        </p:txBody>
      </p:sp>
      <p:pic>
        <p:nvPicPr>
          <p:cNvPr id="1026" name="Picture 2" descr="D:\2 клас\3 Математика\1 Листопад\2024-09-10_09132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50" y="2454921"/>
            <a:ext cx="11715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BF75038-863A-4C03-9067-3155070183C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2" t="24241" r="45250" b="67418"/>
          <a:stretch/>
        </p:blipFill>
        <p:spPr>
          <a:xfrm>
            <a:off x="1075800" y="3773722"/>
            <a:ext cx="643515" cy="4214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5739564-DD20-48E3-AB8D-2AE5273DBD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11155" r="90051" b="83432"/>
          <a:stretch/>
        </p:blipFill>
        <p:spPr>
          <a:xfrm>
            <a:off x="1625585" y="3797069"/>
            <a:ext cx="506688" cy="2734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A3D524C-209C-4B58-84C9-389DDDEE03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6" t="1459" r="50586" b="90200"/>
          <a:stretch/>
        </p:blipFill>
        <p:spPr>
          <a:xfrm>
            <a:off x="1999482" y="3732089"/>
            <a:ext cx="439806" cy="4214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674DDFC-2305-4BC1-9B00-EF1F28CBC9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t="11880" r="76337" b="82707"/>
          <a:stretch/>
        </p:blipFill>
        <p:spPr>
          <a:xfrm>
            <a:off x="2374995" y="3866452"/>
            <a:ext cx="506688" cy="2734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47FE426-586A-46BD-B4C4-7B79A8AB361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45829" r="87150" b="45829"/>
          <a:stretch/>
        </p:blipFill>
        <p:spPr>
          <a:xfrm>
            <a:off x="2742556" y="3783312"/>
            <a:ext cx="785678" cy="441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F70B79F-2939-4AB2-9AD0-F58EA5C639F8}"/>
              </a:ext>
            </a:extLst>
          </p:cNvPr>
          <p:cNvSpPr txBox="1"/>
          <p:nvPr/>
        </p:nvSpPr>
        <p:spPr>
          <a:xfrm>
            <a:off x="3602804" y="3711680"/>
            <a:ext cx="75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(б.)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2967156-5F32-431C-A938-54D9EEC11295}"/>
              </a:ext>
            </a:extLst>
          </p:cNvPr>
          <p:cNvSpPr txBox="1"/>
          <p:nvPr/>
        </p:nvSpPr>
        <p:spPr>
          <a:xfrm>
            <a:off x="763970" y="4389055"/>
            <a:ext cx="6112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Відповідь: на 10 </a:t>
            </a:r>
            <a:r>
              <a:rPr lang="uk-UA" sz="3600" dirty="0" smtClean="0"/>
              <a:t>банок більше сливового варення.</a:t>
            </a:r>
            <a:endParaRPr lang="uk-UA" sz="3600" dirty="0"/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xmlns="" id="{DB25980F-243B-4F82-B057-E259DB664A48}"/>
              </a:ext>
            </a:extLst>
          </p:cNvPr>
          <p:cNvSpPr/>
          <p:nvPr/>
        </p:nvSpPr>
        <p:spPr>
          <a:xfrm>
            <a:off x="5937216" y="1394763"/>
            <a:ext cx="5451675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Сливове варення розлили в 15 банок, а кизилове — у 5 банок. З яким варенням банок більше: з кизиловим чи сливовим? На скільки більше?</a:t>
            </a:r>
          </a:p>
        </p:txBody>
      </p:sp>
      <p:sp>
        <p:nvSpPr>
          <p:cNvPr id="29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7523544" y="3660717"/>
            <a:ext cx="3715474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різницеве порівняння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643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7" grpId="0"/>
      <p:bldP spid="28" grpId="0"/>
      <p:bldP spid="19" grpId="0"/>
      <p:bldP spid="1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7733" y="516117"/>
            <a:ext cx="10416354" cy="71476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Впорядкуй </a:t>
            </a:r>
            <a:r>
              <a:rPr lang="uk-UA" sz="3600" b="1" dirty="0" smtClean="0">
                <a:solidFill>
                  <a:schemeClr val="bg1"/>
                </a:solidFill>
              </a:rPr>
              <a:t>вагони (за </a:t>
            </a:r>
            <a:r>
              <a:rPr lang="uk-UA" sz="3600" b="1" dirty="0">
                <a:solidFill>
                  <a:schemeClr val="bg1"/>
                </a:solidFill>
              </a:rPr>
              <a:t>ланцюжком)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FD3E7F-B43C-4293-93DB-60C201C96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3" t="17263" r="4155" b="72772"/>
          <a:stretch/>
        </p:blipFill>
        <p:spPr>
          <a:xfrm flipH="1">
            <a:off x="96254" y="3855338"/>
            <a:ext cx="1915426" cy="1273526"/>
          </a:xfrm>
          <a:prstGeom prst="rect">
            <a:avLst/>
          </a:prstGeom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xmlns="" id="{8B7F88BB-14EB-4745-9B46-389D26EB12EC}"/>
              </a:ext>
            </a:extLst>
          </p:cNvPr>
          <p:cNvGrpSpPr/>
          <p:nvPr/>
        </p:nvGrpSpPr>
        <p:grpSpPr>
          <a:xfrm>
            <a:off x="2011680" y="3863627"/>
            <a:ext cx="1576375" cy="1273526"/>
            <a:chOff x="2011680" y="3863627"/>
            <a:chExt cx="1576375" cy="127352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5951E37F-7AEE-4CC3-A6ED-3D874E206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70" t="17263" r="21121" b="72772"/>
            <a:stretch/>
          </p:blipFill>
          <p:spPr>
            <a:xfrm>
              <a:off x="2011680" y="3863627"/>
              <a:ext cx="1576375" cy="127352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78D94A9-CB91-4936-9A1D-EB91945BC4F9}"/>
                </a:ext>
              </a:extLst>
            </p:cNvPr>
            <p:cNvSpPr txBox="1"/>
            <p:nvPr/>
          </p:nvSpPr>
          <p:spPr>
            <a:xfrm>
              <a:off x="2057685" y="4007830"/>
              <a:ext cx="1457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15-3 =</a:t>
              </a:r>
            </a:p>
          </p:txBody>
        </p:sp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xmlns="" id="{7AE4B230-489A-468F-8F97-53841F4A5E9B}"/>
              </a:ext>
            </a:extLst>
          </p:cNvPr>
          <p:cNvGrpSpPr/>
          <p:nvPr/>
        </p:nvGrpSpPr>
        <p:grpSpPr>
          <a:xfrm>
            <a:off x="5590657" y="2329186"/>
            <a:ext cx="1576375" cy="1273526"/>
            <a:chOff x="6764438" y="2585141"/>
            <a:chExt cx="1576375" cy="127352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61E77B25-3525-4C55-896D-A23B96558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2" t="17263" r="58789" b="72772"/>
            <a:stretch/>
          </p:blipFill>
          <p:spPr>
            <a:xfrm>
              <a:off x="6764438" y="2585141"/>
              <a:ext cx="1576375" cy="127352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F40E4B9-7D3F-4F19-8517-53F6A7C95C01}"/>
                </a:ext>
              </a:extLst>
            </p:cNvPr>
            <p:cNvSpPr txBox="1"/>
            <p:nvPr/>
          </p:nvSpPr>
          <p:spPr>
            <a:xfrm>
              <a:off x="6883109" y="2729928"/>
              <a:ext cx="1457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8+2 = </a:t>
              </a: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xmlns="" id="{513EA525-8B24-4C83-B8FB-4A39A990B43C}"/>
              </a:ext>
            </a:extLst>
          </p:cNvPr>
          <p:cNvGrpSpPr/>
          <p:nvPr/>
        </p:nvGrpSpPr>
        <p:grpSpPr>
          <a:xfrm>
            <a:off x="462014" y="1311615"/>
            <a:ext cx="1689756" cy="1273526"/>
            <a:chOff x="462014" y="1311615"/>
            <a:chExt cx="1689756" cy="127352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5A2F43ED-7980-4A40-A93C-46188BA22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8" t="17263" r="83197" b="72772"/>
            <a:stretch/>
          </p:blipFill>
          <p:spPr>
            <a:xfrm>
              <a:off x="462014" y="1311615"/>
              <a:ext cx="1689756" cy="127352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1CC3AA9-4319-4E0E-B5FE-AD28BA310533}"/>
                </a:ext>
              </a:extLst>
            </p:cNvPr>
            <p:cNvSpPr txBox="1"/>
            <p:nvPr/>
          </p:nvSpPr>
          <p:spPr>
            <a:xfrm>
              <a:off x="657733" y="1412261"/>
              <a:ext cx="1457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12+6 =</a:t>
              </a: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xmlns="" id="{B6F65E05-B6F2-4D20-9CF0-D39D67F589F7}"/>
              </a:ext>
            </a:extLst>
          </p:cNvPr>
          <p:cNvGrpSpPr/>
          <p:nvPr/>
        </p:nvGrpSpPr>
        <p:grpSpPr>
          <a:xfrm>
            <a:off x="4014281" y="1145959"/>
            <a:ext cx="1576375" cy="1273526"/>
            <a:chOff x="4959178" y="1218353"/>
            <a:chExt cx="1576375" cy="127352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1C70C33C-19A6-4FE3-9050-A4F3539BC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03" t="17263" r="45988" b="72772"/>
            <a:stretch/>
          </p:blipFill>
          <p:spPr>
            <a:xfrm>
              <a:off x="4959178" y="1218353"/>
              <a:ext cx="1576375" cy="127352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76B9F81-0F85-4165-9947-EC50D1DB4D0A}"/>
                </a:ext>
              </a:extLst>
            </p:cNvPr>
            <p:cNvSpPr txBox="1"/>
            <p:nvPr/>
          </p:nvSpPr>
          <p:spPr>
            <a:xfrm>
              <a:off x="5018513" y="1312868"/>
              <a:ext cx="1457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18-10 =</a:t>
              </a:r>
            </a:p>
          </p:txBody>
        </p:sp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xmlns="" id="{CAF982B1-5193-4645-BF26-D3C23719C0C0}"/>
              </a:ext>
            </a:extLst>
          </p:cNvPr>
          <p:cNvGrpSpPr/>
          <p:nvPr/>
        </p:nvGrpSpPr>
        <p:grpSpPr>
          <a:xfrm>
            <a:off x="7182612" y="1161186"/>
            <a:ext cx="1576375" cy="1273526"/>
            <a:chOff x="8910872" y="1201509"/>
            <a:chExt cx="1576375" cy="127352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3515F7BA-5077-4DC8-A079-5CC5F724A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0" t="17263" r="70931" b="72772"/>
            <a:stretch/>
          </p:blipFill>
          <p:spPr>
            <a:xfrm>
              <a:off x="8910872" y="1201509"/>
              <a:ext cx="1576375" cy="127352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B1D1D12-11BA-4F6F-94FC-CF23F21634E9}"/>
                </a:ext>
              </a:extLst>
            </p:cNvPr>
            <p:cNvSpPr txBox="1"/>
            <p:nvPr/>
          </p:nvSpPr>
          <p:spPr>
            <a:xfrm>
              <a:off x="8970207" y="1312868"/>
              <a:ext cx="1457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3+12 =</a:t>
              </a:r>
            </a:p>
          </p:txBody>
        </p:sp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xmlns="" id="{6352AB29-FB48-4E05-B03E-C831D0A03110}"/>
              </a:ext>
            </a:extLst>
          </p:cNvPr>
          <p:cNvGrpSpPr/>
          <p:nvPr/>
        </p:nvGrpSpPr>
        <p:grpSpPr>
          <a:xfrm>
            <a:off x="1988434" y="5344341"/>
            <a:ext cx="1576375" cy="1273526"/>
            <a:chOff x="3063001" y="2729928"/>
            <a:chExt cx="1576375" cy="1273526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1A454485-A40B-4562-93F8-8D3F08BBF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79" t="17263" r="33812" b="72772"/>
            <a:stretch/>
          </p:blipFill>
          <p:spPr>
            <a:xfrm>
              <a:off x="3063001" y="2729928"/>
              <a:ext cx="1576375" cy="127352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DC4549B-20F2-4161-BC6D-B0788C289AF1}"/>
                </a:ext>
              </a:extLst>
            </p:cNvPr>
            <p:cNvSpPr txBox="1"/>
            <p:nvPr/>
          </p:nvSpPr>
          <p:spPr>
            <a:xfrm>
              <a:off x="3122336" y="2867961"/>
              <a:ext cx="1457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10+9 = </a:t>
              </a:r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xmlns="" id="{661F48C2-CE4C-4F6D-9F9F-B0FB79703056}"/>
              </a:ext>
            </a:extLst>
          </p:cNvPr>
          <p:cNvGrpSpPr/>
          <p:nvPr/>
        </p:nvGrpSpPr>
        <p:grpSpPr>
          <a:xfrm>
            <a:off x="8616776" y="2415461"/>
            <a:ext cx="1576375" cy="1273526"/>
            <a:chOff x="8910872" y="1201509"/>
            <a:chExt cx="1576375" cy="127352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3C31B8E9-329A-4EE2-BF90-D9EDADE8B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0" t="17263" r="70931" b="72772"/>
            <a:stretch/>
          </p:blipFill>
          <p:spPr>
            <a:xfrm>
              <a:off x="8910872" y="1201509"/>
              <a:ext cx="1576375" cy="127352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95EA57D-89AF-4B2D-AC49-068B6B549035}"/>
                </a:ext>
              </a:extLst>
            </p:cNvPr>
            <p:cNvSpPr txBox="1"/>
            <p:nvPr/>
          </p:nvSpPr>
          <p:spPr>
            <a:xfrm>
              <a:off x="8970207" y="1312868"/>
              <a:ext cx="1457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13-10 =</a:t>
              </a:r>
            </a:p>
          </p:txBody>
        </p: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xmlns="" id="{FE887AF7-4AE4-4265-9AA3-C91A580E2944}"/>
              </a:ext>
            </a:extLst>
          </p:cNvPr>
          <p:cNvGrpSpPr/>
          <p:nvPr/>
        </p:nvGrpSpPr>
        <p:grpSpPr>
          <a:xfrm>
            <a:off x="10208731" y="1141935"/>
            <a:ext cx="1576375" cy="1273526"/>
            <a:chOff x="3063001" y="2729928"/>
            <a:chExt cx="1576375" cy="1273526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D7CDD1DC-0956-4F02-AD15-0FAA9ACCD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79" t="17263" r="33812" b="72772"/>
            <a:stretch/>
          </p:blipFill>
          <p:spPr>
            <a:xfrm>
              <a:off x="3063001" y="2729928"/>
              <a:ext cx="1576375" cy="127352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CF5320B-97B6-4A43-BE44-DDF120E55ABB}"/>
                </a:ext>
              </a:extLst>
            </p:cNvPr>
            <p:cNvSpPr txBox="1"/>
            <p:nvPr/>
          </p:nvSpPr>
          <p:spPr>
            <a:xfrm>
              <a:off x="3122336" y="2867961"/>
              <a:ext cx="1457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19-6 =</a:t>
              </a: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423F4752-4690-4236-81CB-96DF033CE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5" t="28202" r="5663" b="59577"/>
          <a:stretch/>
        </p:blipFill>
        <p:spPr>
          <a:xfrm flipH="1">
            <a:off x="75429" y="5137153"/>
            <a:ext cx="1915426" cy="15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491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25208 0.374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0.10612 0.39653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10677 0.22453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53164 0.60393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9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26445 0.4180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01263 0.60115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384</Words>
  <Application>Microsoft Office PowerPoint</Application>
  <PresentationFormat>Произвольный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120</cp:revision>
  <dcterms:created xsi:type="dcterms:W3CDTF">2018-01-05T16:38:53Z</dcterms:created>
  <dcterms:modified xsi:type="dcterms:W3CDTF">2024-09-10T06:44:55Z</dcterms:modified>
</cp:coreProperties>
</file>