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35" r:id="rId3"/>
    <p:sldId id="336" r:id="rId4"/>
    <p:sldId id="291" r:id="rId5"/>
    <p:sldId id="330" r:id="rId6"/>
    <p:sldId id="334" r:id="rId7"/>
    <p:sldId id="297" r:id="rId8"/>
    <p:sldId id="337" r:id="rId9"/>
    <p:sldId id="301" r:id="rId10"/>
    <p:sldId id="328" r:id="rId11"/>
    <p:sldId id="298" r:id="rId12"/>
    <p:sldId id="299" r:id="rId13"/>
    <p:sldId id="332" r:id="rId14"/>
    <p:sldId id="300" r:id="rId15"/>
    <p:sldId id="33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295FFF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jpeg"/><Relationship Id="rId2" Type="http://schemas.openxmlformats.org/officeDocument/2006/relationships/tags" Target="../tags/tag2.xml"/><Relationship Id="rId16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jpeg"/><Relationship Id="rId5" Type="http://schemas.openxmlformats.org/officeDocument/2006/relationships/tags" Target="../tags/tag5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1.xml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microsoft.com/office/2007/relationships/hdphoto" Target="../media/hdphoto4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0779" y="4251568"/>
            <a:ext cx="10417215" cy="17366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chemeClr val="accent2">
                    <a:lumMod val="75000"/>
                  </a:schemeClr>
                </a:solidFill>
              </a:rPr>
              <a:t>В.Сухомлинський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Як Наталя в лисиці хитринку купила.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ÐÐ°ÑÑÐ¸Ð½ÐºÐ¸ Ð¿Ð¾ Ð·Ð°Ð¿ÑÐ¾ÑÑ ÐºÐ»Ð¸Ð¿Ð°ÑÑ  Ð»Ð¸ÑÐ¸ÑÐºÐ° Ñ Ð´ÑÐ²ÑÐ¸Ð½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 bwMode="auto">
          <a:xfrm>
            <a:off x="868100" y="1120555"/>
            <a:ext cx="2801075" cy="302871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87878" y="1120555"/>
            <a:ext cx="3634451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10622" y="2757412"/>
            <a:ext cx="2374819" cy="33494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комір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хитрощі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дівчинка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біль </a:t>
            </a:r>
            <a:endParaRPr lang="uk-UA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дівчинка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Наталка 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342680" y="2739421"/>
            <a:ext cx="2507213" cy="33674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 люблять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пухнастий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головний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дерев'яна </a:t>
            </a:r>
            <a:endParaRPr lang="uk-UA" sz="3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скаржиться</a:t>
            </a: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скривилася 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09558" y="3112390"/>
            <a:ext cx="2433122" cy="56215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85441" y="3112390"/>
            <a:ext cx="2457239" cy="4757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19151" y="4223657"/>
            <a:ext cx="2423529" cy="5441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919151" y="4223657"/>
            <a:ext cx="2423529" cy="5441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739421"/>
            <a:ext cx="2295710" cy="32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291093" y="4948449"/>
            <a:ext cx="2113657" cy="15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249388" y="5330565"/>
            <a:ext cx="3145674" cy="12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3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74275" y="5298512"/>
            <a:ext cx="2468405" cy="51445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09558" y="5330565"/>
            <a:ext cx="2433122" cy="48407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86543" y="450984"/>
            <a:ext cx="9663350" cy="1184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Словникова робота.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 згори вниз і </a:t>
            </a:r>
            <a:r>
              <a:rPr lang="uk-UA" sz="3600" b="1" dirty="0" smtClean="0">
                <a:solidFill>
                  <a:schemeClr val="bg1"/>
                </a:solidFill>
              </a:rPr>
              <a:t>навпаки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81944" y="1711117"/>
            <a:ext cx="8327570" cy="6619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З'єднай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стрілочками відповідні словосполучення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вірша. </a:t>
            </a:r>
          </a:p>
        </p:txBody>
      </p:sp>
    </p:spTree>
    <p:extLst>
      <p:ext uri="{BB962C8B-B14F-4D97-AF65-F5344CB8AC3E}">
        <p14:creationId xmlns:p14="http://schemas.microsoft.com/office/powerpoint/2010/main" val="37833083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9831614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Запитання до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9114" y="1543040"/>
            <a:ext cx="706500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Хто дійові особи казки?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ти розумієш ужите слово «хитринка»?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Наталка вирішила повернути хитринку?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думки викликає у тебе казка?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Від </a:t>
            </a:r>
            <a:r>
              <a:rPr lang="uk-UA" sz="2800" b="1" dirty="0">
                <a:solidFill>
                  <a:schemeClr val="bg1"/>
                </a:solidFill>
              </a:rPr>
              <a:t>чого застерігає ця </a:t>
            </a:r>
            <a:r>
              <a:rPr lang="uk-UA" sz="2800" b="1" dirty="0" smtClean="0">
                <a:solidFill>
                  <a:schemeClr val="bg1"/>
                </a:solidFill>
              </a:rPr>
              <a:t>пригода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162" name="Picture 18" descr="ÐÐ°ÑÑÐ¸Ð½ÐºÐ¸ Ð¿Ð¾ Ð·Ð°Ð¿ÑÐ¾ÑÑ ÐºÐ»Ð¸Ð¿Ð°ÑÑ Ð²ÐµÑÑÐ»ÑÐ¹ Ð²Ð¾Ð¿ÑÐ¾ÑÐ¸ÑÐµÐ»ÑÐ½ÑÐ¹ Ð·Ð½Ð°Ðº Ð·ÐµÐ»ÑÐ½ÑÐ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9362"/>
          <a:stretch/>
        </p:blipFill>
        <p:spPr bwMode="auto">
          <a:xfrm rot="1638665">
            <a:off x="10212565" y="357521"/>
            <a:ext cx="1762623" cy="13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972" y="1497728"/>
            <a:ext cx="3463862" cy="34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509" y="5143338"/>
            <a:ext cx="7748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 добрим </a:t>
            </a:r>
            <a:r>
              <a:rPr lang="uk-UA" sz="3200" b="1" dirty="0" err="1">
                <a:solidFill>
                  <a:schemeClr val="bg1"/>
                </a:solidFill>
              </a:rPr>
              <a:t>дружись</a:t>
            </a:r>
            <a:r>
              <a:rPr lang="uk-UA" sz="3200" b="1" dirty="0">
                <a:solidFill>
                  <a:schemeClr val="bg1"/>
                </a:solidFill>
              </a:rPr>
              <a:t>, а лихого – стережись.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9112" y="4353068"/>
            <a:ext cx="7065008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прислів’я. Як ти його розумієш?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38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99" y="494529"/>
            <a:ext cx="10497423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Головна думка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299" y="1356235"/>
            <a:ext cx="54690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Перечитай </a:t>
            </a:r>
            <a:r>
              <a:rPr lang="uk-UA" sz="2800" b="1" dirty="0">
                <a:solidFill>
                  <a:schemeClr val="bg1"/>
                </a:solidFill>
              </a:rPr>
              <a:t>виділені </a:t>
            </a:r>
            <a:r>
              <a:rPr lang="uk-UA" sz="2800" b="1" dirty="0" smtClean="0">
                <a:solidFill>
                  <a:schemeClr val="bg1"/>
                </a:solidFill>
              </a:rPr>
              <a:t>слова кінцівки казки. </a:t>
            </a:r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ти </a:t>
            </a:r>
            <a:r>
              <a:rPr lang="uk-UA" sz="2800" b="1" dirty="0">
                <a:solidFill>
                  <a:schemeClr val="bg1"/>
                </a:solidFill>
              </a:rPr>
              <a:t>їх </a:t>
            </a:r>
            <a:r>
              <a:rPr lang="uk-UA" sz="2800" b="1" dirty="0" smtClean="0">
                <a:solidFill>
                  <a:schemeClr val="bg1"/>
                </a:solidFill>
              </a:rPr>
              <a:t>розумієш? </a:t>
            </a:r>
            <a:r>
              <a:rPr lang="uk-UA" sz="2800" b="1" dirty="0">
                <a:solidFill>
                  <a:schemeClr val="bg1"/>
                </a:solidFill>
              </a:rPr>
              <a:t>Чи можна їх вважати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головною </a:t>
            </a:r>
            <a:r>
              <a:rPr lang="uk-UA" sz="2800" b="1" dirty="0">
                <a:solidFill>
                  <a:srgbClr val="FFFF00"/>
                </a:solidFill>
              </a:rPr>
              <a:t>думкою твору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7676" y="1336422"/>
            <a:ext cx="490104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Розповіла про все мамі. Мама й каже: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- Злякалась тебе хитринка. Не люблять хитрощі совісті.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 А де ж моя совість? У чому вона?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- У тому, що тобі </a:t>
            </a:r>
          </a:p>
          <a:p>
            <a:r>
              <a:rPr lang="uk-UA" sz="2800" b="1" dirty="0">
                <a:solidFill>
                  <a:srgbClr val="295FFF"/>
                </a:solidFill>
              </a:rPr>
              <a:t>було соромно</a:t>
            </a:r>
            <a:r>
              <a:rPr lang="uk-UA" sz="2800" b="1" dirty="0" smtClean="0">
                <a:solidFill>
                  <a:srgbClr val="295FFF"/>
                </a:solidFill>
              </a:rPr>
              <a:t>.</a:t>
            </a:r>
            <a:endParaRPr lang="uk-UA" sz="2800" b="1" dirty="0">
              <a:solidFill>
                <a:srgbClr val="295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471" y="3422534"/>
            <a:ext cx="524871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Головна думка твору </a:t>
            </a:r>
            <a:r>
              <a:rPr lang="uk-UA" sz="2800" b="1" dirty="0" smtClean="0">
                <a:solidFill>
                  <a:schemeClr val="bg1"/>
                </a:solidFill>
              </a:rPr>
              <a:t>– це </a:t>
            </a:r>
            <a:r>
              <a:rPr lang="ru-RU" sz="2800" b="1" dirty="0" smtClean="0">
                <a:solidFill>
                  <a:schemeClr val="bg1"/>
                </a:solidFill>
              </a:rPr>
              <a:t>те</a:t>
            </a:r>
            <a:r>
              <a:rPr lang="ru-RU" sz="2800" b="1" dirty="0">
                <a:solidFill>
                  <a:schemeClr val="bg1"/>
                </a:solidFill>
              </a:rPr>
              <a:t>, про </a:t>
            </a:r>
            <a:r>
              <a:rPr lang="uk-UA" sz="2800" b="1" dirty="0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розповідається в тексті,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 </a:t>
            </a:r>
            <a:r>
              <a:rPr lang="uk-UA" sz="2800" b="1" dirty="0">
                <a:solidFill>
                  <a:schemeClr val="bg1"/>
                </a:solidFill>
              </a:rPr>
              <a:t>чого він застерігає,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 </a:t>
            </a:r>
            <a:r>
              <a:rPr lang="uk-UA" sz="2800" b="1" dirty="0">
                <a:solidFill>
                  <a:schemeClr val="bg1"/>
                </a:solidFill>
              </a:rPr>
              <a:t>чого закликає</a:t>
            </a:r>
            <a:r>
              <a:rPr lang="ru-RU" sz="2800" b="1" dirty="0">
                <a:solidFill>
                  <a:schemeClr val="bg1"/>
                </a:solidFill>
              </a:rPr>
              <a:t>. 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ÐÐ°ÑÑÐ¸Ð½ÐºÐ¸ Ð¿Ð¾ Ð·Ð°Ð¿ÑÐ¾ÑÑ ÐºÐ»Ð¸Ð¿Ð°ÑÑ  Ð»Ð¸ÑÐ¸ÑÐºÐ° Ñ Ð´ÑÐ²ÑÐ¸Ð½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 bwMode="auto">
          <a:xfrm flipH="1">
            <a:off x="9259747" y="3991974"/>
            <a:ext cx="2378443" cy="24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911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7725" y="494527"/>
            <a:ext cx="9363817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малюнки-</a:t>
            </a:r>
            <a:r>
              <a:rPr lang="uk-UA" sz="4000" b="1" dirty="0" err="1" smtClean="0">
                <a:solidFill>
                  <a:schemeClr val="bg1"/>
                </a:solidFill>
              </a:rPr>
              <a:t>пазли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6619" y="1289186"/>
            <a:ext cx="8555753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 ними твір: як розпочиналася казка?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було потім? Чим вона закінчилася?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618" y="2229043"/>
            <a:ext cx="8555753" cy="38939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61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9250" y="494530"/>
            <a:ext cx="9452922" cy="63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9250" y="1310013"/>
            <a:ext cx="379693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казку, </a:t>
            </a:r>
            <a:r>
              <a:rPr lang="uk-UA" sz="3200" b="1" dirty="0" smtClean="0">
                <a:solidFill>
                  <a:schemeClr val="bg1"/>
                </a:solidFill>
              </a:rPr>
              <a:t>склади </a:t>
            </a:r>
            <a:r>
              <a:rPr lang="uk-UA" sz="3200" b="1" dirty="0">
                <a:solidFill>
                  <a:schemeClr val="bg1"/>
                </a:solidFill>
              </a:rPr>
              <a:t>розповідь за  малюнками-</a:t>
            </a:r>
            <a:r>
              <a:rPr lang="uk-UA" sz="3200" b="1" dirty="0" err="1">
                <a:solidFill>
                  <a:schemeClr val="bg1"/>
                </a:solidFill>
              </a:rPr>
              <a:t>пазлами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Намалюй </a:t>
            </a:r>
            <a:r>
              <a:rPr lang="uk-UA" sz="3200" b="1" dirty="0">
                <a:solidFill>
                  <a:schemeClr val="bg1"/>
                </a:solidFill>
              </a:rPr>
              <a:t>свій малюнок до казки. 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94" y="1310013"/>
            <a:ext cx="5277799" cy="43277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1" y="1250483"/>
            <a:ext cx="8049527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85989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9761" y="591637"/>
            <a:ext cx="8732066" cy="936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8005" y="2292935"/>
            <a:ext cx="510945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Ми — 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сімейка невеличка. Усі друзі — я і ти.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Привітаємось, щоб личка Всі усмішками цвіли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Славетні українці - олімпійці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5132" r="18499" b="5308"/>
          <a:stretch/>
        </p:blipFill>
        <p:spPr bwMode="auto">
          <a:xfrm>
            <a:off x="579205" y="1771199"/>
            <a:ext cx="5945165" cy="366318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843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619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642" y="625157"/>
            <a:ext cx="9929358" cy="6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</a:t>
            </a:r>
            <a:r>
              <a:rPr lang="uk-UA" sz="4000" b="1" dirty="0" err="1">
                <a:solidFill>
                  <a:schemeClr val="bg1"/>
                </a:solidFill>
              </a:rPr>
              <a:t>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2402" y="1431276"/>
            <a:ext cx="719321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Ець-ець-ець</a:t>
            </a:r>
            <a:r>
              <a:rPr lang="uk-UA" sz="3200" dirty="0">
                <a:solidFill>
                  <a:schemeClr val="bg1"/>
                </a:solidFill>
              </a:rPr>
              <a:t> — подув сильний вітерець.</a:t>
            </a:r>
          </a:p>
          <a:p>
            <a:pPr>
              <a:buFont typeface="Arial" charset="0"/>
              <a:buNone/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Ить-ить-ить</a:t>
            </a:r>
            <a:r>
              <a:rPr lang="uk-UA" sz="3200" dirty="0">
                <a:solidFill>
                  <a:schemeClr val="bg1"/>
                </a:solidFill>
              </a:rPr>
              <a:t> — в небі </a:t>
            </a:r>
            <a:r>
              <a:rPr lang="uk-UA" sz="3200" dirty="0" err="1">
                <a:solidFill>
                  <a:schemeClr val="bg1"/>
                </a:solidFill>
              </a:rPr>
              <a:t>синяя</a:t>
            </a:r>
            <a:r>
              <a:rPr lang="uk-UA" sz="3200" dirty="0">
                <a:solidFill>
                  <a:schemeClr val="bg1"/>
                </a:solidFill>
              </a:rPr>
              <a:t> блакить.</a:t>
            </a:r>
          </a:p>
          <a:p>
            <a:pPr>
              <a:buFont typeface="Arial" charset="0"/>
              <a:buNone/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Ає-ає-ає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— осінню вже повіває.</a:t>
            </a:r>
          </a:p>
          <a:p>
            <a:pPr>
              <a:buFont typeface="Arial" charset="0"/>
              <a:buNone/>
              <a:defRPr/>
            </a:pPr>
            <a:r>
              <a:rPr lang="uk-UA" sz="3200" b="1" dirty="0">
                <a:solidFill>
                  <a:schemeClr val="bg1"/>
                </a:solidFill>
              </a:rPr>
              <a:t>Лі-лі-лі</a:t>
            </a:r>
            <a:r>
              <a:rPr lang="uk-UA" sz="3200" dirty="0">
                <a:solidFill>
                  <a:schemeClr val="bg1"/>
                </a:solidFill>
              </a:rPr>
              <a:t> — відлітають журавлі.</a:t>
            </a:r>
          </a:p>
          <a:p>
            <a:pPr>
              <a:buFont typeface="Arial" charset="0"/>
              <a:buNone/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Ок-ок-ок</a:t>
            </a:r>
            <a:r>
              <a:rPr lang="uk-UA" sz="3200" dirty="0">
                <a:solidFill>
                  <a:schemeClr val="bg1"/>
                </a:solidFill>
              </a:rPr>
              <a:t> — зібрались діти на урок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2" y="1535448"/>
            <a:ext cx="2619226" cy="38851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ібліо Читайлик. new: Линуть в небі журавлі. А курличуть до землі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10" y="4134666"/>
            <a:ext cx="3943942" cy="25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зка про колобка ᐈ Читати українську народну казку [Колобок] на Дерево  Казок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89" y="1456402"/>
            <a:ext cx="3412789" cy="21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02" y="461158"/>
            <a:ext cx="10382490" cy="8236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Пригадай, які казки з лисичкою ти знаєш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330">
            <a:off x="9185835" y="1598741"/>
            <a:ext cx="2326914" cy="22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420">
            <a:off x="425451" y="1627416"/>
            <a:ext cx="2143264" cy="21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ºÐ»Ð¸Ð¿Ð°ÑÑ  ÑÐ¸ÑÑÐ° Ð»Ð¸ÑÐ¸ÑÐºÐ°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3573" r="51350" b="3350"/>
          <a:stretch/>
        </p:blipFill>
        <p:spPr bwMode="auto">
          <a:xfrm>
            <a:off x="2806941" y="1456402"/>
            <a:ext cx="2447125" cy="22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09147" y="3683268"/>
            <a:ext cx="2143264" cy="841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Лисичка і журавель</a:t>
            </a:r>
            <a:endParaRPr lang="uk-UA" sz="2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845843" y="3628990"/>
            <a:ext cx="2704995" cy="8401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Лисичка-сестричка  і сірий вовк</a:t>
            </a:r>
            <a:endParaRPr lang="uk-UA" sz="2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2" name="Picture 2" descr="Лисичка з качалкою Казка для дітей українською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9706"/>
          <a:stretch/>
        </p:blipFill>
        <p:spPr bwMode="auto">
          <a:xfrm>
            <a:off x="1668212" y="4452267"/>
            <a:ext cx="2530128" cy="183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570313" y="3009575"/>
            <a:ext cx="1658277" cy="613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Колобок</a:t>
            </a:r>
          </a:p>
        </p:txBody>
      </p:sp>
      <p:sp>
        <p:nvSpPr>
          <p:cNvPr id="19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25715" y="4804403"/>
            <a:ext cx="1976209" cy="8401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Лисичка зі скалочкою</a:t>
            </a:r>
            <a:endParaRPr lang="uk-UA" sz="2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30" name="Picture 6" descr="Українські народні казки дітя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75" y="3677905"/>
            <a:ext cx="2295216" cy="22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198340" y="5224467"/>
            <a:ext cx="1911085" cy="613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Пан Коцький</a:t>
            </a:r>
          </a:p>
        </p:txBody>
      </p:sp>
      <p:pic>
        <p:nvPicPr>
          <p:cNvPr id="1032" name="Picture 8" descr="Казки для найменших (9789669133342) – фото, отзывы, характеристики в  интернет-магазине ROZETKA от продавца: NK Toys | Купить в Украине: Киеве,  Харькове, Днепре, Одессе, Запорожье, Львове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0"/>
          <a:stretch/>
        </p:blipFill>
        <p:spPr bwMode="auto">
          <a:xfrm>
            <a:off x="9769033" y="3915005"/>
            <a:ext cx="2113317" cy="2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043435" y="4497682"/>
            <a:ext cx="1911085" cy="613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Рукавичка</a:t>
            </a:r>
          </a:p>
        </p:txBody>
      </p:sp>
      <p:sp>
        <p:nvSpPr>
          <p:cNvPr id="10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399155" y="6000732"/>
            <a:ext cx="5293287" cy="5637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 smtClean="0">
                <a:solidFill>
                  <a:schemeClr val="bg1"/>
                </a:solidFill>
                <a:ea typeface="+mj-ea"/>
                <a:cs typeface="+mj-cs"/>
              </a:rPr>
              <a:t>Поміркуй, чи можна купити хитринку.</a:t>
            </a:r>
            <a:endParaRPr lang="uk-UA" sz="24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490413" y="3102015"/>
            <a:ext cx="1547533" cy="12384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2400" b="1" dirty="0" smtClean="0">
                <a:solidFill>
                  <a:srgbClr val="0070C0"/>
                </a:solidFill>
                <a:ea typeface="+mj-ea"/>
                <a:cs typeface="+mj-cs"/>
              </a:rPr>
              <a:t>Півник- золотий гребінчик</a:t>
            </a:r>
            <a:endParaRPr lang="uk-UA" sz="2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9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1740"/>
            <a:ext cx="4342435" cy="43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6200" y="1754140"/>
            <a:ext cx="6073686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поспілкуємось на тему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Хитрощі не люблять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совісті»,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 Василя Сухомлинського «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Наталя в лисиці хитринку купила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Дізнаємось, з яких частин складається текст.</a:t>
            </a:r>
          </a:p>
        </p:txBody>
      </p:sp>
    </p:spTree>
    <p:extLst>
      <p:ext uri="{BB962C8B-B14F-4D97-AF65-F5344CB8AC3E}">
        <p14:creationId xmlns:p14="http://schemas.microsoft.com/office/powerpoint/2010/main" val="3966608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649" y="494527"/>
            <a:ext cx="9774427" cy="885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646" y="1559320"/>
            <a:ext cx="6116829" cy="33547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Василь Олександрович Сухомлинський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  <a:r>
              <a:rPr lang="uk-UA" sz="2800" b="1" dirty="0">
                <a:solidFill>
                  <a:schemeClr val="bg1"/>
                </a:solidFill>
              </a:rPr>
              <a:t>український педагог, публіцист, письменник, поет, Заслужений вчитель, кандидат педагогічних наук, член-кореспондент Академії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педагогічних </a:t>
            </a:r>
            <a:r>
              <a:rPr lang="uk-UA" sz="2800" b="1" dirty="0">
                <a:solidFill>
                  <a:schemeClr val="bg1"/>
                </a:solidFill>
              </a:rPr>
              <a:t>наук.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7488820" y="1508481"/>
            <a:ext cx="3345241" cy="43729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2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649" y="494527"/>
            <a:ext cx="9774427" cy="885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649" y="1410257"/>
            <a:ext cx="80422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Чітко вимовляй виділені частини слів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648" y="1861415"/>
            <a:ext cx="804228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пр</a:t>
            </a:r>
            <a:r>
              <a:rPr lang="uk-UA" sz="3200" b="1" dirty="0" smtClean="0">
                <a:solidFill>
                  <a:srgbClr val="FFFF00"/>
                </a:solidFill>
              </a:rPr>
              <a:t>икри</a:t>
            </a:r>
            <a:r>
              <a:rPr lang="uk-UA" sz="3200" b="1" dirty="0" smtClean="0">
                <a:solidFill>
                  <a:schemeClr val="bg1"/>
                </a:solidFill>
              </a:rPr>
              <a:t>того,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по</a:t>
            </a:r>
            <a:r>
              <a:rPr lang="uk-UA" sz="3200" b="1" dirty="0" smtClean="0">
                <a:solidFill>
                  <a:srgbClr val="FFFF00"/>
                </a:solidFill>
              </a:rPr>
              <a:t>черв</a:t>
            </a:r>
            <a:r>
              <a:rPr lang="uk-UA" sz="3200" b="1" dirty="0" smtClean="0">
                <a:solidFill>
                  <a:schemeClr val="bg1"/>
                </a:solidFill>
              </a:rPr>
              <a:t>оніла, хи</a:t>
            </a:r>
            <a:r>
              <a:rPr lang="uk-UA" sz="3200" b="1" dirty="0" smtClean="0">
                <a:solidFill>
                  <a:srgbClr val="FFFF00"/>
                </a:solidFill>
              </a:rPr>
              <a:t>тр</a:t>
            </a:r>
            <a:r>
              <a:rPr lang="uk-UA" sz="3200" b="1" dirty="0" smtClean="0">
                <a:solidFill>
                  <a:schemeClr val="bg1"/>
                </a:solidFill>
              </a:rPr>
              <a:t>инка,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ві</a:t>
            </a:r>
            <a:r>
              <a:rPr lang="uk-UA" sz="3200" b="1" dirty="0" err="1" smtClean="0">
                <a:solidFill>
                  <a:srgbClr val="FFFF00"/>
                </a:solidFill>
              </a:rPr>
              <a:t>дд</a:t>
            </a:r>
            <a:r>
              <a:rPr lang="uk-UA" sz="3200" b="1" dirty="0" err="1" smtClean="0">
                <a:solidFill>
                  <a:schemeClr val="bg1"/>
                </a:solidFill>
              </a:rPr>
              <a:t>ам</a:t>
            </a:r>
            <a:r>
              <a:rPr lang="uk-UA" sz="3200" b="1" dirty="0" smtClean="0">
                <a:solidFill>
                  <a:schemeClr val="bg1"/>
                </a:solidFill>
              </a:rPr>
              <a:t>,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по</a:t>
            </a:r>
            <a:r>
              <a:rPr lang="uk-UA" sz="3200" b="1" dirty="0" smtClean="0">
                <a:solidFill>
                  <a:srgbClr val="FFFF00"/>
                </a:solidFill>
              </a:rPr>
              <a:t>трі</a:t>
            </a:r>
            <a:r>
              <a:rPr lang="uk-UA" sz="3200" b="1" dirty="0" smtClean="0">
                <a:solidFill>
                  <a:schemeClr val="bg1"/>
                </a:solidFill>
              </a:rPr>
              <a:t>бні,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хоч</a:t>
            </a:r>
            <a:r>
              <a:rPr lang="uk-UA" sz="3200" b="1" dirty="0" smtClean="0">
                <a:solidFill>
                  <a:srgbClr val="FFFF00"/>
                </a:solidFill>
              </a:rPr>
              <a:t>етьс</a:t>
            </a:r>
            <a:r>
              <a:rPr lang="uk-UA" sz="3200" b="1" dirty="0" smtClean="0">
                <a:solidFill>
                  <a:schemeClr val="bg1"/>
                </a:solidFill>
              </a:rPr>
              <a:t>я, пи</a:t>
            </a:r>
            <a:r>
              <a:rPr lang="uk-UA" sz="3200" b="1" dirty="0" smtClean="0">
                <a:solidFill>
                  <a:srgbClr val="FFFF00"/>
                </a:solidFill>
              </a:rPr>
              <a:t>щи</a:t>
            </a:r>
            <a:r>
              <a:rPr lang="uk-UA" sz="3200" b="1" dirty="0" smtClean="0">
                <a:solidFill>
                  <a:schemeClr val="bg1"/>
                </a:solidFill>
              </a:rPr>
              <a:t>ть,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по</a:t>
            </a:r>
            <a:r>
              <a:rPr lang="uk-UA" sz="3200" b="1" dirty="0" err="1" smtClean="0">
                <a:solidFill>
                  <a:srgbClr val="FFFF00"/>
                </a:solidFill>
              </a:rPr>
              <a:t>ліз</a:t>
            </a:r>
            <a:r>
              <a:rPr lang="uk-UA" sz="3200" b="1" dirty="0" err="1" smtClean="0">
                <a:solidFill>
                  <a:schemeClr val="bg1"/>
                </a:solidFill>
              </a:rPr>
              <a:t>ла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285" y="3031232"/>
            <a:ext cx="80770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кожному з цих слів «сховалось» інше. Знайди його.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67" y="3577171"/>
            <a:ext cx="22373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пухнастий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296" y="3582727"/>
            <a:ext cx="22809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поставила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3980" y="3582727"/>
            <a:ext cx="22107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хитрощі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1101" y="3569233"/>
            <a:ext cx="20734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соромно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517" y="3571152"/>
            <a:ext cx="111869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пух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155" y="3582727"/>
            <a:ext cx="189881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ставила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7437" y="3583774"/>
            <a:ext cx="140496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хитро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169" y="3559577"/>
            <a:ext cx="142232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сором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1110" y="4574172"/>
            <a:ext cx="799482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Запам’ятай!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Текст </a:t>
            </a:r>
            <a:r>
              <a:rPr lang="uk-UA" sz="2800" b="1" dirty="0">
                <a:solidFill>
                  <a:schemeClr val="bg1"/>
                </a:solidFill>
              </a:rPr>
              <a:t>має </a:t>
            </a:r>
            <a:r>
              <a:rPr lang="uk-UA" sz="2800" b="1" dirty="0">
                <a:solidFill>
                  <a:srgbClr val="FF0000"/>
                </a:solidFill>
              </a:rPr>
              <a:t>зачин, основну частину і кінцівку. </a:t>
            </a:r>
            <a:r>
              <a:rPr lang="uk-UA" sz="2800" b="1" dirty="0" smtClean="0">
                <a:solidFill>
                  <a:schemeClr val="bg1"/>
                </a:solidFill>
              </a:rPr>
              <a:t>Вчимося </a:t>
            </a:r>
            <a:r>
              <a:rPr lang="uk-UA" sz="2800" b="1" dirty="0">
                <a:solidFill>
                  <a:schemeClr val="bg1"/>
                </a:solidFill>
              </a:rPr>
              <a:t>розрізняти ці частини у </a:t>
            </a:r>
            <a:r>
              <a:rPr lang="uk-UA" sz="2800" b="1" dirty="0" smtClean="0">
                <a:solidFill>
                  <a:schemeClr val="bg1"/>
                </a:solidFill>
              </a:rPr>
              <a:t>наступній казці.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Учні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03" y="1620227"/>
            <a:ext cx="1965243" cy="27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966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360"/>
          <a:stretch/>
        </p:blipFill>
        <p:spPr bwMode="auto">
          <a:xfrm>
            <a:off x="6997320" y="3867228"/>
            <a:ext cx="4320325" cy="260483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1221" y="437952"/>
            <a:ext cx="4904108" cy="1565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Послухай казку Василя </a:t>
            </a:r>
            <a:r>
              <a:rPr lang="uk-UA" sz="2800" b="1" dirty="0">
                <a:solidFill>
                  <a:schemeClr val="bg1"/>
                </a:solidFill>
              </a:rPr>
              <a:t>Сухомлинського </a:t>
            </a:r>
            <a:r>
              <a:rPr lang="uk-UA" sz="2800" b="1" dirty="0"/>
              <a:t>«Як Наталя в лисиці хитринку купила</a:t>
            </a:r>
            <a:r>
              <a:rPr lang="uk-UA" sz="2800" b="1" dirty="0" smtClean="0"/>
              <a:t>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68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5620" y="4885114"/>
            <a:ext cx="1120253" cy="15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" b="100000" l="10000" r="900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73" y="4955521"/>
            <a:ext cx="1121999" cy="14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94" y="5558844"/>
            <a:ext cx="646807" cy="6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10-11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2 Читання\Савченко\№006-007 - Хитрощі не люблять совісті Робота з дитячою книжкою\2024-06-06_23150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10" y="194246"/>
            <a:ext cx="4737604" cy="64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2 Читання\Савченко\№006-007 - Хитрощі не люблять совісті Робота з дитячою книжкою\2024-06-06_23214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09" y="2035829"/>
            <a:ext cx="4904108" cy="14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9838" y="656784"/>
            <a:ext cx="934072" cy="5637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Зачин </a:t>
            </a:r>
            <a:endParaRPr lang="uk-UA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4714" y="2767045"/>
            <a:ext cx="1099196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Основна частина</a:t>
            </a:r>
            <a:endParaRPr lang="uk-UA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794872" y="2624462"/>
            <a:ext cx="1132698" cy="4607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Кінцівка </a:t>
            </a:r>
            <a:endParaRPr lang="uk-UA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2254" y="3465719"/>
            <a:ext cx="54704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ХИТРИНКА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– деяка хитрість, кмітливість, лукавство в кого-небудь, у чиємусь характері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573</Words>
  <Application>Microsoft Office PowerPoint</Application>
  <PresentationFormat>Произвольный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273</cp:revision>
  <dcterms:created xsi:type="dcterms:W3CDTF">2018-01-05T16:38:53Z</dcterms:created>
  <dcterms:modified xsi:type="dcterms:W3CDTF">2024-09-08T07:04:19Z</dcterms:modified>
</cp:coreProperties>
</file>