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25" r:id="rId3"/>
    <p:sldId id="323" r:id="rId4"/>
    <p:sldId id="327" r:id="rId5"/>
    <p:sldId id="310" r:id="rId6"/>
    <p:sldId id="287" r:id="rId7"/>
    <p:sldId id="299" r:id="rId8"/>
    <p:sldId id="289" r:id="rId9"/>
    <p:sldId id="312" r:id="rId10"/>
    <p:sldId id="294" r:id="rId11"/>
    <p:sldId id="274" r:id="rId12"/>
    <p:sldId id="300" r:id="rId13"/>
    <p:sldId id="277" r:id="rId14"/>
    <p:sldId id="32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9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5149" y="3993430"/>
            <a:ext cx="6753903" cy="194095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Хто такі громадяни своєї країни? 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7" y="889022"/>
            <a:ext cx="3379808" cy="485559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16142" y="889022"/>
            <a:ext cx="331311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досліджую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в суспільстві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7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7550" y="494529"/>
            <a:ext cx="10208870" cy="709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Які обов’язки є у </a:t>
            </a:r>
            <a:r>
              <a:rPr lang="uk-UA" sz="4000" b="1" dirty="0" smtClean="0">
                <a:solidFill>
                  <a:schemeClr val="bg1"/>
                </a:solidFill>
              </a:rPr>
              <a:t>громадян України?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7550" y="1362878"/>
            <a:ext cx="5798916" cy="14381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</a:t>
            </a:r>
            <a:r>
              <a:rPr lang="ru-RU" sz="2400" b="1" dirty="0" err="1"/>
              <a:t>громадян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є </a:t>
            </a:r>
            <a:r>
              <a:rPr lang="ru-RU" sz="2400" b="1" dirty="0" err="1"/>
              <a:t>обов’язок</a:t>
            </a:r>
            <a:r>
              <a:rPr lang="ru-RU" sz="2400" b="1" dirty="0"/>
              <a:t> </a:t>
            </a:r>
            <a:r>
              <a:rPr lang="ru-RU" sz="2400" b="1" dirty="0" err="1"/>
              <a:t>любити</a:t>
            </a:r>
            <a:r>
              <a:rPr lang="ru-RU" sz="2400" b="1" dirty="0"/>
              <a:t> </a:t>
            </a:r>
            <a:r>
              <a:rPr lang="ru-RU" sz="2400" b="1" dirty="0" err="1"/>
              <a:t>країну</a:t>
            </a:r>
            <a:r>
              <a:rPr lang="ru-RU" sz="2400" b="1" dirty="0"/>
              <a:t>, </a:t>
            </a:r>
            <a:r>
              <a:rPr lang="ru-RU" sz="2400" b="1" dirty="0" err="1"/>
              <a:t>захищати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, </a:t>
            </a:r>
            <a:r>
              <a:rPr lang="ru-RU" sz="2400" b="1" dirty="0" err="1"/>
              <a:t>поважати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символи</a:t>
            </a:r>
            <a:r>
              <a:rPr lang="ru-RU" sz="2400" b="1" dirty="0"/>
              <a:t>, культуру, </a:t>
            </a:r>
            <a:r>
              <a:rPr lang="ru-RU" sz="2400" b="1" dirty="0" err="1"/>
              <a:t>мову</a:t>
            </a:r>
            <a:r>
              <a:rPr lang="ru-RU" sz="2400" b="1" dirty="0"/>
              <a:t>, </a:t>
            </a:r>
            <a:r>
              <a:rPr lang="ru-RU" sz="2400" b="1" dirty="0" err="1"/>
              <a:t>традиції</a:t>
            </a:r>
            <a:r>
              <a:rPr lang="ru-RU" sz="24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>
          <a:xfrm>
            <a:off x="6850147" y="1255750"/>
            <a:ext cx="2479049" cy="2520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937550" y="2830949"/>
            <a:ext cx="5798916" cy="10272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</a:t>
            </a:r>
            <a:r>
              <a:rPr lang="ru-RU" sz="2400" b="1" dirty="0" err="1"/>
              <a:t>обов’язково</a:t>
            </a:r>
            <a:r>
              <a:rPr lang="ru-RU" sz="2400" b="1" dirty="0"/>
              <a:t> бути </a:t>
            </a:r>
            <a:r>
              <a:rPr lang="ru-RU" sz="2400" b="1" dirty="0" err="1"/>
              <a:t>дорослим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виявити</a:t>
            </a:r>
            <a:r>
              <a:rPr lang="ru-RU" sz="2400" b="1" dirty="0"/>
              <a:t> </a:t>
            </a:r>
            <a:r>
              <a:rPr lang="ru-RU" sz="2400" b="1" dirty="0" err="1"/>
              <a:t>свої</a:t>
            </a:r>
            <a:r>
              <a:rPr lang="ru-RU" sz="2400" b="1" dirty="0"/>
              <a:t> </a:t>
            </a:r>
            <a:r>
              <a:rPr lang="ru-RU" sz="2400" b="1" dirty="0" err="1" smtClean="0"/>
              <a:t>громадянські</a:t>
            </a:r>
            <a:r>
              <a:rPr lang="ru-RU" sz="2400" b="1" dirty="0" smtClean="0"/>
              <a:t> </a:t>
            </a:r>
            <a:r>
              <a:rPr lang="ru-RU" sz="2400" b="1" dirty="0" err="1"/>
              <a:t>почуття</a:t>
            </a:r>
            <a:r>
              <a:rPr lang="ru-RU" sz="24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7550" y="3997380"/>
            <a:ext cx="5798916" cy="1869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Другокласники</a:t>
            </a:r>
            <a:r>
              <a:rPr lang="ru-RU" sz="2400" b="1" dirty="0"/>
              <a:t>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теж</a:t>
            </a:r>
            <a:r>
              <a:rPr lang="ru-RU" sz="2400" b="1" dirty="0"/>
              <a:t> </a:t>
            </a:r>
            <a:r>
              <a:rPr lang="ru-RU" sz="2400" b="1" dirty="0" err="1"/>
              <a:t>виконати</a:t>
            </a:r>
            <a:r>
              <a:rPr lang="ru-RU" sz="2400" b="1" dirty="0"/>
              <a:t> </a:t>
            </a:r>
            <a:r>
              <a:rPr lang="ru-RU" sz="2400" b="1" dirty="0" err="1"/>
              <a:t>свій</a:t>
            </a:r>
            <a:r>
              <a:rPr lang="ru-RU" sz="2400" b="1" dirty="0"/>
              <a:t> </a:t>
            </a:r>
            <a:r>
              <a:rPr lang="ru-RU" sz="2400" b="1" dirty="0" err="1" smtClean="0"/>
              <a:t>громадянський</a:t>
            </a:r>
            <a:r>
              <a:rPr lang="ru-RU" sz="2400" b="1" dirty="0" smtClean="0"/>
              <a:t> </a:t>
            </a:r>
            <a:r>
              <a:rPr lang="ru-RU" sz="2400" b="1" dirty="0" err="1"/>
              <a:t>обов’язок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берегти</a:t>
            </a:r>
            <a:r>
              <a:rPr lang="ru-RU" sz="2400" b="1" dirty="0" smtClean="0"/>
              <a:t> </a:t>
            </a:r>
            <a:r>
              <a:rPr lang="ru-RU" sz="2400" b="1" dirty="0"/>
              <a:t>природу, </a:t>
            </a:r>
            <a:r>
              <a:rPr lang="ru-RU" sz="2400" b="1" dirty="0" err="1"/>
              <a:t>шанувати</a:t>
            </a:r>
            <a:r>
              <a:rPr lang="ru-RU" sz="2400" b="1" dirty="0"/>
              <a:t> </a:t>
            </a:r>
            <a:r>
              <a:rPr lang="ru-RU" sz="2400" b="1" dirty="0" err="1"/>
              <a:t>традиції</a:t>
            </a:r>
            <a:r>
              <a:rPr lang="ru-RU" sz="2400" b="1" dirty="0"/>
              <a:t>, </a:t>
            </a:r>
            <a:r>
              <a:rPr lang="ru-RU" sz="2400" b="1" dirty="0" err="1"/>
              <a:t>символи</a:t>
            </a:r>
            <a:r>
              <a:rPr lang="ru-RU" sz="2400" b="1" dirty="0"/>
              <a:t>, культуру та </a:t>
            </a:r>
            <a:r>
              <a:rPr lang="ru-RU" sz="2400" b="1" dirty="0" err="1"/>
              <a:t>ін</a:t>
            </a:r>
            <a:r>
              <a:rPr lang="ru-RU" sz="24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47" y="3775750"/>
            <a:ext cx="4117766" cy="268292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6075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7469" y="494529"/>
            <a:ext cx="9907928" cy="6513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" b="11977"/>
          <a:stretch/>
        </p:blipFill>
        <p:spPr>
          <a:xfrm>
            <a:off x="2405063" y="1145894"/>
            <a:ext cx="7236322" cy="53173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0643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494529"/>
            <a:ext cx="10289894" cy="6629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2117" y="3009261"/>
            <a:ext cx="7202715" cy="10650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в </a:t>
            </a:r>
            <a:r>
              <a:rPr lang="ru-RU" sz="2800" b="1" dirty="0" err="1"/>
              <a:t>дорослих</a:t>
            </a:r>
            <a:r>
              <a:rPr lang="ru-RU" sz="2800" b="1" dirty="0"/>
              <a:t> </a:t>
            </a:r>
            <a:r>
              <a:rPr lang="ru-RU" sz="2800" b="1" dirty="0" err="1"/>
              <a:t>більше</a:t>
            </a:r>
            <a:r>
              <a:rPr lang="ru-RU" sz="2800" b="1" dirty="0"/>
              <a:t> прав, </a:t>
            </a:r>
            <a:r>
              <a:rPr lang="ru-RU" sz="2800" b="1" dirty="0" err="1"/>
              <a:t>ніж</a:t>
            </a:r>
            <a:r>
              <a:rPr lang="ru-RU" sz="2800" b="1" dirty="0"/>
              <a:t> у </a:t>
            </a:r>
            <a:r>
              <a:rPr lang="ru-RU" sz="2800" b="1" dirty="0" err="1"/>
              <a:t>дітей</a:t>
            </a:r>
            <a:r>
              <a:rPr lang="ru-RU" sz="2800" b="1" dirty="0"/>
              <a:t>?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більше</a:t>
            </a:r>
            <a:r>
              <a:rPr lang="ru-RU" sz="2800" b="1" dirty="0"/>
              <a:t> в них </a:t>
            </a:r>
            <a:r>
              <a:rPr lang="ru-RU" sz="2800" b="1" dirty="0" err="1"/>
              <a:t>обов’язків</a:t>
            </a:r>
            <a:r>
              <a:rPr lang="ru-RU" sz="2800" b="1" dirty="0"/>
              <a:t>? 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2117" y="4223781"/>
            <a:ext cx="7230432" cy="8088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</a:t>
            </a:r>
            <a:r>
              <a:rPr lang="ru-RU" sz="2800" b="1" dirty="0" err="1"/>
              <a:t>необхідно</a:t>
            </a:r>
            <a:r>
              <a:rPr lang="ru-RU" sz="2800" b="1" dirty="0"/>
              <a:t> </a:t>
            </a:r>
            <a:r>
              <a:rPr lang="ru-RU" sz="2800" b="1" dirty="0" err="1"/>
              <a:t>виконувати</a:t>
            </a:r>
            <a:r>
              <a:rPr lang="ru-RU" sz="2800" b="1" dirty="0"/>
              <a:t> </a:t>
            </a:r>
            <a:r>
              <a:rPr lang="ru-RU" sz="2800" b="1" dirty="0" err="1"/>
              <a:t>свої</a:t>
            </a:r>
            <a:r>
              <a:rPr lang="ru-RU" sz="2800" b="1" dirty="0"/>
              <a:t> </a:t>
            </a:r>
            <a:r>
              <a:rPr lang="ru-RU" sz="2800" b="1" dirty="0" err="1"/>
              <a:t>обов’язки</a:t>
            </a:r>
            <a:r>
              <a:rPr lang="ru-RU" sz="2800" b="1" dirty="0"/>
              <a:t>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315" l="433" r="100000">
                        <a14:foregroundMark x1="22078" y1="49167" x2="11255" y2="33426"/>
                        <a14:foregroundMark x1="49026" y1="38519" x2="35390" y2="19167"/>
                        <a14:foregroundMark x1="44048" y1="25000" x2="43615" y2="21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6" b="7418"/>
          <a:stretch/>
        </p:blipFill>
        <p:spPr>
          <a:xfrm>
            <a:off x="292877" y="326199"/>
            <a:ext cx="1522446" cy="1662537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4401" y="1874053"/>
            <a:ext cx="7202715" cy="103103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Права </a:t>
            </a:r>
            <a:r>
              <a:rPr lang="ru-RU" sz="2800" b="1" dirty="0" err="1"/>
              <a:t>кожної</a:t>
            </a:r>
            <a:r>
              <a:rPr lang="ru-RU" sz="2800" b="1" dirty="0"/>
              <a:t> </a:t>
            </a:r>
            <a:r>
              <a:rPr lang="ru-RU" sz="2800" b="1" dirty="0" err="1"/>
              <a:t>людини</a:t>
            </a:r>
            <a:r>
              <a:rPr lang="ru-RU" sz="2800" b="1" dirty="0"/>
              <a:t> </a:t>
            </a:r>
            <a:r>
              <a:rPr lang="ru-RU" sz="2800" b="1" dirty="0" err="1"/>
              <a:t>закінчуються</a:t>
            </a:r>
            <a:r>
              <a:rPr lang="ru-RU" sz="2800" b="1" dirty="0"/>
              <a:t> там, де </a:t>
            </a:r>
            <a:r>
              <a:rPr lang="ru-RU" sz="2800" b="1" dirty="0" err="1"/>
              <a:t>починаються</a:t>
            </a:r>
            <a:r>
              <a:rPr lang="ru-RU" sz="2800" b="1" dirty="0"/>
              <a:t> права </a:t>
            </a:r>
            <a:r>
              <a:rPr lang="ru-RU" sz="2800" b="1" dirty="0" err="1"/>
              <a:t>іншої</a:t>
            </a:r>
            <a:r>
              <a:rPr lang="ru-RU" sz="2800" b="1" dirty="0"/>
              <a:t> </a:t>
            </a:r>
            <a:r>
              <a:rPr lang="ru-RU" sz="2800" b="1" dirty="0" err="1"/>
              <a:t>людини</a:t>
            </a:r>
            <a:r>
              <a:rPr lang="ru-RU" sz="2800" b="1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52891" y="1239993"/>
            <a:ext cx="5379973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Поясни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вислів</a:t>
            </a:r>
          </a:p>
        </p:txBody>
      </p:sp>
      <p:pic>
        <p:nvPicPr>
          <p:cNvPr id="14" name="Picture 4" descr="Пение Школа мальчик — стоковый векто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8067"/>
          <a:stretch/>
        </p:blipFill>
        <p:spPr bwMode="auto">
          <a:xfrm flipH="1">
            <a:off x="8659309" y="1370956"/>
            <a:ext cx="2768600" cy="43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102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1245325"/>
            <a:ext cx="9087505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Що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таке обов’язок?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Вибери й обведи відповідь, яку ти вважаєш правильною.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1846" y="1834099"/>
            <a:ext cx="6544441" cy="6173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А   Те</a:t>
            </a:r>
            <a:r>
              <a:rPr lang="uk-UA" sz="2400" b="1" dirty="0"/>
              <a:t>, що варто неодмінно виконувати.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71847" y="2516078"/>
            <a:ext cx="6544440" cy="580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Б   Те</a:t>
            </a:r>
            <a:r>
              <a:rPr lang="uk-UA" sz="2400" b="1" dirty="0"/>
              <a:t>, що можна не виконувати.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1847" y="3221450"/>
            <a:ext cx="6903435" cy="575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В   Можливість </a:t>
            </a:r>
            <a:r>
              <a:rPr lang="uk-UA" sz="2400" b="1" dirty="0"/>
              <a:t>діяти певним чином.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6171" y="399959"/>
            <a:ext cx="10232572" cy="735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802086"/>
            <a:ext cx="1079543" cy="1055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r>
              <a:rPr lang="ru-RU" sz="4000" b="1" dirty="0" smtClean="0">
                <a:solidFill>
                  <a:schemeClr val="bg1"/>
                </a:solidFill>
              </a:rPr>
              <a:t>9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8571" y="3940065"/>
            <a:ext cx="7455474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Допиши букву П біля твоїх прав і букву О – біля обов’язків.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03761" y="4548933"/>
            <a:ext cx="4175761" cy="7231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__ Поважати </a:t>
            </a:r>
            <a:r>
              <a:rPr lang="uk-UA" sz="2400" b="1" dirty="0"/>
              <a:t>батьків і рідних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03760" y="5441256"/>
            <a:ext cx="4175762" cy="7238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__ Висловлювати </a:t>
            </a:r>
            <a:r>
              <a:rPr lang="uk-UA" sz="2400" b="1" dirty="0"/>
              <a:t>свою думки й погляди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89224" y="5441256"/>
            <a:ext cx="4004191" cy="72166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__ Дотримуватися </a:t>
            </a:r>
            <a:r>
              <a:rPr lang="uk-UA" sz="2400" b="1" dirty="0"/>
              <a:t>правил поведінки у школі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89224" y="4538254"/>
            <a:ext cx="4004191" cy="7338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__ Брати </a:t>
            </a:r>
            <a:r>
              <a:rPr lang="uk-UA" sz="2400" b="1" dirty="0"/>
              <a:t>участь у спортивних змаганнях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1203761" y="1871039"/>
            <a:ext cx="460421" cy="58039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03761" y="5317568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96723" y="4425840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03761" y="4548933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89224" y="5317568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2 клас\4 ЯДС\1 Грущинська\1 Людина в суспільстві\№007 Хто такі громадяни своєї країни\2024-09-14_225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54" y="1245325"/>
            <a:ext cx="9087505" cy="52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" b="7647"/>
          <a:stretch/>
        </p:blipFill>
        <p:spPr>
          <a:xfrm>
            <a:off x="10023675" y="2388282"/>
            <a:ext cx="1831979" cy="22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07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11" grpId="0" animBg="1"/>
      <p:bldP spid="15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45065" y="471733"/>
            <a:ext cx="9048763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Презентація &quot;Про рівень ролі домашніх завдань у формуванні в учнів інтересу  до навч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67" y="1350143"/>
            <a:ext cx="6207076" cy="473695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360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1777167" y="1474977"/>
            <a:ext cx="5330665" cy="23689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400" b="1" dirty="0" err="1">
                <a:solidFill>
                  <a:schemeClr val="bg1"/>
                </a:solidFill>
              </a:rPr>
              <a:t>сонце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привітне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небо </a:t>
            </a:r>
            <a:r>
              <a:rPr lang="ru-RU" sz="2400" b="1" dirty="0" err="1">
                <a:solidFill>
                  <a:schemeClr val="bg1"/>
                </a:solidFill>
              </a:rPr>
              <a:t>блакитне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в </a:t>
            </a:r>
            <a:r>
              <a:rPr lang="ru-RU" sz="2400" b="1" dirty="0" err="1">
                <a:solidFill>
                  <a:schemeClr val="bg1"/>
                </a:solidFill>
              </a:rPr>
              <a:t>небі</a:t>
            </a:r>
            <a:r>
              <a:rPr lang="ru-RU" sz="2400" b="1" dirty="0">
                <a:solidFill>
                  <a:schemeClr val="bg1"/>
                </a:solidFill>
              </a:rPr>
              <a:t> пташки!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400" b="1" dirty="0" err="1">
                <a:solidFill>
                  <a:schemeClr val="bg1"/>
                </a:solidFill>
              </a:rPr>
              <a:t>зелені</a:t>
            </a:r>
            <a:r>
              <a:rPr lang="ru-RU" sz="2400" b="1" dirty="0">
                <a:solidFill>
                  <a:schemeClr val="bg1"/>
                </a:solidFill>
              </a:rPr>
              <a:t> дубки!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люди </a:t>
            </a:r>
            <a:r>
              <a:rPr lang="ru-RU" sz="2400" b="1" dirty="0" err="1">
                <a:solidFill>
                  <a:schemeClr val="bg1"/>
                </a:solidFill>
              </a:rPr>
              <a:t>привітні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Я </a:t>
            </a:r>
            <a:r>
              <a:rPr lang="ru-RU" sz="2400" b="1" dirty="0" err="1">
                <a:solidFill>
                  <a:schemeClr val="bg1"/>
                </a:solidFill>
              </a:rPr>
              <a:t>всім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бажаю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щоб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посмішки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квітли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0132" y="494529"/>
            <a:ext cx="10374162" cy="822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17D3D59-0B0E-4E15-BDFE-F3020735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8248852" y="1495492"/>
            <a:ext cx="2955442" cy="226007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27557"/>
            <a:ext cx="2143125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Ідеї на тему «Сонечко і хмарки» (43) | сонечко, малюнки, вес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09" y="3843915"/>
            <a:ext cx="2143125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5966" r="5264" b="6684"/>
          <a:stretch/>
        </p:blipFill>
        <p:spPr bwMode="auto">
          <a:xfrm>
            <a:off x="8074390" y="3843915"/>
            <a:ext cx="1772199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" r="7734" b="9290"/>
          <a:stretch/>
        </p:blipFill>
        <p:spPr bwMode="auto">
          <a:xfrm>
            <a:off x="5744236" y="2438400"/>
            <a:ext cx="2103436" cy="214312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37919" y="1474977"/>
            <a:ext cx="6554515" cy="6573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Яке сонечко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очікувань 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вибираєш сьогодні на урок?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0133" y="4761206"/>
            <a:ext cx="1403607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Цікаві знання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33896" y="4340812"/>
            <a:ext cx="1506990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Нові вміння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04547" y="4769017"/>
            <a:ext cx="2143125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Приємне спілкування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50390" y="2812663"/>
            <a:ext cx="1786065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Чекаю на допомогу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445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086593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1" y="494529"/>
            <a:ext cx="10208066" cy="7090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68714" y="1254461"/>
            <a:ext cx="5731099" cy="6475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Поміркуй, які </a:t>
            </a:r>
            <a:r>
              <a:rPr lang="uk-UA" sz="2400" b="1" dirty="0"/>
              <a:t>права дитини тобі </a:t>
            </a:r>
            <a:r>
              <a:rPr lang="uk-UA" sz="2400" b="1" dirty="0" smtClean="0"/>
              <a:t>відомі.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>
          <a:xfrm>
            <a:off x="8462018" y="1378063"/>
            <a:ext cx="2915895" cy="411440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8714" y="1991494"/>
            <a:ext cx="7221800" cy="132802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Право – це можливість, яка охороняється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законом.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У дитини є право 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2400" i="1" dirty="0">
                <a:solidFill>
                  <a:schemeClr val="accent2">
                    <a:lumMod val="75000"/>
                  </a:schemeClr>
                </a:solidFill>
              </a:rPr>
              <a:t>навчання, відпочинок, користування лікарнею, бібліотекою, 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спортзалом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7810" y="3374752"/>
            <a:ext cx="5685163" cy="601440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в тебе є обов’язки?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40218" y="5037226"/>
            <a:ext cx="6919934" cy="132802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70C0"/>
                </a:solidFill>
              </a:rPr>
              <a:t>Поважати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батьків</a:t>
            </a:r>
            <a:r>
              <a:rPr lang="ru-RU" sz="2400" dirty="0">
                <a:solidFill>
                  <a:srgbClr val="0070C0"/>
                </a:solidFill>
              </a:rPr>
              <a:t> та </a:t>
            </a:r>
            <a:r>
              <a:rPr lang="ru-RU" sz="2400" dirty="0" err="1">
                <a:solidFill>
                  <a:srgbClr val="0070C0"/>
                </a:solidFill>
              </a:rPr>
              <a:t>інших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членів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сім'ї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sz="2400" dirty="0" err="1" smtClean="0">
                <a:solidFill>
                  <a:srgbClr val="0070C0"/>
                </a:solidFill>
              </a:rPr>
              <a:t>Піклуватися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про </a:t>
            </a:r>
            <a:r>
              <a:rPr lang="ru-RU" sz="2400" dirty="0" err="1">
                <a:solidFill>
                  <a:srgbClr val="0070C0"/>
                </a:solidFill>
              </a:rPr>
              <a:t>своє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здоров'я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дбати</a:t>
            </a:r>
            <a:r>
              <a:rPr lang="ru-RU" sz="2400" dirty="0">
                <a:solidFill>
                  <a:srgbClr val="0070C0"/>
                </a:solidFill>
              </a:rPr>
              <a:t> про чистоту.</a:t>
            </a:r>
          </a:p>
          <a:p>
            <a:r>
              <a:rPr lang="ru-RU" sz="2400" dirty="0" err="1">
                <a:solidFill>
                  <a:srgbClr val="0070C0"/>
                </a:solidFill>
              </a:rPr>
              <a:t>Відвідувати</a:t>
            </a:r>
            <a:r>
              <a:rPr lang="ru-RU" sz="2400" dirty="0">
                <a:solidFill>
                  <a:srgbClr val="0070C0"/>
                </a:solidFill>
              </a:rPr>
              <a:t> школу, </a:t>
            </a:r>
            <a:r>
              <a:rPr lang="ru-RU" sz="2400" dirty="0" err="1">
                <a:solidFill>
                  <a:srgbClr val="0070C0"/>
                </a:solidFill>
              </a:rPr>
              <a:t>старанно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вчитися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4101" y="4054613"/>
            <a:ext cx="7094476" cy="91940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Обов’язок</a:t>
            </a:r>
            <a:r>
              <a:rPr lang="ru-RU" sz="2400" b="1" dirty="0">
                <a:solidFill>
                  <a:srgbClr val="2F3242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те,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варто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неодмінно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виконувати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обмежувати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права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інших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1001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1" y="494529"/>
            <a:ext cx="10208066" cy="7090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4100" y="3073557"/>
            <a:ext cx="6361685" cy="6018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Навіщо дотримуватися законів своєї країни?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4098" y="3744892"/>
            <a:ext cx="6932435" cy="1328023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Б</a:t>
            </a:r>
            <a:r>
              <a:rPr lang="ru-RU" sz="2400" dirty="0" smtClean="0">
                <a:solidFill>
                  <a:srgbClr val="0070C0"/>
                </a:solidFill>
              </a:rPr>
              <a:t>ез </a:t>
            </a:r>
            <a:r>
              <a:rPr lang="ru-RU" sz="2400" dirty="0">
                <a:solidFill>
                  <a:srgbClr val="0070C0"/>
                </a:solidFill>
              </a:rPr>
              <a:t>закону </a:t>
            </a:r>
            <a:r>
              <a:rPr lang="ru-RU" sz="2400" dirty="0" err="1">
                <a:solidFill>
                  <a:srgbClr val="0070C0"/>
                </a:solidFill>
              </a:rPr>
              <a:t>настане</a:t>
            </a:r>
            <a:r>
              <a:rPr lang="ru-RU" sz="2400" dirty="0">
                <a:solidFill>
                  <a:srgbClr val="0070C0"/>
                </a:solidFill>
              </a:rPr>
              <a:t> хаос</a:t>
            </a:r>
            <a:r>
              <a:rPr lang="ru-RU" sz="2400" dirty="0" smtClean="0">
                <a:solidFill>
                  <a:srgbClr val="0070C0"/>
                </a:solidFill>
              </a:rPr>
              <a:t>; </a:t>
            </a:r>
            <a:r>
              <a:rPr lang="ru-RU" sz="2400" dirty="0" err="1" smtClean="0">
                <a:solidFill>
                  <a:srgbClr val="0070C0"/>
                </a:solidFill>
              </a:rPr>
              <a:t>порушення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закону </a:t>
            </a:r>
            <a:r>
              <a:rPr lang="ru-RU" sz="2400" dirty="0" err="1">
                <a:solidFill>
                  <a:srgbClr val="0070C0"/>
                </a:solidFill>
              </a:rPr>
              <a:t>порушує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права </a:t>
            </a:r>
            <a:r>
              <a:rPr lang="ru-RU" sz="2400" dirty="0" err="1" smtClean="0">
                <a:solidFill>
                  <a:srgbClr val="0070C0"/>
                </a:solidFill>
              </a:rPr>
              <a:t>людини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такі</a:t>
            </a:r>
            <a:r>
              <a:rPr lang="ru-RU" sz="2400" dirty="0">
                <a:solidFill>
                  <a:srgbClr val="0070C0"/>
                </a:solidFill>
              </a:rPr>
              <a:t> як право на </a:t>
            </a:r>
            <a:r>
              <a:rPr lang="ru-RU" sz="2400" dirty="0" err="1">
                <a:solidFill>
                  <a:srgbClr val="0070C0"/>
                </a:solidFill>
              </a:rPr>
              <a:t>власність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або</a:t>
            </a:r>
            <a:r>
              <a:rPr lang="ru-RU" sz="2400" dirty="0">
                <a:solidFill>
                  <a:srgbClr val="0070C0"/>
                </a:solidFill>
              </a:rPr>
              <a:t> на </a:t>
            </a:r>
            <a:r>
              <a:rPr lang="ru-RU" sz="2400" dirty="0" err="1" smtClean="0">
                <a:solidFill>
                  <a:srgbClr val="0070C0"/>
                </a:solidFill>
              </a:rPr>
              <a:t>життя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громадян</a:t>
            </a:r>
            <a:r>
              <a:rPr lang="ru-RU" sz="2400" dirty="0" smtClean="0">
                <a:solidFill>
                  <a:srgbClr val="0070C0"/>
                </a:solidFill>
              </a:rPr>
              <a:t> та </a:t>
            </a:r>
            <a:r>
              <a:rPr lang="ru-RU" sz="2400" dirty="0" err="1" smtClean="0">
                <a:solidFill>
                  <a:srgbClr val="0070C0"/>
                </a:solidFill>
              </a:rPr>
              <a:t>інші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4101" y="2083620"/>
            <a:ext cx="6932432" cy="919401"/>
          </a:xfrm>
          <a:prstGeom prst="roundRect">
            <a:avLst/>
          </a:prstGeom>
          <a:ln w="38100">
            <a:solidFill>
              <a:srgbClr val="C31D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C31D58"/>
                </a:solidFill>
              </a:rPr>
              <a:t>виховувати</a:t>
            </a:r>
            <a:r>
              <a:rPr lang="ru-RU" sz="2400" dirty="0">
                <a:solidFill>
                  <a:srgbClr val="C31D58"/>
                </a:solidFill>
              </a:rPr>
              <a:t> </a:t>
            </a:r>
            <a:r>
              <a:rPr lang="ru-RU" sz="2400" dirty="0" err="1">
                <a:solidFill>
                  <a:srgbClr val="C31D58"/>
                </a:solidFill>
              </a:rPr>
              <a:t>дитину</a:t>
            </a:r>
            <a:r>
              <a:rPr lang="ru-RU" sz="2400" dirty="0">
                <a:solidFill>
                  <a:srgbClr val="C31D58"/>
                </a:solidFill>
              </a:rPr>
              <a:t>, </a:t>
            </a:r>
            <a:r>
              <a:rPr lang="ru-RU" sz="2400" dirty="0" err="1">
                <a:solidFill>
                  <a:srgbClr val="C31D58"/>
                </a:solidFill>
              </a:rPr>
              <a:t>піклуватися</a:t>
            </a:r>
            <a:r>
              <a:rPr lang="ru-RU" sz="2400" dirty="0">
                <a:solidFill>
                  <a:srgbClr val="C31D58"/>
                </a:solidFill>
              </a:rPr>
              <a:t> про </a:t>
            </a:r>
            <a:r>
              <a:rPr lang="ru-RU" sz="2400" dirty="0" err="1">
                <a:solidFill>
                  <a:srgbClr val="C31D58"/>
                </a:solidFill>
              </a:rPr>
              <a:t>її</a:t>
            </a:r>
            <a:r>
              <a:rPr lang="ru-RU" sz="2400" dirty="0">
                <a:solidFill>
                  <a:srgbClr val="C31D58"/>
                </a:solidFill>
              </a:rPr>
              <a:t> </a:t>
            </a:r>
            <a:r>
              <a:rPr lang="ru-RU" sz="2400" dirty="0" err="1">
                <a:solidFill>
                  <a:srgbClr val="C31D58"/>
                </a:solidFill>
              </a:rPr>
              <a:t>здоров’я</a:t>
            </a:r>
            <a:r>
              <a:rPr lang="ru-RU" sz="2400" dirty="0">
                <a:solidFill>
                  <a:srgbClr val="C31D58"/>
                </a:solidFill>
              </a:rPr>
              <a:t>, </a:t>
            </a:r>
            <a:r>
              <a:rPr lang="ru-RU" sz="2400" dirty="0" err="1" smtClean="0">
                <a:solidFill>
                  <a:srgbClr val="C31D58"/>
                </a:solidFill>
              </a:rPr>
              <a:t>розвиток</a:t>
            </a:r>
            <a:r>
              <a:rPr lang="ru-RU" sz="2400" dirty="0">
                <a:solidFill>
                  <a:srgbClr val="C31D58"/>
                </a:solidFill>
              </a:rPr>
              <a:t>, </a:t>
            </a:r>
            <a:r>
              <a:rPr lang="ru-RU" sz="2400" dirty="0" err="1" smtClean="0">
                <a:solidFill>
                  <a:srgbClr val="C31D58"/>
                </a:solidFill>
              </a:rPr>
              <a:t>навчання</a:t>
            </a:r>
            <a:r>
              <a:rPr lang="ru-RU" sz="2400" dirty="0">
                <a:solidFill>
                  <a:srgbClr val="C31D58"/>
                </a:solidFill>
              </a:rPr>
              <a:t> </a:t>
            </a:r>
            <a:r>
              <a:rPr lang="ru-RU" sz="2400" dirty="0" err="1" smtClean="0">
                <a:solidFill>
                  <a:srgbClr val="C31D58"/>
                </a:solidFill>
              </a:rPr>
              <a:t>тощо</a:t>
            </a:r>
            <a:endParaRPr lang="ru-RU" sz="2400" dirty="0">
              <a:solidFill>
                <a:srgbClr val="C31D58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54100" y="1297038"/>
            <a:ext cx="5692038" cy="709082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обов’язки в дорослих?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9414" y="5127461"/>
            <a:ext cx="7181761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Сьогодні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дізнаємося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хто</a:t>
            </a:r>
            <a:r>
              <a:rPr lang="ru-RU" sz="2400" b="1" dirty="0" smtClean="0">
                <a:solidFill>
                  <a:schemeClr val="bg1"/>
                </a:solidFill>
              </a:rPr>
              <a:t> є </a:t>
            </a:r>
            <a:r>
              <a:rPr lang="ru-RU" sz="2400" b="1" dirty="0" err="1" smtClean="0">
                <a:solidFill>
                  <a:schemeClr val="bg1"/>
                </a:solidFill>
              </a:rPr>
              <a:t>громадянином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своєї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які</a:t>
            </a:r>
            <a:r>
              <a:rPr lang="ru-RU" sz="2400" b="1" dirty="0" smtClean="0">
                <a:solidFill>
                  <a:schemeClr val="bg1"/>
                </a:solidFill>
              </a:rPr>
              <a:t> вони </a:t>
            </a:r>
            <a:r>
              <a:rPr lang="ru-RU" sz="2400" b="1" dirty="0" err="1" smtClean="0">
                <a:solidFill>
                  <a:schemeClr val="bg1"/>
                </a:solidFill>
              </a:rPr>
              <a:t>мають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обов’язки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46" y="1440836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327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123" y="494529"/>
            <a:ext cx="10278319" cy="6513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означає бути громадянином своєї держави?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9884" y="3282280"/>
            <a:ext cx="6586809" cy="16369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</a:rPr>
              <a:t>Кожен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громадянин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/>
              <a:t>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патріот</a:t>
            </a:r>
            <a:r>
              <a:rPr lang="ru-RU" sz="2400" b="1" dirty="0"/>
              <a:t> </a:t>
            </a:r>
            <a:r>
              <a:rPr lang="ru-RU" sz="2400" b="1" dirty="0" err="1"/>
              <a:t>своєї</a:t>
            </a:r>
            <a:r>
              <a:rPr lang="ru-RU" sz="2400" b="1" dirty="0"/>
              <a:t> </a:t>
            </a:r>
            <a:r>
              <a:rPr lang="ru-RU" sz="2400" b="1" dirty="0" err="1" smtClean="0"/>
              <a:t>вітчизни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бо</a:t>
            </a:r>
            <a:r>
              <a:rPr lang="ru-RU" sz="2400" b="1" dirty="0" smtClean="0"/>
              <a:t> </a:t>
            </a:r>
            <a:r>
              <a:rPr lang="ru-RU" sz="2400" b="1" dirty="0"/>
              <a:t>любить </a:t>
            </a:r>
            <a:r>
              <a:rPr lang="ru-RU" sz="2400" b="1" dirty="0" err="1"/>
              <a:t>її</a:t>
            </a:r>
            <a:r>
              <a:rPr lang="ru-RU" sz="2400" b="1" dirty="0"/>
              <a:t>, трудиться,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країна</a:t>
            </a:r>
            <a:r>
              <a:rPr lang="ru-RU" sz="2400" b="1" dirty="0"/>
              <a:t> </a:t>
            </a:r>
            <a:r>
              <a:rPr lang="ru-RU" sz="2400" b="1" dirty="0" err="1"/>
              <a:t>процвітала</a:t>
            </a:r>
            <a:r>
              <a:rPr lang="ru-RU" sz="2400" b="1" dirty="0"/>
              <a:t>, </a:t>
            </a:r>
            <a:r>
              <a:rPr lang="ru-RU" sz="2400" b="1" dirty="0" err="1"/>
              <a:t>відстоює</a:t>
            </a:r>
            <a:r>
              <a:rPr lang="ru-RU" sz="2400" b="1" dirty="0"/>
              <a:t> і </a:t>
            </a:r>
            <a:r>
              <a:rPr lang="ru-RU" sz="2400" b="1" dirty="0" err="1"/>
              <a:t>бореться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за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щастя</a:t>
            </a:r>
            <a:r>
              <a:rPr lang="ru-RU" sz="2400" b="1" dirty="0"/>
              <a:t> і </a:t>
            </a:r>
            <a:r>
              <a:rPr lang="ru-RU" sz="2400" b="1" dirty="0" err="1"/>
              <a:t>незалежність</a:t>
            </a:r>
            <a:r>
              <a:rPr lang="ru-RU" sz="2400" b="1" dirty="0"/>
              <a:t>.</a:t>
            </a:r>
            <a:endParaRPr lang="ru-RU" sz="2400" b="1" i="1" dirty="0"/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46" y="1440836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59884" y="4977111"/>
            <a:ext cx="7153969" cy="6250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Назви </a:t>
            </a:r>
            <a:r>
              <a:rPr lang="uk-UA" sz="2400" b="1" dirty="0" smtClean="0"/>
              <a:t>кілька </a:t>
            </a:r>
            <a:r>
              <a:rPr lang="uk-UA" sz="2400" b="1" dirty="0" smtClean="0"/>
              <a:t>прав і обов’язків  </a:t>
            </a:r>
            <a:r>
              <a:rPr lang="uk-UA" sz="2400" b="1" dirty="0" smtClean="0"/>
              <a:t>громадян України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9122" y="1350651"/>
            <a:ext cx="6597571" cy="181588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Громадянин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або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громадянка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людина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живе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своїй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країні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дотримується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законів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користується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правами 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виконує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обов’язки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2955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3377" y="513952"/>
            <a:ext cx="10359342" cy="7837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3375" y="1297670"/>
            <a:ext cx="5972537" cy="10288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маєш</a:t>
            </a:r>
            <a:r>
              <a:rPr lang="ru-RU" sz="2400" b="1" dirty="0" smtClean="0"/>
              <a:t> </a:t>
            </a:r>
            <a:r>
              <a:rPr lang="ru-RU" sz="2400" b="1" dirty="0" err="1"/>
              <a:t>свідоцтво</a:t>
            </a:r>
            <a:r>
              <a:rPr lang="ru-RU" sz="2400" b="1" dirty="0"/>
              <a:t> про </a:t>
            </a:r>
            <a:r>
              <a:rPr lang="ru-RU" sz="2400" b="1" dirty="0" err="1"/>
              <a:t>народження</a:t>
            </a:r>
            <a:r>
              <a:rPr lang="ru-RU" sz="2400" b="1" dirty="0"/>
              <a:t>, а в </a:t>
            </a:r>
            <a:r>
              <a:rPr lang="ru-RU" sz="2400" b="1" dirty="0" err="1"/>
              <a:t>ньому</a:t>
            </a:r>
            <a:r>
              <a:rPr lang="ru-RU" sz="2400" b="1" dirty="0"/>
              <a:t> є </a:t>
            </a:r>
            <a:r>
              <a:rPr lang="ru-RU" sz="2400" b="1" dirty="0" err="1" smtClean="0"/>
              <a:t>запис</a:t>
            </a:r>
            <a:r>
              <a:rPr lang="ru-RU" sz="2400" b="1" dirty="0" smtClean="0"/>
              <a:t>: «</a:t>
            </a:r>
            <a:r>
              <a:rPr lang="ru-RU" sz="2400" b="1" dirty="0" err="1"/>
              <a:t>Громадянин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».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94" y="1297670"/>
            <a:ext cx="3646025" cy="51408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3377" y="2390009"/>
            <a:ext cx="5972537" cy="10073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Такий</a:t>
            </a:r>
            <a:r>
              <a:rPr lang="ru-RU" sz="2400" b="1" dirty="0"/>
              <a:t> же </a:t>
            </a:r>
            <a:r>
              <a:rPr lang="ru-RU" sz="2400" b="1" dirty="0" err="1"/>
              <a:t>запис</a:t>
            </a:r>
            <a:r>
              <a:rPr lang="ru-RU" sz="2400" b="1" dirty="0"/>
              <a:t> буде </a:t>
            </a:r>
            <a:r>
              <a:rPr lang="ru-RU" sz="2400" b="1" dirty="0" err="1"/>
              <a:t>зроблено</a:t>
            </a:r>
            <a:r>
              <a:rPr lang="ru-RU" sz="2400" b="1" dirty="0"/>
              <a:t> і у </a:t>
            </a:r>
            <a:r>
              <a:rPr lang="ru-RU" sz="2400" b="1" dirty="0" err="1"/>
              <a:t>паспорті</a:t>
            </a:r>
            <a:r>
              <a:rPr lang="ru-RU" sz="2400" b="1" dirty="0"/>
              <a:t>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отримаєш</a:t>
            </a:r>
            <a:r>
              <a:rPr lang="ru-RU" sz="2400" b="1" dirty="0" smtClean="0"/>
              <a:t> у </a:t>
            </a:r>
            <a:r>
              <a:rPr lang="ru-RU" sz="2400" b="1" dirty="0"/>
              <a:t>16 </a:t>
            </a:r>
            <a:r>
              <a:rPr lang="ru-RU" sz="2400" b="1" dirty="0" err="1"/>
              <a:t>років</a:t>
            </a:r>
            <a:r>
              <a:rPr lang="ru-RU" sz="24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64" y="3473789"/>
            <a:ext cx="5270713" cy="29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138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0228" y="548858"/>
            <a:ext cx="10266744" cy="6896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Бути громадянином своєї держави це: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0228" y="1441969"/>
            <a:ext cx="5133372" cy="10581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Коли </a:t>
            </a:r>
            <a:r>
              <a:rPr lang="ru-RU" sz="2400" b="1" dirty="0" err="1"/>
              <a:t>людина</a:t>
            </a:r>
            <a:r>
              <a:rPr lang="ru-RU" sz="2400" b="1" dirty="0"/>
              <a:t> </a:t>
            </a:r>
            <a:r>
              <a:rPr lang="ru-RU" sz="2400" b="1" dirty="0" err="1"/>
              <a:t>бере</a:t>
            </a:r>
            <a:r>
              <a:rPr lang="ru-RU" sz="2400" b="1" dirty="0"/>
              <a:t> участь у </a:t>
            </a:r>
            <a:r>
              <a:rPr lang="ru-RU" sz="2400" b="1" dirty="0" err="1"/>
              <a:t>подіях</a:t>
            </a:r>
            <a:r>
              <a:rPr lang="ru-RU" sz="2400" b="1" dirty="0"/>
              <a:t>, </a:t>
            </a:r>
            <a:r>
              <a:rPr lang="ru-RU" sz="2400" b="1" dirty="0" err="1"/>
              <a:t>пов’язаних</a:t>
            </a:r>
            <a:r>
              <a:rPr lang="ru-RU" sz="2400" b="1" dirty="0"/>
              <a:t> з </a:t>
            </a:r>
            <a:r>
              <a:rPr lang="ru-RU" sz="2400" b="1" dirty="0" err="1"/>
              <a:t>життям</a:t>
            </a:r>
            <a:r>
              <a:rPr lang="ru-RU" sz="2400" b="1" dirty="0"/>
              <a:t> </a:t>
            </a:r>
            <a:r>
              <a:rPr lang="ru-RU" sz="2400" b="1" dirty="0" err="1" smtClean="0"/>
              <a:t>країни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7" y="2611623"/>
            <a:ext cx="4594531" cy="31991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08" y="1441969"/>
            <a:ext cx="4867069" cy="3268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Скругленный прямоугольник 6"/>
          <p:cNvSpPr/>
          <p:nvPr/>
        </p:nvSpPr>
        <p:spPr>
          <a:xfrm>
            <a:off x="5743370" y="4942605"/>
            <a:ext cx="5794491" cy="10562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Бути </a:t>
            </a:r>
            <a:r>
              <a:rPr lang="ru-RU" sz="2400" b="1" dirty="0" err="1"/>
              <a:t>сином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дочкою </a:t>
            </a:r>
            <a:r>
              <a:rPr lang="ru-RU" sz="2400" b="1" dirty="0" err="1"/>
              <a:t>своєї</a:t>
            </a:r>
            <a:r>
              <a:rPr lang="ru-RU" sz="2400" b="1" dirty="0"/>
              <a:t> </a:t>
            </a:r>
            <a:r>
              <a:rPr lang="ru-RU" sz="2400" b="1" dirty="0" err="1"/>
              <a:t>країни</a:t>
            </a:r>
            <a:r>
              <a:rPr lang="ru-RU" sz="2400" b="1" dirty="0"/>
              <a:t> </a:t>
            </a:r>
            <a:r>
              <a:rPr lang="ru-RU" sz="2400" b="1" dirty="0" err="1"/>
              <a:t>означає</a:t>
            </a:r>
            <a:r>
              <a:rPr lang="ru-RU" sz="2400" b="1" dirty="0"/>
              <a:t> </a:t>
            </a:r>
            <a:r>
              <a:rPr lang="ru-RU" sz="2400" b="1" dirty="0" err="1"/>
              <a:t>робити</a:t>
            </a:r>
            <a:r>
              <a:rPr lang="ru-RU" sz="2400" b="1" dirty="0"/>
              <a:t> все для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процвітання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9022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6204" y="1567187"/>
            <a:ext cx="4179571" cy="9213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Бути </a:t>
            </a:r>
            <a:r>
              <a:rPr lang="ru-RU" sz="2400" b="1" dirty="0" err="1"/>
              <a:t>відповідальним</a:t>
            </a:r>
            <a:r>
              <a:rPr lang="ru-RU" sz="2400" b="1" dirty="0"/>
              <a:t> за долю </a:t>
            </a:r>
            <a:r>
              <a:rPr lang="ru-RU" sz="2400" b="1" dirty="0" err="1"/>
              <a:t>країни</a:t>
            </a:r>
            <a:r>
              <a:rPr lang="ru-RU" sz="2400" b="1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5" y="2696903"/>
            <a:ext cx="5071527" cy="30325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10228" y="548858"/>
            <a:ext cx="10428790" cy="6896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Бути громадянином своєї держави це: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97094" y="4664599"/>
            <a:ext cx="4880820" cy="10995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громадянськістю</a:t>
            </a:r>
            <a:r>
              <a:rPr lang="ru-RU" sz="2400" b="1" dirty="0"/>
              <a:t> </a:t>
            </a:r>
            <a:r>
              <a:rPr lang="ru-RU" sz="2400" b="1" dirty="0" err="1"/>
              <a:t>розуміється</a:t>
            </a:r>
            <a:r>
              <a:rPr lang="ru-RU" sz="2400" b="1" dirty="0"/>
              <a:t> </a:t>
            </a:r>
            <a:r>
              <a:rPr lang="ru-RU" sz="2400" b="1" dirty="0" err="1"/>
              <a:t>уміння</a:t>
            </a:r>
            <a:r>
              <a:rPr lang="ru-RU" sz="2400" b="1" dirty="0"/>
              <a:t> </a:t>
            </a:r>
            <a:r>
              <a:rPr lang="ru-RU" sz="2400" b="1" dirty="0" err="1"/>
              <a:t>берегти</a:t>
            </a:r>
            <a:r>
              <a:rPr lang="ru-RU" sz="2400" b="1" dirty="0"/>
              <a:t> свою </a:t>
            </a:r>
            <a:r>
              <a:rPr lang="ru-RU" sz="2400" b="1" dirty="0" err="1"/>
              <a:t>країну</a:t>
            </a:r>
            <a:r>
              <a:rPr lang="ru-RU" sz="24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4149" r="3294" b="5967"/>
          <a:stretch/>
        </p:blipFill>
        <p:spPr>
          <a:xfrm>
            <a:off x="6852491" y="1567188"/>
            <a:ext cx="4386527" cy="30048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1583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3654</TotalTime>
  <Words>613</Words>
  <Application>Microsoft Office PowerPoint</Application>
  <PresentationFormat>Произвольный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104</cp:revision>
  <dcterms:created xsi:type="dcterms:W3CDTF">2018-01-05T16:38:53Z</dcterms:created>
  <dcterms:modified xsi:type="dcterms:W3CDTF">2024-09-15T08:49:11Z</dcterms:modified>
</cp:coreProperties>
</file>