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46" r:id="rId3"/>
    <p:sldId id="291" r:id="rId4"/>
    <p:sldId id="334" r:id="rId5"/>
    <p:sldId id="335" r:id="rId6"/>
    <p:sldId id="341" r:id="rId7"/>
    <p:sldId id="343" r:id="rId8"/>
    <p:sldId id="339" r:id="rId9"/>
    <p:sldId id="301" r:id="rId10"/>
    <p:sldId id="337" r:id="rId11"/>
    <p:sldId id="298" r:id="rId12"/>
    <p:sldId id="300" r:id="rId13"/>
    <p:sldId id="34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593"/>
    <a:srgbClr val="2F3242"/>
    <a:srgbClr val="FFFF00"/>
    <a:srgbClr val="295FFF"/>
    <a:srgbClr val="00B05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8570" y="3643851"/>
            <a:ext cx="6815010" cy="23495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книгою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Пісня Тіни Кароль «Україна – це ти»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41281" y="732609"/>
            <a:ext cx="3853543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0" y="732609"/>
            <a:ext cx="3744329" cy="526082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430" y="463067"/>
            <a:ext cx="11080868" cy="10842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Україна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ти</a:t>
            </a:r>
            <a:r>
              <a:rPr lang="ru-RU" sz="3200" b="1" dirty="0" smtClean="0"/>
              <a:t>!</a:t>
            </a:r>
          </a:p>
          <a:p>
            <a:pPr algn="ctr"/>
            <a:r>
              <a:rPr lang="ru-RU" sz="3200" b="1" dirty="0" smtClean="0"/>
              <a:t>Слова</a:t>
            </a:r>
            <a:r>
              <a:rPr lang="ru-RU" sz="3200" b="1" dirty="0"/>
              <a:t>: </a:t>
            </a:r>
            <a:r>
              <a:rPr lang="ru-RU" sz="3200" b="1" dirty="0" err="1"/>
              <a:t>Тіна</a:t>
            </a:r>
            <a:r>
              <a:rPr lang="ru-RU" sz="3200" b="1" dirty="0"/>
              <a:t> </a:t>
            </a:r>
            <a:r>
              <a:rPr lang="ru-RU" sz="3200" b="1" dirty="0" err="1"/>
              <a:t>Кароль</a:t>
            </a:r>
            <a:r>
              <a:rPr lang="ru-RU" sz="3200" b="1" dirty="0"/>
              <a:t>, </a:t>
            </a:r>
            <a:r>
              <a:rPr lang="ru-RU" sz="3200" b="1" dirty="0" err="1"/>
              <a:t>Микола</a:t>
            </a:r>
            <a:r>
              <a:rPr lang="ru-RU" sz="3200" b="1" dirty="0"/>
              <a:t> </a:t>
            </a:r>
            <a:r>
              <a:rPr lang="ru-RU" sz="3200" b="1" dirty="0" smtClean="0"/>
              <a:t>Бровченко. </a:t>
            </a:r>
            <a:r>
              <a:rPr lang="ru-RU" sz="3200" b="1" dirty="0" err="1" smtClean="0"/>
              <a:t>Музика</a:t>
            </a:r>
            <a:r>
              <a:rPr lang="ru-RU" sz="3200" b="1" dirty="0"/>
              <a:t>: </a:t>
            </a:r>
            <a:r>
              <a:rPr lang="ru-RU" sz="3200" b="1" dirty="0" err="1"/>
              <a:t>Тіна</a:t>
            </a:r>
            <a:r>
              <a:rPr lang="ru-RU" sz="3200" b="1" dirty="0"/>
              <a:t> </a:t>
            </a:r>
            <a:r>
              <a:rPr lang="ru-RU" sz="3200" b="1" dirty="0" err="1"/>
              <a:t>Кароль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82318"/>
            <a:ext cx="1197429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30" y="1547336"/>
            <a:ext cx="4544095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Батьківщина</a:t>
            </a:r>
            <a:r>
              <a:rPr lang="ru-RU" sz="2400" b="1" dirty="0"/>
              <a:t>, </a:t>
            </a:r>
            <a:br>
              <a:rPr lang="ru-RU" sz="2400" b="1" dirty="0"/>
            </a:br>
            <a:r>
              <a:rPr lang="ru-RU" sz="2400" b="1" dirty="0" err="1"/>
              <a:t>Лелеки</a:t>
            </a:r>
            <a:r>
              <a:rPr lang="ru-RU" sz="2400" b="1" dirty="0"/>
              <a:t> </a:t>
            </a:r>
            <a:r>
              <a:rPr lang="ru-RU" sz="2400" b="1" dirty="0" err="1"/>
              <a:t>легке</a:t>
            </a:r>
            <a:r>
              <a:rPr lang="ru-RU" sz="2400" b="1" dirty="0"/>
              <a:t> </a:t>
            </a:r>
            <a:r>
              <a:rPr lang="ru-RU" sz="2400" b="1" dirty="0" err="1"/>
              <a:t>крило</a:t>
            </a:r>
            <a:r>
              <a:rPr lang="ru-RU" sz="2400" b="1" dirty="0"/>
              <a:t>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Україна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сонечка</a:t>
            </a:r>
            <a:r>
              <a:rPr lang="ru-RU" sz="2400" b="1" dirty="0"/>
              <a:t> тепло.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Вишиванка</a:t>
            </a:r>
            <a:r>
              <a:rPr lang="ru-RU" sz="2400" b="1" dirty="0"/>
              <a:t>, </a:t>
            </a:r>
            <a:br>
              <a:rPr lang="ru-RU" sz="2400" b="1" dirty="0"/>
            </a:br>
            <a:r>
              <a:rPr lang="ru-RU" sz="2400" b="1" dirty="0"/>
              <a:t>Я — </a:t>
            </a:r>
            <a:r>
              <a:rPr lang="ru-RU" sz="2400" b="1" dirty="0" err="1"/>
              <a:t>хрестик</a:t>
            </a:r>
            <a:r>
              <a:rPr lang="ru-RU" sz="2400" b="1" dirty="0"/>
              <a:t> на </a:t>
            </a:r>
            <a:r>
              <a:rPr lang="ru-RU" sz="2400" b="1" dirty="0" err="1"/>
              <a:t>полотні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синє</a:t>
            </a:r>
            <a:r>
              <a:rPr lang="ru-RU" sz="2400" b="1" dirty="0"/>
              <a:t> небо, </a:t>
            </a:r>
            <a:br>
              <a:rPr lang="ru-RU" sz="2400" b="1" dirty="0"/>
            </a:br>
            <a:r>
              <a:rPr lang="ru-RU" sz="2400" b="1" dirty="0"/>
              <a:t>Я — сонях </a:t>
            </a:r>
            <a:r>
              <a:rPr lang="ru-RU" sz="2400" b="1" dirty="0" err="1"/>
              <a:t>малий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ним. </a:t>
            </a:r>
          </a:p>
          <a:p>
            <a:r>
              <a:rPr lang="ru-RU" sz="2400" b="1" i="1" dirty="0" err="1"/>
              <a:t>Приспів</a:t>
            </a:r>
            <a:r>
              <a:rPr lang="ru-RU" sz="2400" b="1" i="1" dirty="0"/>
              <a:t>: </a:t>
            </a:r>
            <a:br>
              <a:rPr lang="ru-RU" sz="2400" b="1" i="1" dirty="0"/>
            </a:br>
            <a:r>
              <a:rPr lang="ru-RU" sz="2400" b="1" i="1" dirty="0" err="1"/>
              <a:t>Татові</a:t>
            </a:r>
            <a:r>
              <a:rPr lang="ru-RU" sz="2400" b="1" i="1" dirty="0"/>
              <a:t> слова: </a:t>
            </a:r>
            <a:r>
              <a:rPr lang="ru-RU" sz="2400" b="1" i="1" dirty="0" err="1"/>
              <a:t>Україна</a:t>
            </a:r>
            <a:r>
              <a:rPr lang="ru-RU" sz="2400" b="1" i="1" dirty="0"/>
              <a:t> </a:t>
            </a:r>
            <a:r>
              <a:rPr lang="ru-RU" sz="2400" b="1" i="1" dirty="0" smtClean="0"/>
              <a:t>—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/>
              <a:t>я! </a:t>
            </a:r>
            <a:br>
              <a:rPr lang="ru-RU" sz="2400" b="1" i="1" dirty="0"/>
            </a:br>
            <a:r>
              <a:rPr lang="ru-RU" sz="2400" b="1" i="1" dirty="0" err="1"/>
              <a:t>Мамині</a:t>
            </a:r>
            <a:r>
              <a:rPr lang="ru-RU" sz="2400" b="1" i="1" dirty="0"/>
              <a:t> </a:t>
            </a:r>
            <a:r>
              <a:rPr lang="ru-RU" sz="2400" b="1" i="1" dirty="0" err="1"/>
              <a:t>пісні</a:t>
            </a:r>
            <a:r>
              <a:rPr lang="ru-RU" sz="2400" b="1" i="1" dirty="0"/>
              <a:t>: </a:t>
            </a:r>
            <a:r>
              <a:rPr lang="ru-RU" sz="2400" b="1" i="1" dirty="0" err="1"/>
              <a:t>Україна</a:t>
            </a:r>
            <a:r>
              <a:rPr lang="ru-RU" sz="2400" b="1" i="1" dirty="0"/>
              <a:t> </a:t>
            </a:r>
            <a:r>
              <a:rPr lang="ru-RU" sz="2400" b="1" i="1" dirty="0" smtClean="0"/>
              <a:t>—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ти</a:t>
            </a:r>
            <a:r>
              <a:rPr lang="ru-RU" sz="2400" b="1" i="1" dirty="0"/>
              <a:t>! </a:t>
            </a:r>
            <a:endParaRPr lang="ru-RU" sz="2400" b="1" dirty="0"/>
          </a:p>
        </p:txBody>
      </p:sp>
      <p:pic>
        <p:nvPicPr>
          <p:cNvPr id="5124" name="Picture 4" descr="Жіноча вишиванка вишита хрестиком . Розміри 48-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807">
            <a:off x="4671585" y="1759707"/>
            <a:ext cx="2206973" cy="24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артинки до тестів\Рослини\Соняш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60" y="3856258"/>
            <a:ext cx="2590408" cy="17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КОЛИ МАЛЕНЬКА ДИТИНА НЕ ГОВОРИТЬ :: Солоха бло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56" y="2232927"/>
            <a:ext cx="2094046" cy="27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80" y="3547805"/>
            <a:ext cx="2705409" cy="15459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Безымянны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1518" r="9481" b="18353"/>
          <a:stretch/>
        </p:blipFill>
        <p:spPr>
          <a:xfrm>
            <a:off x="9188696" y="1654816"/>
            <a:ext cx="2656723" cy="17711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93067" y="1547336"/>
            <a:ext cx="4566535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Степ широкий,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Хліба</a:t>
            </a:r>
            <a:r>
              <a:rPr lang="ru-RU" sz="2400" b="1" dirty="0"/>
              <a:t> смак, </a:t>
            </a:r>
            <a:br>
              <a:rPr lang="ru-RU" sz="2400" b="1" dirty="0"/>
            </a:br>
            <a:r>
              <a:rPr lang="ru-RU" sz="2400" b="1" dirty="0" err="1"/>
              <a:t>Останній</a:t>
            </a:r>
            <a:r>
              <a:rPr lang="ru-RU" sz="2400" b="1" dirty="0"/>
              <a:t> </a:t>
            </a:r>
            <a:r>
              <a:rPr lang="ru-RU" sz="2400" b="1" dirty="0" err="1"/>
              <a:t>шкільний</a:t>
            </a:r>
            <a:r>
              <a:rPr lang="ru-RU" sz="2400" b="1" dirty="0"/>
              <a:t> </a:t>
            </a:r>
            <a:r>
              <a:rPr lang="ru-RU" sz="2400" b="1" dirty="0" err="1"/>
              <a:t>дзвіночок</a:t>
            </a:r>
            <a:r>
              <a:rPr lang="ru-RU" sz="2400" b="1" dirty="0"/>
              <a:t>, </a:t>
            </a:r>
            <a:br>
              <a:rPr lang="ru-RU" sz="2400" b="1" dirty="0"/>
            </a:br>
            <a:r>
              <a:rPr lang="ru-RU" sz="2400" b="1" dirty="0"/>
              <a:t>Над </a:t>
            </a:r>
            <a:r>
              <a:rPr lang="ru-RU" sz="2400" b="1" dirty="0" err="1"/>
              <a:t>сивим</a:t>
            </a:r>
            <a:r>
              <a:rPr lang="ru-RU" sz="2400" b="1" dirty="0"/>
              <a:t> </a:t>
            </a:r>
            <a:r>
              <a:rPr lang="ru-RU" sz="2400" b="1" dirty="0" err="1"/>
              <a:t>Дніпром</a:t>
            </a:r>
            <a:r>
              <a:rPr lang="ru-RU" sz="2400" b="1" dirty="0"/>
              <a:t> туман.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то </a:t>
            </a:r>
            <a:r>
              <a:rPr lang="ru-RU" sz="2400" b="1" dirty="0" err="1"/>
              <a:t>Надія</a:t>
            </a:r>
            <a:r>
              <a:rPr lang="ru-RU" sz="2400" b="1" dirty="0"/>
              <a:t>,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то </a:t>
            </a:r>
            <a:r>
              <a:rPr lang="ru-RU" sz="2400" b="1" dirty="0" err="1"/>
              <a:t>Любов</a:t>
            </a:r>
            <a:r>
              <a:rPr lang="ru-RU" sz="2400" b="1" dirty="0"/>
              <a:t>,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чиста </a:t>
            </a:r>
            <a:r>
              <a:rPr lang="ru-RU" sz="2400" b="1" dirty="0" err="1"/>
              <a:t>Мрія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віра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з нами Бог! </a:t>
            </a:r>
          </a:p>
          <a:p>
            <a:r>
              <a:rPr lang="ru-RU" sz="2400" b="1" i="1" dirty="0" err="1" smtClean="0"/>
              <a:t>Приспів</a:t>
            </a:r>
            <a:r>
              <a:rPr lang="ru-RU" sz="2400" b="1" i="1" dirty="0" smtClean="0"/>
              <a:t>:</a:t>
            </a:r>
          </a:p>
          <a:p>
            <a:r>
              <a:rPr lang="ru-RU" sz="2400" b="1" i="1" dirty="0" err="1"/>
              <a:t>Татові</a:t>
            </a:r>
            <a:r>
              <a:rPr lang="ru-RU" sz="2400" b="1" i="1" dirty="0"/>
              <a:t> слова: </a:t>
            </a:r>
            <a:r>
              <a:rPr lang="ru-RU" sz="2400" b="1" i="1" dirty="0" err="1"/>
              <a:t>Україна</a:t>
            </a:r>
            <a:r>
              <a:rPr lang="ru-RU" sz="2400" b="1" i="1" dirty="0"/>
              <a:t> </a:t>
            </a:r>
            <a:r>
              <a:rPr lang="ru-RU" sz="2400" b="1" i="1" dirty="0" smtClean="0"/>
              <a:t>—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/>
              <a:t>я! </a:t>
            </a:r>
            <a:br>
              <a:rPr lang="ru-RU" sz="2400" b="1" i="1" dirty="0"/>
            </a:br>
            <a:r>
              <a:rPr lang="ru-RU" sz="2400" b="1" i="1" dirty="0" err="1"/>
              <a:t>Мамині</a:t>
            </a:r>
            <a:r>
              <a:rPr lang="ru-RU" sz="2400" b="1" i="1" dirty="0"/>
              <a:t> </a:t>
            </a:r>
            <a:r>
              <a:rPr lang="ru-RU" sz="2400" b="1" i="1" dirty="0" err="1"/>
              <a:t>пісні</a:t>
            </a:r>
            <a:r>
              <a:rPr lang="ru-RU" sz="2400" b="1" i="1" dirty="0"/>
              <a:t>: </a:t>
            </a:r>
            <a:r>
              <a:rPr lang="ru-RU" sz="2400" b="1" i="1" dirty="0" err="1"/>
              <a:t>Україна</a:t>
            </a:r>
            <a:r>
              <a:rPr lang="ru-RU" sz="2400" b="1" i="1" dirty="0"/>
              <a:t> </a:t>
            </a:r>
            <a:r>
              <a:rPr lang="ru-RU" sz="2400" b="1" i="1" dirty="0" smtClean="0"/>
              <a:t>—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ти</a:t>
            </a:r>
            <a:r>
              <a:rPr lang="ru-RU" sz="2400" b="1" i="1" dirty="0"/>
              <a:t>! 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56168" y="1547335"/>
            <a:ext cx="353785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</a:t>
            </a:r>
            <a:r>
              <a:rPr lang="ru-RU" sz="2400" b="1" dirty="0" err="1"/>
              <a:t>Колискова</a:t>
            </a:r>
            <a:r>
              <a:rPr lang="ru-RU" sz="2400" b="1" dirty="0"/>
              <a:t>...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то є Воля...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то Родина... </a:t>
            </a:r>
            <a:br>
              <a:rPr lang="ru-RU" sz="2400" b="1" dirty="0"/>
            </a:br>
            <a:r>
              <a:rPr lang="ru-RU" sz="2400" b="1" dirty="0" err="1"/>
              <a:t>Моє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 — добре Слово, </a:t>
            </a:r>
            <a:br>
              <a:rPr lang="ru-RU" sz="2400" b="1" dirty="0"/>
            </a:b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збереже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! </a:t>
            </a:r>
            <a:endParaRPr lang="ru-RU" sz="2400" b="1" dirty="0" smtClean="0"/>
          </a:p>
          <a:p>
            <a:r>
              <a:rPr lang="ru-RU" sz="2400" b="1" i="1" dirty="0" err="1"/>
              <a:t>Приспів</a:t>
            </a:r>
            <a:r>
              <a:rPr lang="ru-RU" sz="2400" b="1" i="1" dirty="0"/>
              <a:t>:</a:t>
            </a:r>
          </a:p>
          <a:p>
            <a:r>
              <a:rPr lang="ru-RU" sz="2400" b="1" i="1" dirty="0" err="1"/>
              <a:t>Татові</a:t>
            </a:r>
            <a:r>
              <a:rPr lang="ru-RU" sz="2400" b="1" i="1" dirty="0"/>
              <a:t> слова: </a:t>
            </a:r>
            <a:endParaRPr lang="ru-RU" sz="2400" b="1" i="1" dirty="0" smtClean="0"/>
          </a:p>
          <a:p>
            <a:r>
              <a:rPr lang="ru-RU" sz="2400" b="1" i="1" dirty="0" err="1" smtClean="0"/>
              <a:t>Україна</a:t>
            </a:r>
            <a:r>
              <a:rPr lang="ru-RU" sz="2400" b="1" i="1" dirty="0" smtClean="0"/>
              <a:t> </a:t>
            </a:r>
            <a:r>
              <a:rPr lang="ru-RU" sz="2400" b="1" i="1" dirty="0"/>
              <a:t>— </a:t>
            </a:r>
            <a:r>
              <a:rPr lang="ru-RU" sz="2400" b="1" i="1" dirty="0" err="1"/>
              <a:t>це</a:t>
            </a:r>
            <a:r>
              <a:rPr lang="ru-RU" sz="2400" b="1" i="1" dirty="0"/>
              <a:t> я! </a:t>
            </a:r>
            <a:br>
              <a:rPr lang="ru-RU" sz="2400" b="1" i="1" dirty="0"/>
            </a:br>
            <a:r>
              <a:rPr lang="ru-RU" sz="2400" b="1" i="1" dirty="0" err="1"/>
              <a:t>Мамині</a:t>
            </a:r>
            <a:r>
              <a:rPr lang="ru-RU" sz="2400" b="1" i="1" dirty="0"/>
              <a:t> </a:t>
            </a:r>
            <a:r>
              <a:rPr lang="ru-RU" sz="2400" b="1" i="1" dirty="0" err="1"/>
              <a:t>пісні</a:t>
            </a:r>
            <a:r>
              <a:rPr lang="ru-RU" sz="2400" b="1" i="1" dirty="0"/>
              <a:t>: </a:t>
            </a:r>
            <a:endParaRPr lang="ru-RU" sz="2400" b="1" i="1" dirty="0" smtClean="0"/>
          </a:p>
          <a:p>
            <a:r>
              <a:rPr lang="ru-RU" sz="2400" b="1" i="1" dirty="0" err="1" smtClean="0"/>
              <a:t>Україна</a:t>
            </a:r>
            <a:r>
              <a:rPr lang="ru-RU" sz="2400" b="1" i="1" dirty="0" smtClean="0"/>
              <a:t> </a:t>
            </a:r>
            <a:r>
              <a:rPr lang="ru-RU" sz="2400" b="1" i="1" dirty="0"/>
              <a:t>—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ти</a:t>
            </a:r>
            <a:r>
              <a:rPr lang="ru-RU" sz="2400" b="1" i="1" dirty="0"/>
              <a:t>! 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6284" y="5702320"/>
            <a:ext cx="10399105" cy="90193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читанні зверни увагу на велику кількість речень з розділовим знаком – тире.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місці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тире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робиться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вичікувальна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пауза, 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наступні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вимовляються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підвищеним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тоном.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524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9831614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Запитання до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411" y="1878706"/>
            <a:ext cx="603330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/>
              <a:t>Які слова приспіву повторюються?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/>
              <a:t>Вибери і прочитай, які символи України називають автори тексту.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/>
              <a:t>Які жіночі імена зустрічаються в пісні?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/>
              <a:t>Знайди і прочитай що збереже цей світ на думку авторів.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  <p:pic>
        <p:nvPicPr>
          <p:cNvPr id="6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" y="1719416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38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9250" y="494530"/>
            <a:ext cx="9452922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160" y="1749850"/>
            <a:ext cx="463055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Виразно прочитай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пісенний текст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Україна – це ти».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Намалюй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свій малюнок до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нього.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49" y="1460485"/>
            <a:ext cx="4253623" cy="34879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6" y="1771652"/>
            <a:ext cx="2048293" cy="25441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863" y="513465"/>
            <a:ext cx="10019023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3230" y="4688036"/>
            <a:ext cx="181829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060" y="4753597"/>
            <a:ext cx="2366011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впорався!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впоралась!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2934" y="4753597"/>
            <a:ext cx="1656425" cy="1055608"/>
          </a:xfrm>
          <a:prstGeom prst="roundRect">
            <a:avLst/>
          </a:prstGeom>
          <a:solidFill>
            <a:srgbClr val="E5659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72" y="1771652"/>
            <a:ext cx="2026301" cy="2656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Картинки до тестів\Емоції Книга\Книга учи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3" y="1771652"/>
            <a:ext cx="2268726" cy="26481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46" y="1771652"/>
            <a:ext cx="2109780" cy="25441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93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863" y="491490"/>
            <a:ext cx="10019023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7787" y="1565978"/>
            <a:ext cx="2365928" cy="969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931836" y="1575419"/>
            <a:ext cx="1949071" cy="9838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617807" y="4912884"/>
            <a:ext cx="1999517" cy="912248"/>
          </a:xfrm>
          <a:prstGeom prst="roundRect">
            <a:avLst/>
          </a:prstGeom>
          <a:solidFill>
            <a:srgbClr val="E5659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складно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710275" y="4617353"/>
            <a:ext cx="2349611" cy="10399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43" y="1575419"/>
            <a:ext cx="2011841" cy="2498870"/>
          </a:xfrm>
          <a:prstGeom prst="round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17" y="3518704"/>
            <a:ext cx="2026301" cy="2656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Книга учи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3" y="1565978"/>
            <a:ext cx="2268726" cy="26481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4" y="3421319"/>
            <a:ext cx="2284071" cy="27543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355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642" y="625157"/>
            <a:ext cx="9929358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Мовна</a:t>
            </a:r>
            <a:r>
              <a:rPr lang="uk-UA" sz="4000" b="1" dirty="0" smtClean="0">
                <a:solidFill>
                  <a:schemeClr val="bg1"/>
                </a:solidFill>
              </a:rPr>
              <a:t> розминка. 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</a:t>
            </a:r>
            <a:r>
              <a:rPr lang="uk-UA" sz="4000" b="1" dirty="0" err="1">
                <a:solidFill>
                  <a:schemeClr val="bg1"/>
                </a:solidFill>
              </a:rPr>
              <a:t>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2402" y="1535448"/>
            <a:ext cx="719321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Ли-ли-ли</a:t>
            </a:r>
            <a:r>
              <a:rPr lang="ru-RU" sz="3200" dirty="0"/>
              <a:t> - </a:t>
            </a:r>
            <a:r>
              <a:rPr lang="ru-RU" sz="3200" dirty="0" err="1"/>
              <a:t>пісню</a:t>
            </a:r>
            <a:r>
              <a:rPr lang="ru-RU" sz="3200" dirty="0"/>
              <a:t> дружно почали,</a:t>
            </a:r>
            <a:endParaRPr lang="ru-RU" sz="3200" dirty="0"/>
          </a:p>
          <a:p>
            <a:r>
              <a:rPr lang="ru-RU" sz="3200" b="1" dirty="0" smtClean="0">
                <a:solidFill>
                  <a:srgbClr val="FFFF00"/>
                </a:solidFill>
              </a:rPr>
              <a:t>Ло-</a:t>
            </a:r>
            <a:r>
              <a:rPr lang="ru-RU" sz="3200" b="1" dirty="0" err="1" smtClean="0">
                <a:solidFill>
                  <a:srgbClr val="FFFF00"/>
                </a:solidFill>
              </a:rPr>
              <a:t>ло</a:t>
            </a:r>
            <a:r>
              <a:rPr lang="ru-RU" sz="3200" b="1" dirty="0" smtClean="0">
                <a:solidFill>
                  <a:srgbClr val="FFFF00"/>
                </a:solidFill>
              </a:rPr>
              <a:t>-</a:t>
            </a:r>
            <a:r>
              <a:rPr lang="ru-RU" sz="3200" b="1" dirty="0" err="1" smtClean="0">
                <a:solidFill>
                  <a:srgbClr val="FFFF00"/>
                </a:solidFill>
              </a:rPr>
              <a:t>ло</a:t>
            </a:r>
            <a:r>
              <a:rPr lang="ru-RU" sz="3200" dirty="0" smtClean="0"/>
              <a:t> </a:t>
            </a:r>
            <a:r>
              <a:rPr lang="ru-RU" sz="3200" dirty="0"/>
              <a:t>- </a:t>
            </a:r>
            <a:r>
              <a:rPr lang="ru-RU" sz="3200" dirty="0" err="1"/>
              <a:t>діло</a:t>
            </a:r>
            <a:r>
              <a:rPr lang="ru-RU" sz="3200" dirty="0"/>
              <a:t> в нас на лад </a:t>
            </a:r>
            <a:r>
              <a:rPr lang="ru-RU" sz="3200" dirty="0" err="1" smtClean="0"/>
              <a:t>пішло</a:t>
            </a:r>
            <a:r>
              <a:rPr lang="ru-RU" sz="3200" dirty="0" smtClean="0"/>
              <a:t>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Ем-ем-ем</a:t>
            </a:r>
            <a:r>
              <a:rPr lang="ru-RU" sz="3200" dirty="0" smtClean="0"/>
              <a:t> </a:t>
            </a:r>
            <a:r>
              <a:rPr lang="ru-RU" sz="3200" dirty="0"/>
              <a:t>- </a:t>
            </a:r>
            <a:r>
              <a:rPr lang="ru-RU" sz="3200" dirty="0" err="1"/>
              <a:t>радість</a:t>
            </a:r>
            <a:r>
              <a:rPr lang="ru-RU" sz="3200" dirty="0"/>
              <a:t> людям ми несем,</a:t>
            </a:r>
            <a:endParaRPr lang="ru-RU" sz="3200" dirty="0"/>
          </a:p>
          <a:p>
            <a:r>
              <a:rPr lang="ru-RU" sz="3200" b="1" dirty="0" smtClean="0">
                <a:solidFill>
                  <a:srgbClr val="FFFF00"/>
                </a:solidFill>
              </a:rPr>
              <a:t>Ли-ли-ли</a:t>
            </a:r>
            <a:r>
              <a:rPr lang="ru-RU" sz="3200" dirty="0" smtClean="0"/>
              <a:t> </a:t>
            </a:r>
            <a:r>
              <a:rPr lang="ru-RU" sz="3200" dirty="0"/>
              <a:t>-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раді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2" y="1535448"/>
            <a:ext cx="2619226" cy="38851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13" y="3773459"/>
            <a:ext cx="4729223" cy="25892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7171" y="582906"/>
            <a:ext cx="9405258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1542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0774" y="2020357"/>
            <a:ext cx="551905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ознайомимося із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хрестоматією сучасної української дитячої літератури.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Вчитимемося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виразно й усвідомлено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пісні Тіни Кароль «Україна – це ти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608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8829" y="494529"/>
            <a:ext cx="8732066" cy="871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1" y="1540793"/>
            <a:ext cx="3256237" cy="465176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47450" y="1453707"/>
            <a:ext cx="7028761" cy="19791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кожної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людини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свій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рідний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край,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батьківська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земля –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Батьківщина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Тут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народжувалися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жили та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вмирали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наші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далекі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пращури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Тут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здавна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звучить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наша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рідна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материнська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пісня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тут ми робимо перші кроки, знаходимо перших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друзів, маємо улюблені місця відпочинку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Наша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Батьківщина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– велика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багата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і прекрасна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країна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8643" r="1901" b="7410"/>
          <a:stretch/>
        </p:blipFill>
        <p:spPr bwMode="auto">
          <a:xfrm>
            <a:off x="2063703" y="3519917"/>
            <a:ext cx="4796254" cy="29996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країна за площею FSC-сертифікованих лісів посідає 5 місце у Європ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0" y="4555866"/>
            <a:ext cx="3196978" cy="182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958467" y="329276"/>
            <a:ext cx="9749928" cy="948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Наша </a:t>
            </a:r>
            <a:r>
              <a:rPr lang="uk-UA" sz="4000" b="1" dirty="0" smtClean="0">
                <a:solidFill>
                  <a:schemeClr val="bg1"/>
                </a:solidFill>
              </a:rPr>
              <a:t>Україна – це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Днеп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6" b="3856"/>
          <a:stretch/>
        </p:blipFill>
        <p:spPr>
          <a:xfrm>
            <a:off x="6443230" y="1318728"/>
            <a:ext cx="4879993" cy="284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53300" y="1327347"/>
            <a:ext cx="3942263" cy="838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/>
              <a:t>Це</a:t>
            </a:r>
            <a:r>
              <a:rPr lang="ru-RU" altLang="ru-RU" sz="2000" b="1" dirty="0"/>
              <a:t> широкий </a:t>
            </a:r>
            <a:r>
              <a:rPr lang="ru-RU" altLang="ru-RU" sz="2000" b="1" dirty="0" err="1" smtClean="0"/>
              <a:t>Дніпро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/>
              <a:t>який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несе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свої</a:t>
            </a:r>
            <a:r>
              <a:rPr lang="ru-RU" altLang="ru-RU" sz="2000" b="1" dirty="0"/>
              <a:t> води в </a:t>
            </a:r>
            <a:r>
              <a:rPr lang="ru-RU" altLang="ru-RU" sz="2000" b="1" dirty="0" err="1"/>
              <a:t>Чорне</a:t>
            </a:r>
            <a:r>
              <a:rPr lang="ru-RU" altLang="ru-RU" sz="2000" b="1" dirty="0"/>
              <a:t> море.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Безымянны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1518" r="9481" b="18353"/>
          <a:stretch/>
        </p:blipFill>
        <p:spPr>
          <a:xfrm>
            <a:off x="576431" y="2321350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21460" y="1371295"/>
            <a:ext cx="4296511" cy="830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Безкраї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лани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пшениці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квітучі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 поля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льону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мальовничі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</a:rPr>
              <a:t>ліси</a:t>
            </a:r>
            <a:endParaRPr lang="ru-RU" alt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4" descr="antos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58122">
            <a:off x="3435296" y="2345083"/>
            <a:ext cx="3426743" cy="342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Чёрное мор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89935">
            <a:off x="7039183" y="3157464"/>
            <a:ext cx="3530711" cy="264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Азовское мор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15" y="4406747"/>
            <a:ext cx="3267241" cy="2125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34943" y="5797844"/>
            <a:ext cx="2913512" cy="733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Україна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гори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Карпатські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й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Кримські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437924" y="3304481"/>
            <a:ext cx="2540941" cy="626899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Україна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Чорне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і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Азовське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моря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737195" y="1746584"/>
            <a:ext cx="3426106" cy="3309532"/>
            <a:chOff x="291188" y="3007676"/>
            <a:chExt cx="3553567" cy="346381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" r="581"/>
            <a:stretch/>
          </p:blipFill>
          <p:spPr>
            <a:xfrm>
              <a:off x="291188" y="3007676"/>
              <a:ext cx="3553567" cy="3463816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9" name="Прямоугольник 16"/>
            <p:cNvSpPr/>
            <p:nvPr/>
          </p:nvSpPr>
          <p:spPr>
            <a:xfrm rot="18956142">
              <a:off x="373379" y="3207761"/>
              <a:ext cx="301082" cy="249201"/>
            </a:xfrm>
            <a:prstGeom prst="round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514127" y="4851882"/>
            <a:ext cx="3904799" cy="759470"/>
          </a:xfrm>
          <a:prstGeom prst="rect">
            <a:avLst/>
          </a:prstGeom>
          <a:solidFill>
            <a:srgbClr val="E56593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Україна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щирі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волелюбні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чесні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працьовиті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+mn-lt"/>
              </a:rPr>
              <a:t>українці</a:t>
            </a:r>
            <a:endParaRPr lang="ru-RU" altLang="ru-RU" sz="20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1790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17495" y="379456"/>
            <a:ext cx="8732066" cy="762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Гра</a:t>
            </a:r>
            <a:r>
              <a:rPr lang="ru-RU" sz="3600" b="1" dirty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</a:rPr>
              <a:t>Прорекламуй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Україну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7949" y="1141976"/>
            <a:ext cx="8732066" cy="7639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розкажеш іноземним друзям про Україну?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Доповни </a:t>
            </a:r>
            <a:r>
              <a:rPr lang="uk-UA" sz="2400" b="1" dirty="0" smtClean="0">
                <a:solidFill>
                  <a:schemeClr val="bg1"/>
                </a:solidFill>
              </a:rPr>
              <a:t>речення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31" y="2784208"/>
            <a:ext cx="2228740" cy="91940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 </a:t>
            </a:r>
            <a:r>
              <a:rPr lang="uk-UA" sz="2400" b="1" dirty="0">
                <a:solidFill>
                  <a:srgbClr val="0070C0"/>
                </a:solidFill>
              </a:rPr>
              <a:t>Україні ти побачиш…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07759" y="2010845"/>
            <a:ext cx="2522989" cy="919401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Тільки в  Україні ти скуштуєш…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53453" y="1956681"/>
            <a:ext cx="2528589" cy="91940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Тебе вразить…, зачарує…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88041" y="348405"/>
            <a:ext cx="2244992" cy="2375528"/>
            <a:chOff x="291188" y="3007676"/>
            <a:chExt cx="3553567" cy="346381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" r="581"/>
            <a:stretch/>
          </p:blipFill>
          <p:spPr>
            <a:xfrm>
              <a:off x="291188" y="3007676"/>
              <a:ext cx="3553567" cy="3463816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7" name="Прямоугольник 16"/>
            <p:cNvSpPr/>
            <p:nvPr/>
          </p:nvSpPr>
          <p:spPr>
            <a:xfrm rot="18956142">
              <a:off x="373379" y="3207761"/>
              <a:ext cx="301082" cy="249201"/>
            </a:xfrm>
            <a:prstGeom prst="round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26" name="Picture 2" descr="Борщ з пампуш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68" y="2963273"/>
            <a:ext cx="2318452" cy="15498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Українська музика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43" y="3055429"/>
            <a:ext cx="2396299" cy="12963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Мальовнича природа українських Карпат - SeeThe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53" y="4536612"/>
            <a:ext cx="2670392" cy="169124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857152" y="1945423"/>
            <a:ext cx="2203787" cy="919401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Тільки в нас ти відчуєш…</a:t>
            </a:r>
          </a:p>
        </p:txBody>
      </p:sp>
      <p:pic>
        <p:nvPicPr>
          <p:cNvPr id="1035" name="Picture 11" descr="Бердянська Коса у Бердянсь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4" y="3738179"/>
            <a:ext cx="2553711" cy="218889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9825" y="5773833"/>
            <a:ext cx="2490926" cy="78319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Наймілкіше</a:t>
            </a:r>
            <a:r>
              <a:rPr lang="uk-UA" sz="2000" b="1" dirty="0">
                <a:solidFill>
                  <a:srgbClr val="0070C0"/>
                </a:solidFill>
              </a:rPr>
              <a:t> море в світі </a:t>
            </a:r>
            <a:r>
              <a:rPr lang="uk-UA" sz="2000" b="1" dirty="0" smtClean="0">
                <a:solidFill>
                  <a:srgbClr val="0070C0"/>
                </a:solidFill>
              </a:rPr>
              <a:t>– Азовське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8436" y="4599043"/>
            <a:ext cx="2490926" cy="783193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Справжній борщ з пампушками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2305" y="5433314"/>
            <a:ext cx="2490926" cy="112371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Різноманітна природа лісів, степів, гір, морів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7" name="Picture 13" descr="Вселенський дух українців - воїнів світла. Роздуми щодо майбутнього нашої  країни * Український репор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72" y="3111227"/>
            <a:ext cx="2684443" cy="150999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012330" y="4832626"/>
            <a:ext cx="2490926" cy="1804749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Віковий дух свободи, незалежності, самостійності українців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567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527" y="405238"/>
            <a:ext cx="5901873" cy="1227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Ознайомлення з хрестоматією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47" y="361695"/>
            <a:ext cx="4334245" cy="6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3872" y="3218286"/>
            <a:ext cx="5175563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обкладинку хрестоматії. Прочитай її повну назву.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внизу назву видавництва цієї книги.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848" y="4798264"/>
            <a:ext cx="5706551" cy="1328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Розглянь ілюстрацію на обкладинці. Що, на твою думку, передає художник елементами цієї композиції?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849" y="1632856"/>
            <a:ext cx="5706551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Перед тобою лежить хрестоматія – збірка творів сучасних українських письменників для дітей. Сучасними вважають літературні твори, видані 5-7 років тому.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396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251" y="405238"/>
            <a:ext cx="10370916" cy="85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з сучасним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2 клас\2 Читання\1 Савченко\01 До школи до книги до друзів\№007 - Робота з дитячою книгою\2024-06-23_145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250" y="1417903"/>
            <a:ext cx="4010627" cy="36064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3065" y="5163041"/>
            <a:ext cx="4845934" cy="120032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Ті́на</a:t>
            </a:r>
            <a:r>
              <a:rPr lang="ru-RU" sz="2400" b="1" dirty="0"/>
              <a:t> </a:t>
            </a:r>
            <a:r>
              <a:rPr lang="ru-RU" sz="2400" b="1" dirty="0" err="1"/>
              <a:t>Ка́роль</a:t>
            </a:r>
            <a:r>
              <a:rPr lang="ru-RU" sz="2400" b="1" dirty="0"/>
              <a:t> — </a:t>
            </a:r>
            <a:r>
              <a:rPr lang="ru-RU" sz="2400" b="1" dirty="0" err="1"/>
              <a:t>українська</a:t>
            </a:r>
            <a:r>
              <a:rPr lang="ru-RU" sz="2400" b="1" dirty="0"/>
              <a:t> </a:t>
            </a:r>
            <a:r>
              <a:rPr lang="ru-RU" sz="2400" b="1" dirty="0" err="1"/>
              <a:t>співачка</a:t>
            </a:r>
            <a:r>
              <a:rPr lang="ru-RU" sz="2400" b="1" dirty="0"/>
              <a:t> та </a:t>
            </a:r>
            <a:r>
              <a:rPr lang="ru-RU" sz="2400" b="1" dirty="0" err="1"/>
              <a:t>акторка</a:t>
            </a:r>
            <a:r>
              <a:rPr lang="ru-RU" sz="2400" b="1" dirty="0"/>
              <a:t>, </a:t>
            </a:r>
            <a:r>
              <a:rPr lang="ru-RU" sz="2400" b="1" dirty="0" err="1"/>
              <a:t>телеведуча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Народна </a:t>
            </a:r>
            <a:r>
              <a:rPr lang="ru-RU" sz="2400" b="1" dirty="0"/>
              <a:t>артистка </a:t>
            </a:r>
            <a:r>
              <a:rPr lang="ru-RU" sz="2400" b="1" dirty="0" err="1" smtClean="0"/>
              <a:t>України</a:t>
            </a:r>
            <a:r>
              <a:rPr lang="ru-RU" sz="2400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4947" y="1417903"/>
            <a:ext cx="6096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/>
              <a:t>Про </a:t>
            </a:r>
            <a:r>
              <a:rPr lang="ru-RU" sz="2400" b="1" dirty="0"/>
              <a:t>нашу </a:t>
            </a:r>
            <a:r>
              <a:rPr lang="ru-RU" sz="2400" b="1" dirty="0" err="1"/>
              <a:t>Україну</a:t>
            </a:r>
            <a:r>
              <a:rPr lang="ru-RU" sz="2400" b="1" dirty="0"/>
              <a:t>, про землю, небо і поля, про нас з вами </a:t>
            </a:r>
            <a:r>
              <a:rPr lang="ru-RU" sz="2400" b="1" dirty="0" err="1"/>
              <a:t>співає</a:t>
            </a:r>
            <a:r>
              <a:rPr lang="ru-RU" sz="2400" b="1" dirty="0"/>
              <a:t> </a:t>
            </a:r>
            <a:r>
              <a:rPr lang="ru-RU" sz="2400" b="1" dirty="0" err="1"/>
              <a:t>Тіна</a:t>
            </a:r>
            <a:r>
              <a:rPr lang="ru-RU" sz="2400" b="1" dirty="0"/>
              <a:t> </a:t>
            </a:r>
            <a:r>
              <a:rPr lang="ru-RU" sz="2400" b="1" dirty="0" err="1"/>
              <a:t>Кароль</a:t>
            </a:r>
            <a:r>
              <a:rPr lang="ru-RU" sz="2400" b="1" dirty="0"/>
              <a:t> у </a:t>
            </a:r>
            <a:r>
              <a:rPr lang="ru-RU" sz="2400" b="1" dirty="0" err="1" smtClean="0"/>
              <a:t>пісні</a:t>
            </a:r>
            <a:r>
              <a:rPr lang="ru-RU" sz="2400" b="1" dirty="0" smtClean="0"/>
              <a:t> "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 </a:t>
            </a:r>
            <a:r>
              <a:rPr lang="ru-RU" sz="2400" b="1" dirty="0"/>
              <a:t>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".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9671" y="2785922"/>
            <a:ext cx="6082496" cy="21446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</a:t>
            </a:r>
            <a:r>
              <a:rPr lang="uk-U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ня 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 вірш, призначений для співу. Найчастіше він невіддільний від музики і цим відрізняється від поезії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Пісня зазвичай складається з куплетів та приспіву, який повторюється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70" y="5068745"/>
            <a:ext cx="2364612" cy="12946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564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284</cp:revision>
  <dcterms:created xsi:type="dcterms:W3CDTF">2018-01-05T16:38:53Z</dcterms:created>
  <dcterms:modified xsi:type="dcterms:W3CDTF">2024-09-10T12:12:34Z</dcterms:modified>
</cp:coreProperties>
</file>