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20" r:id="rId3"/>
    <p:sldId id="319" r:id="rId4"/>
    <p:sldId id="285" r:id="rId5"/>
    <p:sldId id="286" r:id="rId6"/>
    <p:sldId id="288" r:id="rId7"/>
    <p:sldId id="301" r:id="rId8"/>
    <p:sldId id="317" r:id="rId9"/>
    <p:sldId id="302" r:id="rId10"/>
    <p:sldId id="303" r:id="rId11"/>
    <p:sldId id="289" r:id="rId12"/>
    <p:sldId id="290" r:id="rId13"/>
    <p:sldId id="321" r:id="rId14"/>
    <p:sldId id="292" r:id="rId15"/>
    <p:sldId id="294" r:id="rId16"/>
    <p:sldId id="314" r:id="rId17"/>
    <p:sldId id="322" r:id="rId18"/>
    <p:sldId id="323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p14fghfk2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1642" y="4595741"/>
            <a:ext cx="9667614" cy="102155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accent6">
                    <a:lumMod val="75000"/>
                  </a:schemeClr>
                </a:solidFill>
              </a:rPr>
              <a:t>Які є символи в моєї країни?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r="367"/>
          <a:stretch/>
        </p:blipFill>
        <p:spPr>
          <a:xfrm>
            <a:off x="1371202" y="710055"/>
            <a:ext cx="2818833" cy="36183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16142" y="1143665"/>
            <a:ext cx="3313114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досліджую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в суспільстві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8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48" y="2952807"/>
            <a:ext cx="3012772" cy="26297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99" y="1321377"/>
            <a:ext cx="2707825" cy="36104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1" y="1321377"/>
            <a:ext cx="2694577" cy="347600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54100" y="494528"/>
            <a:ext cx="10127044" cy="6397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До </a:t>
            </a:r>
            <a:r>
              <a:rPr lang="ru-RU" sz="4000" b="1" dirty="0" err="1"/>
              <a:t>рослинних</a:t>
            </a:r>
            <a:r>
              <a:rPr lang="ru-RU" sz="4000" b="1" dirty="0"/>
              <a:t> </a:t>
            </a:r>
            <a:r>
              <a:rPr lang="ru-RU" sz="4000" b="1" dirty="0" err="1"/>
              <a:t>символів</a:t>
            </a:r>
            <a:r>
              <a:rPr lang="ru-RU" sz="4000" b="1" dirty="0"/>
              <a:t> належать: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779" y="4931810"/>
            <a:ext cx="1781697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Дуб 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85091" y="5017843"/>
            <a:ext cx="2162039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Тополя </a:t>
            </a:r>
            <a:endParaRPr lang="ru-RU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248171" y="1915660"/>
            <a:ext cx="2193473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Вишня 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07791" y="4931809"/>
            <a:ext cx="1982061" cy="650717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Верба </a:t>
            </a:r>
            <a:endParaRPr lang="ru-RU" sz="3200" b="1" dirty="0"/>
          </a:p>
        </p:txBody>
      </p:sp>
      <p:pic>
        <p:nvPicPr>
          <p:cNvPr id="1026" name="Picture 2" descr="D:\Картинки до тестів\Рослини\Верб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60" y="1306501"/>
            <a:ext cx="2171331" cy="28951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19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0228" y="554229"/>
            <a:ext cx="10405640" cy="6896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/>
              <a:t>Серед</a:t>
            </a:r>
            <a:r>
              <a:rPr lang="ru-RU" sz="3600" b="1" dirty="0" smtClean="0"/>
              <a:t> </a:t>
            </a:r>
            <a:r>
              <a:rPr lang="ru-RU" sz="3600" b="1" dirty="0" err="1"/>
              <a:t>тваринних</a:t>
            </a:r>
            <a:r>
              <a:rPr lang="ru-RU" sz="3600" b="1" dirty="0"/>
              <a:t> </a:t>
            </a:r>
            <a:r>
              <a:rPr lang="ru-RU" sz="3600" b="1" dirty="0" err="1"/>
              <a:t>символів</a:t>
            </a:r>
            <a:r>
              <a:rPr lang="ru-RU" sz="3600" b="1" dirty="0"/>
              <a:t> в </a:t>
            </a:r>
            <a:r>
              <a:rPr lang="ru-RU" sz="3600" b="1" dirty="0" err="1"/>
              <a:t>українській</a:t>
            </a:r>
            <a:r>
              <a:rPr lang="ru-RU" sz="3600" b="1" dirty="0"/>
              <a:t> </a:t>
            </a:r>
            <a:r>
              <a:rPr lang="ru-RU" sz="3600" b="1" dirty="0" err="1"/>
              <a:t>культурі</a:t>
            </a:r>
            <a:r>
              <a:rPr lang="ru-RU" sz="3600" b="1" dirty="0"/>
              <a:t> </a:t>
            </a:r>
            <a:r>
              <a:rPr lang="ru-RU" sz="3600" b="1" dirty="0" smtClean="0"/>
              <a:t>: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16" y="1368867"/>
            <a:ext cx="3183724" cy="18661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0" y="1349516"/>
            <a:ext cx="2830653" cy="18855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4245081"/>
            <a:ext cx="2730367" cy="19034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Ð ÐµÐ·ÑÐ»ÑÑÐ°Ñ Ð¿Ð¾ÑÑÐºÑ Ð·Ð¾Ð±ÑÐ°Ð¶ÐµÐ½Ñ Ð·Ð° Ð·Ð°Ð¿Ð¸ÑÐ¾Ð¼ &quot;Ð»ÐµÐ»ÐµÐºÐ°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34" y="1350231"/>
            <a:ext cx="2758434" cy="18398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616828" y="3171188"/>
            <a:ext cx="4154968" cy="156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Лелека – </a:t>
            </a:r>
            <a:r>
              <a:rPr lang="uk-UA" sz="2800" dirty="0"/>
              <a:t>символ любові до рідної землі, журби за Батьківщиною.</a:t>
            </a:r>
            <a:endParaRPr lang="ru-RU" sz="28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04910" y="4960031"/>
            <a:ext cx="4109012" cy="9621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Ці птахи й звірі постають у піснях, легендах, казках.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4350" y="3330122"/>
            <a:ext cx="2792525" cy="8378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Золотий лев на блакитному тлі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84467" y="3078893"/>
            <a:ext cx="1590306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Кінь 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95679" y="5733727"/>
            <a:ext cx="2162039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Соловейко </a:t>
            </a:r>
            <a:endParaRPr lang="ru-RU" sz="2800" b="1" dirty="0"/>
          </a:p>
        </p:txBody>
      </p:sp>
      <p:pic>
        <p:nvPicPr>
          <p:cNvPr id="2050" name="Picture 2" descr="D:\Картинки до тестів\Тварини\Бджол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57" y="3828733"/>
            <a:ext cx="2484383" cy="17270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012155" y="5596777"/>
            <a:ext cx="2162039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Бджола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4743583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7630" y="525707"/>
            <a:ext cx="10675551" cy="7073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Порівняй пам’ятники б</a:t>
            </a:r>
            <a:r>
              <a:rPr lang="ru-RU" sz="3600" b="1" dirty="0" err="1" smtClean="0"/>
              <a:t>джолі-трудівниці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0" y="1346690"/>
            <a:ext cx="2842073" cy="34609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88824" y="4645023"/>
            <a:ext cx="5242527" cy="18968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Ця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комаха</a:t>
            </a:r>
            <a:r>
              <a:rPr lang="ru-RU" sz="2000" b="1" dirty="0" smtClean="0"/>
              <a:t> </a:t>
            </a:r>
            <a:r>
              <a:rPr lang="ru-RU" sz="2000" b="1" dirty="0" err="1"/>
              <a:t>вартує</a:t>
            </a:r>
            <a:r>
              <a:rPr lang="ru-RU" sz="2000" b="1" dirty="0"/>
              <a:t>, </a:t>
            </a:r>
            <a:r>
              <a:rPr lang="ru-RU" sz="2000" b="1" dirty="0" err="1"/>
              <a:t>аби</a:t>
            </a:r>
            <a:r>
              <a:rPr lang="ru-RU" sz="2000" b="1" dirty="0"/>
              <a:t> </a:t>
            </a:r>
            <a:r>
              <a:rPr lang="ru-RU" sz="2000" b="1" dirty="0" err="1"/>
              <a:t>їй</a:t>
            </a:r>
            <a:r>
              <a:rPr lang="ru-RU" sz="2000" b="1" dirty="0"/>
              <a:t> </a:t>
            </a:r>
            <a:r>
              <a:rPr lang="ru-RU" sz="2000" b="1" dirty="0" err="1"/>
              <a:t>встановити</a:t>
            </a:r>
            <a:r>
              <a:rPr lang="ru-RU" sz="2000" b="1" dirty="0"/>
              <a:t> </a:t>
            </a:r>
            <a:r>
              <a:rPr lang="ru-RU" sz="2000" b="1" dirty="0" err="1"/>
              <a:t>такий</a:t>
            </a:r>
            <a:r>
              <a:rPr lang="ru-RU" sz="2000" b="1" dirty="0"/>
              <a:t> </a:t>
            </a:r>
            <a:r>
              <a:rPr lang="ru-RU" sz="2000" b="1" dirty="0" err="1"/>
              <a:t>поважний</a:t>
            </a:r>
            <a:r>
              <a:rPr lang="ru-RU" sz="2000" b="1" dirty="0"/>
              <a:t> знак. </a:t>
            </a:r>
            <a:r>
              <a:rPr lang="ru-RU" sz="2000" b="1" dirty="0" err="1" smtClean="0"/>
              <a:t>Бронзовий</a:t>
            </a:r>
            <a:r>
              <a:rPr lang="ru-RU" sz="2000" b="1" dirty="0" smtClean="0"/>
              <a:t> </a:t>
            </a:r>
            <a:r>
              <a:rPr lang="ru-RU" sz="2000" b="1" dirty="0"/>
              <a:t>монумент у </a:t>
            </a:r>
            <a:r>
              <a:rPr lang="ru-RU" sz="2000" b="1" dirty="0" err="1"/>
              <a:t>вигляді</a:t>
            </a:r>
            <a:r>
              <a:rPr lang="ru-RU" sz="2000" b="1" dirty="0"/>
              <a:t> </a:t>
            </a:r>
            <a:r>
              <a:rPr lang="ru-RU" sz="2000" b="1" dirty="0" err="1"/>
              <a:t>медових</a:t>
            </a:r>
            <a:r>
              <a:rPr lang="ru-RU" sz="2000" b="1" dirty="0"/>
              <a:t> </a:t>
            </a:r>
            <a:r>
              <a:rPr lang="ru-RU" sz="2000" b="1" dirty="0" err="1"/>
              <a:t>стільників</a:t>
            </a:r>
            <a:r>
              <a:rPr lang="ru-RU" sz="2000" b="1" dirty="0"/>
              <a:t>, на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сидить</a:t>
            </a:r>
            <a:r>
              <a:rPr lang="ru-RU" sz="2000" b="1" dirty="0"/>
              <a:t> </a:t>
            </a:r>
            <a:r>
              <a:rPr lang="ru-RU" sz="2000" b="1" dirty="0" err="1"/>
              <a:t>працьовита</a:t>
            </a:r>
            <a:r>
              <a:rPr lang="ru-RU" sz="2000" b="1" dirty="0"/>
              <a:t> </a:t>
            </a:r>
            <a:r>
              <a:rPr lang="ru-RU" sz="2000" b="1" dirty="0" err="1"/>
              <a:t>комаха</a:t>
            </a:r>
            <a:r>
              <a:rPr lang="ru-RU" sz="2000" b="1" dirty="0"/>
              <a:t>, </a:t>
            </a:r>
            <a:r>
              <a:rPr lang="ru-RU" sz="2000" b="1" dirty="0" err="1"/>
              <a:t>нагадує</a:t>
            </a:r>
            <a:r>
              <a:rPr lang="ru-RU" sz="2000" b="1" dirty="0"/>
              <a:t> про </a:t>
            </a:r>
            <a:r>
              <a:rPr lang="ru-RU" sz="2000" b="1" dirty="0"/>
              <a:t>те,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/>
              <a:t>«</a:t>
            </a:r>
            <a:r>
              <a:rPr lang="ru-RU" sz="2000" b="1" dirty="0" err="1"/>
              <a:t>бджола</a:t>
            </a:r>
            <a:r>
              <a:rPr lang="ru-RU" sz="2000" b="1" dirty="0"/>
              <a:t> </a:t>
            </a:r>
            <a:r>
              <a:rPr lang="ru-RU" sz="2000" b="1" dirty="0" err="1"/>
              <a:t>знає</a:t>
            </a:r>
            <a:r>
              <a:rPr lang="ru-RU" sz="2000" b="1" dirty="0"/>
              <a:t>, де мед </a:t>
            </a:r>
            <a:r>
              <a:rPr lang="ru-RU" sz="2000" b="1" dirty="0" err="1"/>
              <a:t>брати</a:t>
            </a:r>
            <a:r>
              <a:rPr lang="ru-RU" sz="2000" b="1" dirty="0"/>
              <a:t>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51" y="1355528"/>
            <a:ext cx="4136030" cy="294853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26911" y="3482258"/>
            <a:ext cx="3552624" cy="90762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Пам’ятник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Бджілці-трудівниці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» 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Тернополі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4554" y="1346691"/>
            <a:ext cx="3070475" cy="7073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Пам’ятник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бджолі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Волині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Маневичах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70248" y="4389880"/>
            <a:ext cx="5075156" cy="19753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 </a:t>
            </a:r>
            <a:r>
              <a:rPr lang="ru-RU" sz="2000" b="1" dirty="0" err="1">
                <a:solidFill>
                  <a:schemeClr val="bg1"/>
                </a:solidFill>
              </a:rPr>
              <a:t>райцентрі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Маневичі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Волині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відкрили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найбільший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державі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пам’ятник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бджолі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який</a:t>
            </a:r>
            <a:r>
              <a:rPr lang="ru-RU" sz="2000" b="1" dirty="0">
                <a:solidFill>
                  <a:schemeClr val="bg1"/>
                </a:solidFill>
              </a:rPr>
              <a:t> занесли до Книги </a:t>
            </a:r>
            <a:r>
              <a:rPr lang="ru-RU" sz="2000" b="1" dirty="0" err="1">
                <a:solidFill>
                  <a:schemeClr val="bg1"/>
                </a:solidFill>
              </a:rPr>
              <a:t>рекордів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України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Висота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гігантської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комахи</a:t>
            </a:r>
            <a:r>
              <a:rPr lang="ru-RU" sz="2000" b="1" dirty="0">
                <a:solidFill>
                  <a:schemeClr val="bg1"/>
                </a:solidFill>
              </a:rPr>
              <a:t> — 3,3 метра, </a:t>
            </a:r>
            <a:r>
              <a:rPr lang="ru-RU" sz="2000" b="1" dirty="0" err="1">
                <a:solidFill>
                  <a:schemeClr val="bg1"/>
                </a:solidFill>
              </a:rPr>
              <a:t>довжина</a:t>
            </a:r>
            <a:r>
              <a:rPr lang="ru-RU" sz="2000" b="1" dirty="0">
                <a:solidFill>
                  <a:schemeClr val="bg1"/>
                </a:solidFill>
              </a:rPr>
              <a:t> — 2,6, </a:t>
            </a:r>
            <a:r>
              <a:rPr lang="ru-RU" sz="2000" b="1" dirty="0" err="1">
                <a:solidFill>
                  <a:schemeClr val="bg1"/>
                </a:solidFill>
              </a:rPr>
              <a:t>розмах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крил</a:t>
            </a:r>
            <a:r>
              <a:rPr lang="ru-RU" sz="2000" b="1" dirty="0">
                <a:solidFill>
                  <a:schemeClr val="bg1"/>
                </a:solidFill>
              </a:rPr>
              <a:t> — 2,5 метра, вага — 400 </a:t>
            </a:r>
            <a:r>
              <a:rPr lang="ru-RU" sz="2000" b="1" dirty="0" smtClean="0">
                <a:solidFill>
                  <a:schemeClr val="bg1"/>
                </a:solidFill>
              </a:rPr>
              <a:t>кг.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77714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7469" y="494529"/>
            <a:ext cx="9907928" cy="6513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Рухлива вправа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" b="11977"/>
          <a:stretch/>
        </p:blipFill>
        <p:spPr>
          <a:xfrm>
            <a:off x="2405063" y="1145894"/>
            <a:ext cx="7236322" cy="53173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7560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487" y="494529"/>
            <a:ext cx="10221508" cy="7226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Послухаймо «Пісню про рушник»</a:t>
            </a:r>
          </a:p>
        </p:txBody>
      </p:sp>
      <p:pic>
        <p:nvPicPr>
          <p:cNvPr id="2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4" t="10856" r="-234" b="12034"/>
          <a:stretch/>
        </p:blipFill>
        <p:spPr>
          <a:xfrm>
            <a:off x="936487" y="1322245"/>
            <a:ext cx="8140854" cy="4707976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59747" y="1353055"/>
            <a:ext cx="2476982" cy="140723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цій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пісні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тебе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схвилювало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88683" y="3084379"/>
            <a:ext cx="2419109" cy="18318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народні</a:t>
            </a:r>
            <a:r>
              <a:rPr lang="ru-RU" sz="2400" b="1" dirty="0"/>
              <a:t> </a:t>
            </a:r>
            <a:r>
              <a:rPr lang="ru-RU" sz="2400" b="1" dirty="0" err="1"/>
              <a:t>символи</a:t>
            </a:r>
            <a:r>
              <a:rPr lang="ru-RU" sz="2400" b="1" dirty="0"/>
              <a:t> </a:t>
            </a:r>
            <a:r>
              <a:rPr lang="ru-RU" sz="2400" b="1" dirty="0" err="1"/>
              <a:t>згадуються</a:t>
            </a:r>
            <a:r>
              <a:rPr lang="ru-RU" sz="2400" b="1" dirty="0"/>
              <a:t> в </a:t>
            </a:r>
            <a:r>
              <a:rPr lang="ru-RU" sz="2400" b="1" dirty="0" err="1"/>
              <a:t>пісні</a:t>
            </a:r>
            <a:r>
              <a:rPr lang="ru-RU" sz="2400" b="1" dirty="0"/>
              <a:t>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22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2776" y="1298180"/>
            <a:ext cx="2326510" cy="9254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Поясни прислів’я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78314" y="1403625"/>
            <a:ext cx="6396775" cy="7145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Хай стелиться вам доля рушниками.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61877" y="2223612"/>
            <a:ext cx="6486426" cy="34464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Вишитий</a:t>
            </a:r>
            <a:r>
              <a:rPr lang="ru-RU" sz="2800" b="1" dirty="0"/>
              <a:t> рушник </a:t>
            </a:r>
            <a:r>
              <a:rPr lang="ru-RU" sz="2800" b="1" dirty="0" err="1"/>
              <a:t>був</a:t>
            </a:r>
            <a:r>
              <a:rPr lang="ru-RU" sz="2800" b="1" dirty="0"/>
              <a:t> не </a:t>
            </a:r>
            <a:r>
              <a:rPr lang="ru-RU" sz="2800" b="1" dirty="0" err="1"/>
              <a:t>лише</a:t>
            </a:r>
            <a:r>
              <a:rPr lang="ru-RU" sz="2800" b="1" dirty="0"/>
              <a:t> предметом </a:t>
            </a:r>
            <a:r>
              <a:rPr lang="ru-RU" sz="2800" b="1" dirty="0" err="1"/>
              <a:t>побуту</a:t>
            </a:r>
            <a:r>
              <a:rPr lang="ru-RU" sz="2800" b="1" dirty="0"/>
              <a:t> та прикрасою </a:t>
            </a:r>
            <a:r>
              <a:rPr lang="ru-RU" sz="2800" b="1" dirty="0" err="1"/>
              <a:t>оселі</a:t>
            </a:r>
            <a:r>
              <a:rPr lang="ru-RU" sz="2800" b="1" dirty="0"/>
              <a:t>, а й оберегом </a:t>
            </a:r>
            <a:r>
              <a:rPr lang="ru-RU" sz="2800" b="1" dirty="0" err="1"/>
              <a:t>українців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 </a:t>
            </a:r>
            <a:r>
              <a:rPr lang="ru-RU" sz="2800" b="1" dirty="0" err="1"/>
              <a:t>Україні</a:t>
            </a:r>
            <a:r>
              <a:rPr lang="ru-RU" sz="2800" b="1" dirty="0"/>
              <a:t> з </a:t>
            </a:r>
            <a:r>
              <a:rPr lang="ru-RU" sz="2800" b="1" dirty="0" err="1"/>
              <a:t>хлібом-сіллю</a:t>
            </a:r>
            <a:r>
              <a:rPr lang="ru-RU" sz="2800" b="1" dirty="0"/>
              <a:t> на </a:t>
            </a:r>
            <a:r>
              <a:rPr lang="ru-RU" sz="2800" b="1" dirty="0" err="1"/>
              <a:t>вишитому</a:t>
            </a:r>
            <a:r>
              <a:rPr lang="ru-RU" sz="2800" b="1" dirty="0"/>
              <a:t> рушнику </a:t>
            </a:r>
            <a:r>
              <a:rPr lang="ru-RU" sz="2800" b="1" dirty="0" err="1"/>
              <a:t>зустрічають</a:t>
            </a:r>
            <a:r>
              <a:rPr lang="ru-RU" sz="2800" b="1" dirty="0"/>
              <a:t> </a:t>
            </a:r>
            <a:r>
              <a:rPr lang="ru-RU" sz="2800" b="1" dirty="0" err="1"/>
              <a:t>найпочесніших</a:t>
            </a:r>
            <a:r>
              <a:rPr lang="ru-RU" sz="2800" b="1" dirty="0"/>
              <a:t> гостей. </a:t>
            </a:r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уособлює</a:t>
            </a:r>
            <a:r>
              <a:rPr lang="ru-RU" sz="2800" b="1" dirty="0"/>
              <a:t> </a:t>
            </a:r>
            <a:r>
              <a:rPr lang="ru-RU" sz="2800" b="1" dirty="0" err="1"/>
              <a:t>гостинність</a:t>
            </a:r>
            <a:r>
              <a:rPr lang="ru-RU" sz="2800" b="1" dirty="0"/>
              <a:t> </a:t>
            </a:r>
            <a:r>
              <a:rPr lang="ru-RU" sz="2800" b="1" dirty="0" err="1"/>
              <a:t>українського</a:t>
            </a:r>
            <a:r>
              <a:rPr lang="ru-RU" sz="2800" b="1" dirty="0"/>
              <a:t> народу.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0700" y="401932"/>
            <a:ext cx="10313042" cy="7393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свято &quot;Його величність хліб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9" y="2426059"/>
            <a:ext cx="4440696" cy="33312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448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1251" y="494528"/>
            <a:ext cx="10498237" cy="824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smtClean="0">
                <a:solidFill>
                  <a:schemeClr val="bg1"/>
                </a:solidFill>
              </a:rPr>
              <a:t>Підсумуй </a:t>
            </a:r>
            <a:r>
              <a:rPr lang="uk-UA" sz="4000" b="1" dirty="0" smtClean="0">
                <a:solidFill>
                  <a:schemeClr val="bg1"/>
                </a:solidFill>
              </a:rPr>
              <a:t>і запам’ятай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54100" y="1441969"/>
            <a:ext cx="4733242" cy="8556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 </a:t>
            </a:r>
            <a:r>
              <a:rPr lang="ru-RU" sz="2400" b="1" dirty="0" err="1"/>
              <a:t>варто</a:t>
            </a:r>
            <a:r>
              <a:rPr lang="ru-RU" sz="2400" b="1" dirty="0"/>
              <a:t> </a:t>
            </a:r>
            <a:r>
              <a:rPr lang="ru-RU" sz="2400" b="1" dirty="0" err="1"/>
              <a:t>ставитися</a:t>
            </a:r>
            <a:r>
              <a:rPr lang="ru-RU" sz="2400" b="1" dirty="0"/>
              <a:t> до </a:t>
            </a:r>
            <a:r>
              <a:rPr lang="ru-RU" sz="2400" b="1" dirty="0" err="1"/>
              <a:t>державних</a:t>
            </a:r>
            <a:r>
              <a:rPr lang="ru-RU" sz="2400" b="1" dirty="0"/>
              <a:t> </a:t>
            </a:r>
            <a:r>
              <a:rPr lang="ru-RU" sz="2400" b="1" dirty="0" err="1"/>
              <a:t>символів</a:t>
            </a:r>
            <a:r>
              <a:rPr lang="ru-RU" sz="2400" b="1" dirty="0"/>
              <a:t>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02654" y="1471311"/>
            <a:ext cx="5023583" cy="7394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 би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зобразив</a:t>
            </a:r>
            <a:r>
              <a:rPr lang="ru-RU" sz="2400" b="1" dirty="0"/>
              <a:t>/</a:t>
            </a:r>
            <a:r>
              <a:rPr lang="ru-RU" sz="2400" b="1" dirty="0" err="1"/>
              <a:t>зобразила</a:t>
            </a:r>
            <a:r>
              <a:rPr lang="ru-RU" sz="2400" b="1" dirty="0"/>
              <a:t> герб </a:t>
            </a:r>
            <a:r>
              <a:rPr lang="ru-RU" sz="2400" b="1" dirty="0" err="1"/>
              <a:t>свого</a:t>
            </a:r>
            <a:r>
              <a:rPr lang="ru-RU" sz="2400" b="1" dirty="0"/>
              <a:t> роду?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1251" y="2332388"/>
            <a:ext cx="5660020" cy="12126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можеш</a:t>
            </a:r>
            <a:r>
              <a:rPr lang="ru-RU" sz="2400" b="1" dirty="0"/>
              <a:t> </a:t>
            </a:r>
            <a:r>
              <a:rPr lang="ru-RU" sz="2400" b="1" dirty="0" err="1"/>
              <a:t>розповісти</a:t>
            </a:r>
            <a:r>
              <a:rPr lang="ru-RU" sz="2400" b="1" dirty="0"/>
              <a:t> про </a:t>
            </a:r>
            <a:r>
              <a:rPr lang="ru-RU" sz="2400" b="1" dirty="0" err="1"/>
              <a:t>рослини</a:t>
            </a:r>
            <a:r>
              <a:rPr lang="ru-RU" sz="2400" b="1" dirty="0"/>
              <a:t> й </a:t>
            </a:r>
            <a:r>
              <a:rPr lang="ru-RU" sz="2400" b="1" dirty="0" err="1"/>
              <a:t>тварин</a:t>
            </a:r>
            <a:r>
              <a:rPr lang="ru-RU" sz="2400" b="1" dirty="0"/>
              <a:t> — </a:t>
            </a:r>
            <a:r>
              <a:rPr lang="ru-RU" sz="2400" b="1" dirty="0" err="1"/>
              <a:t>народні</a:t>
            </a:r>
            <a:r>
              <a:rPr lang="ru-RU" sz="2400" b="1" dirty="0"/>
              <a:t> </a:t>
            </a:r>
            <a:r>
              <a:rPr lang="ru-RU" sz="2400" b="1" dirty="0" err="1"/>
              <a:t>символи</a:t>
            </a:r>
            <a:r>
              <a:rPr lang="ru-RU" sz="2400" b="1" dirty="0"/>
              <a:t> </a:t>
            </a:r>
            <a:r>
              <a:rPr lang="ru-RU" sz="2400" b="1" dirty="0" err="1"/>
              <a:t>України</a:t>
            </a:r>
            <a:r>
              <a:rPr lang="ru-RU" sz="2400" b="1" dirty="0"/>
              <a:t>?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Чим </a:t>
            </a:r>
            <a:r>
              <a:rPr lang="ru-RU" sz="2400" b="1" dirty="0"/>
              <a:t>вони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подобаються</a:t>
            </a:r>
            <a:r>
              <a:rPr lang="ru-RU" sz="2400" b="1" dirty="0"/>
              <a:t>?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68905" y="3673312"/>
            <a:ext cx="5682366" cy="167832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Народні символи - </a:t>
            </a:r>
            <a:r>
              <a:rPr lang="ru-RU" sz="2400" b="1" dirty="0" err="1"/>
              <a:t>це</a:t>
            </a:r>
            <a:r>
              <a:rPr lang="ru-RU" sz="2400" b="1" dirty="0"/>
              <a:t> те,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найбільше</a:t>
            </a:r>
            <a:r>
              <a:rPr lang="ru-RU" sz="2400" b="1" dirty="0"/>
              <a:t> любить і </a:t>
            </a:r>
            <a:r>
              <a:rPr lang="ru-RU" sz="2400" b="1" dirty="0" err="1"/>
              <a:t>шанує</a:t>
            </a:r>
            <a:r>
              <a:rPr lang="ru-RU" sz="2400" b="1" dirty="0"/>
              <a:t> народ. </a:t>
            </a:r>
            <a:r>
              <a:rPr lang="ru-RU" sz="2400" b="1" dirty="0" err="1" smtClean="0"/>
              <a:t>Називаючи</a:t>
            </a:r>
            <a:r>
              <a:rPr lang="ru-RU" sz="2400" b="1" dirty="0" smtClean="0"/>
              <a:t> </a:t>
            </a:r>
            <a:r>
              <a:rPr lang="ru-RU" sz="2400" b="1" dirty="0" err="1"/>
              <a:t>народний</a:t>
            </a:r>
            <a:r>
              <a:rPr lang="ru-RU" sz="2400" b="1" dirty="0"/>
              <a:t> символ,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дізнатися</a:t>
            </a:r>
            <a:r>
              <a:rPr lang="ru-RU" sz="2400" b="1" dirty="0"/>
              <a:t>, про яку </a:t>
            </a:r>
            <a:r>
              <a:rPr lang="ru-RU" sz="2400" b="1" dirty="0" err="1"/>
              <a:t>країну</a:t>
            </a:r>
            <a:r>
              <a:rPr lang="ru-RU" sz="2400" b="1" dirty="0"/>
              <a:t> </a:t>
            </a:r>
            <a:r>
              <a:rPr lang="ru-RU" sz="2400" b="1" dirty="0" err="1"/>
              <a:t>іде</a:t>
            </a:r>
            <a:r>
              <a:rPr lang="ru-RU" sz="2400" b="1" dirty="0"/>
              <a:t> </a:t>
            </a:r>
            <a:r>
              <a:rPr lang="ru-RU" sz="2400" b="1" dirty="0" err="1"/>
              <a:t>мова</a:t>
            </a:r>
            <a:r>
              <a:rPr lang="ru-RU" sz="2400" b="1" dirty="0"/>
              <a:t>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92997" y="5448367"/>
            <a:ext cx="5209658" cy="8423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Обов’язок українців — знати історію та традиції свого народу</a:t>
            </a:r>
            <a:endParaRPr lang="ru-RU" sz="2400" b="1" dirty="0"/>
          </a:p>
        </p:txBody>
      </p:sp>
      <p:pic>
        <p:nvPicPr>
          <p:cNvPr id="13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5" t="7953" r="3225" b="14191"/>
          <a:stretch/>
        </p:blipFill>
        <p:spPr bwMode="auto">
          <a:xfrm>
            <a:off x="6829064" y="2424369"/>
            <a:ext cx="4806066" cy="36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895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1208385"/>
            <a:ext cx="5740492" cy="6626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Якого кольору Державний Прапор України? Вибери, обведи правильну відповідь і зафарбуй.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846" y="1949849"/>
            <a:ext cx="3360141" cy="617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А   </a:t>
            </a:r>
            <a:r>
              <a:rPr lang="uk-UA" sz="2400" b="1" dirty="0" smtClean="0"/>
              <a:t>синьо-жовтий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2631828"/>
            <a:ext cx="3360141" cy="5800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Б   </a:t>
            </a:r>
            <a:r>
              <a:rPr lang="uk-UA" sz="2400" b="1" dirty="0" smtClean="0"/>
              <a:t>жовто-блакитний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71847" y="3337200"/>
            <a:ext cx="3360141" cy="575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В   </a:t>
            </a:r>
            <a:r>
              <a:rPr lang="uk-UA" sz="2400" b="1" dirty="0" smtClean="0"/>
              <a:t>блакитно-жовтий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36171" y="399959"/>
            <a:ext cx="10232572" cy="7357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8" y="5802086"/>
            <a:ext cx="1079543" cy="10559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r>
              <a:rPr lang="ru-RU" sz="4000" b="1" dirty="0" smtClean="0">
                <a:solidFill>
                  <a:schemeClr val="bg1"/>
                </a:solidFill>
              </a:rPr>
              <a:t>10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97591" y="3556277"/>
            <a:ext cx="4388920" cy="9567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Яка тварина НЕ є символом нашої Батьківщини? Вибери і обведи.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203761" y="2027644"/>
            <a:ext cx="460421" cy="580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647"/>
          <a:stretch/>
        </p:blipFill>
        <p:spPr>
          <a:xfrm>
            <a:off x="9861629" y="878848"/>
            <a:ext cx="1831979" cy="224138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71847" y="3966544"/>
            <a:ext cx="3360141" cy="575046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Г   жовто-синій</a:t>
            </a:r>
            <a:endParaRPr lang="ru-RU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3BC51C6-E8D3-49F5-86A1-1C80810A0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1" y="1450378"/>
            <a:ext cx="2332824" cy="14714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99" y="4632250"/>
            <a:ext cx="2328173" cy="18851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D:\Картинки до тестів\Тварини\Леле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46" y="4613039"/>
            <a:ext cx="2883318" cy="19222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63" y="4604518"/>
            <a:ext cx="2991068" cy="19128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Коала — Википед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86" y="4637986"/>
            <a:ext cx="1296154" cy="187942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4101034" y="4604518"/>
            <a:ext cx="1710235" cy="18935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870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445065" y="471733"/>
            <a:ext cx="9048763" cy="713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9" name="Picture 4" descr="Презентація &quot;Про рівень ролі домашніх завдань у формуванні в учнів інтересу  до навчанн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67" y="1350143"/>
            <a:ext cx="6207076" cy="473695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3007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4105" y="374548"/>
            <a:ext cx="10323789" cy="908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Для </a:t>
            </a:r>
            <a:r>
              <a:rPr lang="uk-UA" sz="2800" dirty="0">
                <a:solidFill>
                  <a:schemeClr val="bg1"/>
                </a:solidFill>
              </a:rPr>
              <a:t>відкриття інтерактивного завдання натисніть на помаранчевий  </a:t>
            </a:r>
            <a:r>
              <a:rPr lang="uk-UA" sz="2800" dirty="0" smtClean="0">
                <a:solidFill>
                  <a:schemeClr val="bg1"/>
                </a:solidFill>
              </a:rPr>
              <a:t>прямокутник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1777167" y="1474977"/>
            <a:ext cx="5330665" cy="23689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</a:t>
            </a:r>
            <a:r>
              <a:rPr lang="ru-RU" sz="2400" b="1" dirty="0" err="1">
                <a:solidFill>
                  <a:schemeClr val="bg1"/>
                </a:solidFill>
              </a:rPr>
              <a:t>сонце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привітне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небо </a:t>
            </a:r>
            <a:r>
              <a:rPr lang="ru-RU" sz="2400" b="1" dirty="0" err="1">
                <a:solidFill>
                  <a:schemeClr val="bg1"/>
                </a:solidFill>
              </a:rPr>
              <a:t>блакитне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в </a:t>
            </a:r>
            <a:r>
              <a:rPr lang="ru-RU" sz="2400" b="1" dirty="0" err="1">
                <a:solidFill>
                  <a:schemeClr val="bg1"/>
                </a:solidFill>
              </a:rPr>
              <a:t>небі</a:t>
            </a:r>
            <a:r>
              <a:rPr lang="ru-RU" sz="2400" b="1" dirty="0">
                <a:solidFill>
                  <a:schemeClr val="bg1"/>
                </a:solidFill>
              </a:rPr>
              <a:t> пташки!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</a:t>
            </a:r>
            <a:r>
              <a:rPr lang="ru-RU" sz="2400" b="1" dirty="0" err="1">
                <a:solidFill>
                  <a:schemeClr val="bg1"/>
                </a:solidFill>
              </a:rPr>
              <a:t>зелені</a:t>
            </a:r>
            <a:r>
              <a:rPr lang="ru-RU" sz="2400" b="1" dirty="0">
                <a:solidFill>
                  <a:schemeClr val="bg1"/>
                </a:solidFill>
              </a:rPr>
              <a:t> дубки!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люди </a:t>
            </a:r>
            <a:r>
              <a:rPr lang="ru-RU" sz="2400" b="1" dirty="0" err="1">
                <a:solidFill>
                  <a:schemeClr val="bg1"/>
                </a:solidFill>
              </a:rPr>
              <a:t>привітні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Я </a:t>
            </a:r>
            <a:r>
              <a:rPr lang="ru-RU" sz="2400" b="1" dirty="0" err="1">
                <a:solidFill>
                  <a:schemeClr val="bg1"/>
                </a:solidFill>
              </a:rPr>
              <a:t>всім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бажаю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посмішки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квітли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0132" y="494529"/>
            <a:ext cx="10374162" cy="822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«Сонечко»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7D3D59-0B0E-4E15-BDFE-F3020735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8248852" y="1495492"/>
            <a:ext cx="2955442" cy="226007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27557"/>
            <a:ext cx="2143125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Ідеї на тему «Сонечко і хмарки» (43) | сонечко, малюнки, весе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09" y="3843915"/>
            <a:ext cx="2143125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5966" r="5264" b="6684"/>
          <a:stretch/>
        </p:blipFill>
        <p:spPr bwMode="auto">
          <a:xfrm>
            <a:off x="8074390" y="3843915"/>
            <a:ext cx="1772199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" r="7734" b="9290"/>
          <a:stretch/>
        </p:blipFill>
        <p:spPr bwMode="auto">
          <a:xfrm>
            <a:off x="5744236" y="2438400"/>
            <a:ext cx="2103436" cy="214312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37919" y="1474977"/>
            <a:ext cx="6554515" cy="6573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Яке сонечко очікувань ти вибираєш сьогодні на урок?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133" y="4761206"/>
            <a:ext cx="1403607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Цікаві знання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33896" y="4340812"/>
            <a:ext cx="1506990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Нові вміння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04547" y="4769017"/>
            <a:ext cx="2143125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Приємне спілкування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50390" y="2812663"/>
            <a:ext cx="1786065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Чекаю на допомогу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255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49087" y="495119"/>
            <a:ext cx="10526484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7" y="2737543"/>
            <a:ext cx="3122072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232243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232243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232243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4385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2" y="2664385"/>
            <a:ext cx="2967736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2967737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2981777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2967737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32628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800316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494529"/>
            <a:ext cx="6457870" cy="7605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>
          <a:xfrm>
            <a:off x="6190071" y="1327974"/>
            <a:ext cx="1735620" cy="2395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88F1FEF-58D6-496F-A341-8334F19FB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36" y="427570"/>
            <a:ext cx="3455768" cy="48380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4100" y="1327974"/>
            <a:ext cx="4999861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Назви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державні символи України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4100" y="1883578"/>
            <a:ext cx="4999861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Що означають кольори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нашого прапора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3" name="Прямокутник: округлені кути 5">
            <a:extLst>
              <a:ext uri="{FF2B5EF4-FFF2-40B4-BE49-F238E27FC236}">
                <a16:creationId xmlns="" xmlns:a16="http://schemas.microsoft.com/office/drawing/2014/main" id="{999FCF24-B725-46E4-B53D-6B63081EA9CC}"/>
              </a:ext>
            </a:extLst>
          </p:cNvPr>
          <p:cNvSpPr/>
          <p:nvPr/>
        </p:nvSpPr>
        <p:spPr>
          <a:xfrm>
            <a:off x="1054100" y="2447676"/>
            <a:ext cx="3799956" cy="7978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Синій колір </a:t>
            </a:r>
            <a:r>
              <a:rPr lang="uk-UA" sz="2400" b="1" dirty="0" smtClean="0"/>
              <a:t>прапору </a:t>
            </a:r>
            <a:r>
              <a:rPr lang="uk-UA" sz="2400" b="1" dirty="0"/>
              <a:t>– це колір неба, води, миру.</a:t>
            </a:r>
          </a:p>
        </p:txBody>
      </p:sp>
      <p:sp>
        <p:nvSpPr>
          <p:cNvPr id="14" name="Прямокутник: округлені кути 7">
            <a:extLst>
              <a:ext uri="{FF2B5EF4-FFF2-40B4-BE49-F238E27FC236}">
                <a16:creationId xmlns="" xmlns:a16="http://schemas.microsoft.com/office/drawing/2014/main" id="{AEF56FBB-F025-40B4-AACE-58903D3C846E}"/>
              </a:ext>
            </a:extLst>
          </p:cNvPr>
          <p:cNvSpPr/>
          <p:nvPr/>
        </p:nvSpPr>
        <p:spPr>
          <a:xfrm>
            <a:off x="1054101" y="5399466"/>
            <a:ext cx="3799956" cy="7920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Жовтий – це колір хліба, життя.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3BC51C6-E8D3-49F5-86A1-1C80810A0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21" y="3282494"/>
            <a:ext cx="3282774" cy="20706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696646" y="4216321"/>
            <a:ext cx="3229045" cy="104932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Хто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написав слова Державного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Гімну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хто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—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музику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95573" y="5416374"/>
            <a:ext cx="2630118" cy="6656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Слова – </a:t>
            </a:r>
          </a:p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авло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Чубинський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99048" y="5462673"/>
            <a:ext cx="2801074" cy="6656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Музику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Михайло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Вербицький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490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7078" y="378782"/>
            <a:ext cx="10567687" cy="662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Довідничок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" y="1148665"/>
            <a:ext cx="4965540" cy="233923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0481" y="1402112"/>
            <a:ext cx="3182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Символ—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знак,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прикмета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умовне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позначення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92456" y="1148665"/>
            <a:ext cx="5162309" cy="497351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Найдавніший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символів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—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герб «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тризуб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»,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назва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якого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походить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числа «три».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число з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давніх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часів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вважали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священним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бо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воно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означало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найвищу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досконалість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Знак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був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викарбуваний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печатці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князя Святослава та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срібних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монетах князя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Володимира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ще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часів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Київської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Русі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74" y="3615447"/>
            <a:ext cx="4548145" cy="250673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72057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3337" y="494528"/>
            <a:ext cx="10244657" cy="781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Великий і малий герби України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429279"/>
            <a:ext cx="3891398" cy="39770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68901" y="1413616"/>
            <a:ext cx="3889093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Тризуб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є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головним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елементом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великого Державного Герба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3337" y="1407564"/>
            <a:ext cx="6066197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Великий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Державний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Герб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 —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офіційний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символ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держави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Україна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передбачений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статтею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20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Конституції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34" y="2561199"/>
            <a:ext cx="2719979" cy="38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61994" y="2524957"/>
            <a:ext cx="6096000" cy="378565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000" dirty="0" err="1" smtClean="0">
                <a:solidFill>
                  <a:srgbClr val="002060"/>
                </a:solidFill>
              </a:rPr>
              <a:t>Головним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елементом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його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є Знак </a:t>
            </a:r>
            <a:r>
              <a:rPr lang="ru-RU" sz="2000" dirty="0" err="1">
                <a:solidFill>
                  <a:srgbClr val="002060"/>
                </a:solidFill>
              </a:rPr>
              <a:t>Княжої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Держави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Володимира</a:t>
            </a:r>
            <a:r>
              <a:rPr lang="ru-RU" sz="2000" dirty="0">
                <a:solidFill>
                  <a:srgbClr val="002060"/>
                </a:solidFill>
              </a:rPr>
              <a:t> Великого </a:t>
            </a:r>
            <a:r>
              <a:rPr lang="ru-RU" sz="2000" dirty="0" smtClean="0">
                <a:solidFill>
                  <a:srgbClr val="002060"/>
                </a:solidFill>
              </a:rPr>
              <a:t>золотого </a:t>
            </a:r>
            <a:r>
              <a:rPr lang="ru-RU" sz="2000" dirty="0" err="1">
                <a:solidFill>
                  <a:srgbClr val="002060"/>
                </a:solidFill>
              </a:rPr>
              <a:t>кольору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розміщений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синьому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п'ятисторонньому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щиті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заокругленими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нижніми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бічними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кутами; </a:t>
            </a:r>
            <a:r>
              <a:rPr lang="ru-RU" sz="2000" dirty="0">
                <a:solidFill>
                  <a:srgbClr val="002060"/>
                </a:solidFill>
              </a:rPr>
              <a:t>над щитом — </a:t>
            </a:r>
            <a:r>
              <a:rPr lang="ru-RU" sz="2000" dirty="0" err="1">
                <a:solidFill>
                  <a:srgbClr val="002060"/>
                </a:solidFill>
              </a:rPr>
              <a:t>зображення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великокняжого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вінця</a:t>
            </a:r>
            <a:r>
              <a:rPr lang="ru-RU" sz="2000" dirty="0">
                <a:solidFill>
                  <a:srgbClr val="002060"/>
                </a:solidFill>
              </a:rPr>
              <a:t> (</a:t>
            </a:r>
            <a:r>
              <a:rPr lang="ru-RU" sz="2000" dirty="0" err="1">
                <a:solidFill>
                  <a:srgbClr val="002060"/>
                </a:solidFill>
              </a:rPr>
              <a:t>корони</a:t>
            </a:r>
            <a:r>
              <a:rPr lang="ru-RU" sz="2000" dirty="0">
                <a:solidFill>
                  <a:srgbClr val="002060"/>
                </a:solidFill>
              </a:rPr>
              <a:t>) Ярослава Мудрого та пурпурово-золотого намету у </a:t>
            </a:r>
            <a:r>
              <a:rPr lang="ru-RU" sz="2000" dirty="0" err="1">
                <a:solidFill>
                  <a:srgbClr val="002060"/>
                </a:solidFill>
              </a:rPr>
              <a:t>вигляді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рослинного</a:t>
            </a:r>
            <a:r>
              <a:rPr lang="ru-RU" sz="2000" dirty="0">
                <a:solidFill>
                  <a:srgbClr val="002060"/>
                </a:solidFill>
              </a:rPr>
              <a:t> орнаменту; щит </a:t>
            </a:r>
            <a:r>
              <a:rPr lang="ru-RU" sz="2000" dirty="0" err="1">
                <a:solidFill>
                  <a:srgbClr val="002060"/>
                </a:solidFill>
              </a:rPr>
              <a:t>тримають</a:t>
            </a:r>
            <a:r>
              <a:rPr lang="ru-RU" sz="2000" dirty="0">
                <a:solidFill>
                  <a:srgbClr val="002060"/>
                </a:solidFill>
              </a:rPr>
              <a:t>: з </a:t>
            </a:r>
            <a:r>
              <a:rPr lang="ru-RU" sz="2000" dirty="0" err="1">
                <a:solidFill>
                  <a:srgbClr val="002060"/>
                </a:solidFill>
              </a:rPr>
              <a:t>лівого</a:t>
            </a:r>
            <a:r>
              <a:rPr lang="ru-RU" sz="2000" dirty="0">
                <a:solidFill>
                  <a:srgbClr val="002060"/>
                </a:solidFill>
              </a:rPr>
              <a:t> боку — лев (герб </a:t>
            </a:r>
            <a:r>
              <a:rPr lang="ru-RU" sz="2000" dirty="0" err="1">
                <a:solidFill>
                  <a:srgbClr val="002060"/>
                </a:solidFill>
              </a:rPr>
              <a:t>Галицько-Волинського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князівства</a:t>
            </a:r>
            <a:r>
              <a:rPr lang="ru-RU" sz="2000" dirty="0">
                <a:solidFill>
                  <a:srgbClr val="002060"/>
                </a:solidFill>
              </a:rPr>
              <a:t>), з правого — </a:t>
            </a:r>
            <a:r>
              <a:rPr lang="ru-RU" sz="2000" dirty="0" err="1">
                <a:solidFill>
                  <a:srgbClr val="002060"/>
                </a:solidFill>
              </a:rPr>
              <a:t>воїн-козак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рушницею</a:t>
            </a:r>
            <a:r>
              <a:rPr lang="ru-RU" sz="2000" dirty="0">
                <a:solidFill>
                  <a:srgbClr val="002060"/>
                </a:solidFill>
              </a:rPr>
              <a:t> (герб </a:t>
            </a:r>
            <a:r>
              <a:rPr lang="ru-RU" sz="2000" dirty="0" err="1">
                <a:solidFill>
                  <a:srgbClr val="002060"/>
                </a:solidFill>
              </a:rPr>
              <a:t>Війська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Запорозького</a:t>
            </a:r>
            <a:r>
              <a:rPr lang="ru-RU" sz="2000" dirty="0">
                <a:solidFill>
                  <a:srgbClr val="002060"/>
                </a:solidFill>
              </a:rPr>
              <a:t>); </a:t>
            </a:r>
            <a:r>
              <a:rPr lang="ru-RU" sz="2000" dirty="0" err="1">
                <a:solidFill>
                  <a:srgbClr val="002060"/>
                </a:solidFill>
              </a:rPr>
              <a:t>під</a:t>
            </a:r>
            <a:r>
              <a:rPr lang="ru-RU" sz="2000" dirty="0">
                <a:solidFill>
                  <a:srgbClr val="002060"/>
                </a:solidFill>
              </a:rPr>
              <a:t> щитом — </a:t>
            </a:r>
            <a:r>
              <a:rPr lang="ru-RU" sz="2000" dirty="0" err="1">
                <a:solidFill>
                  <a:srgbClr val="002060"/>
                </a:solidFill>
              </a:rPr>
              <a:t>стрічка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із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двох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рівновеликих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горизонтальних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смуг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синього</a:t>
            </a:r>
            <a:r>
              <a:rPr lang="ru-RU" sz="2000" dirty="0">
                <a:solidFill>
                  <a:srgbClr val="002060"/>
                </a:solidFill>
              </a:rPr>
              <a:t> і </a:t>
            </a:r>
            <a:r>
              <a:rPr lang="ru-RU" sz="2000" dirty="0" err="1">
                <a:solidFill>
                  <a:srgbClr val="002060"/>
                </a:solidFill>
              </a:rPr>
              <a:t>жовтого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кольорів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під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стрічкою</a:t>
            </a:r>
            <a:r>
              <a:rPr lang="ru-RU" sz="2000" dirty="0">
                <a:solidFill>
                  <a:srgbClr val="002060"/>
                </a:solidFill>
              </a:rPr>
              <a:t> — два </a:t>
            </a:r>
            <a:r>
              <a:rPr lang="ru-RU" sz="2000" dirty="0" err="1">
                <a:solidFill>
                  <a:srgbClr val="002060"/>
                </a:solidFill>
              </a:rPr>
              <a:t>золоті</a:t>
            </a:r>
            <a:r>
              <a:rPr lang="ru-RU" sz="2000" dirty="0">
                <a:solidFill>
                  <a:srgbClr val="002060"/>
                </a:solidFill>
              </a:rPr>
              <a:t> колоски </a:t>
            </a:r>
            <a:r>
              <a:rPr lang="ru-RU" sz="2000" dirty="0" err="1">
                <a:solidFill>
                  <a:srgbClr val="002060"/>
                </a:solidFill>
              </a:rPr>
              <a:t>пшениці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переплетені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кетягом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калини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239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52938" y="1227288"/>
            <a:ext cx="7122018" cy="275440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Крім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державних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символів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українців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є і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народні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символи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До них належать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одяг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предмети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вжитку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тварини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Деякі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народні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символи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були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створені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нашими пращурами 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дійшли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до нас з фольклору та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традицій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Орнаменти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тварин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є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окрасою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української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вишивки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посуду 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писанок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49123" y="494529"/>
            <a:ext cx="10278319" cy="6513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pic>
        <p:nvPicPr>
          <p:cNvPr id="11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46" y="1440836"/>
            <a:ext cx="2841696" cy="435626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162309" y="4108386"/>
            <a:ext cx="3661595" cy="9694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рослини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уявляєш</a:t>
            </a:r>
            <a:r>
              <a:rPr lang="ru-RU" sz="2400" b="1" dirty="0">
                <a:solidFill>
                  <a:schemeClr val="bg1"/>
                </a:solidFill>
              </a:rPr>
              <a:t>, коли </a:t>
            </a:r>
            <a:r>
              <a:rPr lang="ru-RU" sz="2400" b="1" dirty="0" err="1">
                <a:solidFill>
                  <a:schemeClr val="bg1"/>
                </a:solidFill>
              </a:rPr>
              <a:t>згадуєш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Україну</a:t>
            </a:r>
            <a:r>
              <a:rPr lang="ru-RU" sz="24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62309" y="5319665"/>
            <a:ext cx="3661595" cy="9219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/>
              <a:t>Які тварини спадають тобі на думку?</a:t>
            </a:r>
            <a:endParaRPr lang="ru-RU" sz="2400" b="1" dirty="0"/>
          </a:p>
        </p:txBody>
      </p:sp>
      <p:pic>
        <p:nvPicPr>
          <p:cNvPr id="4102" name="Picture 6" descr="Плакат &quot;Національні символи України&quot; | Ілюстрації. Дошкілл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9"/>
          <a:stretch/>
        </p:blipFill>
        <p:spPr bwMode="auto">
          <a:xfrm>
            <a:off x="328083" y="4113665"/>
            <a:ext cx="4629874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11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 ÐµÐ·ÑÐ»ÑÑÐ°Ñ Ð¿Ð¾ÑÑÐºÑ Ð·Ð¾Ð±ÑÐ°Ð¶ÐµÐ½Ñ Ð·Ð° Ð·Ð°Ð¿Ð¸ÑÐ¾Ð¼ &quot;ÐºÐ°Ð»Ð¸Ð½Ð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15" y="1666755"/>
            <a:ext cx="5000997" cy="37507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2633" y="1666755"/>
            <a:ext cx="5414749" cy="37452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</a:t>
            </a:r>
            <a:r>
              <a:rPr lang="ru-RU" sz="2400" b="1" dirty="0"/>
              <a:t> </a:t>
            </a:r>
            <a:r>
              <a:rPr lang="ru-RU" sz="2400" b="1" dirty="0" smtClean="0"/>
              <a:t>З </a:t>
            </a:r>
            <a:r>
              <a:rPr lang="ru-RU" sz="2400" b="1" dirty="0" err="1" smtClean="0"/>
              <a:t>давніх-давен</a:t>
            </a:r>
            <a:r>
              <a:rPr lang="ru-RU" sz="2400" b="1" dirty="0" smtClean="0"/>
              <a:t> </a:t>
            </a:r>
            <a:r>
              <a:rPr lang="ru-RU" sz="2400" b="1" dirty="0"/>
              <a:t>вона – символ </a:t>
            </a:r>
            <a:r>
              <a:rPr lang="ru-RU" sz="2400" b="1" dirty="0" err="1"/>
              <a:t>рідної</a:t>
            </a:r>
            <a:r>
              <a:rPr lang="ru-RU" sz="2400" b="1" dirty="0"/>
              <a:t> </a:t>
            </a:r>
            <a:r>
              <a:rPr lang="ru-RU" sz="2400" b="1" dirty="0" err="1"/>
              <a:t>землі</a:t>
            </a:r>
            <a:r>
              <a:rPr lang="ru-RU" sz="2400" b="1" dirty="0"/>
              <a:t>, </a:t>
            </a:r>
            <a:r>
              <a:rPr lang="ru-RU" sz="2400" b="1" dirty="0" err="1"/>
              <a:t>батьківської</a:t>
            </a:r>
            <a:r>
              <a:rPr lang="ru-RU" sz="2400" b="1" dirty="0"/>
              <a:t> </a:t>
            </a:r>
            <a:r>
              <a:rPr lang="ru-RU" sz="2400" b="1" dirty="0" err="1"/>
              <a:t>хати</a:t>
            </a:r>
            <a:r>
              <a:rPr lang="ru-RU" sz="2400" b="1" dirty="0"/>
              <a:t>. Тому і </a:t>
            </a:r>
            <a:r>
              <a:rPr lang="ru-RU" sz="2400" b="1" dirty="0" err="1"/>
              <a:t>садять</a:t>
            </a:r>
            <a:r>
              <a:rPr lang="ru-RU" sz="2400" b="1" dirty="0"/>
              <a:t> калину </a:t>
            </a:r>
            <a:r>
              <a:rPr lang="ru-RU" sz="2400" b="1" dirty="0" err="1"/>
              <a:t>біля</a:t>
            </a:r>
            <a:r>
              <a:rPr lang="ru-RU" sz="2400" b="1" dirty="0"/>
              <a:t> </a:t>
            </a:r>
            <a:r>
              <a:rPr lang="ru-RU" sz="2400" b="1" dirty="0" err="1"/>
              <a:t>хати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не </a:t>
            </a:r>
            <a:r>
              <a:rPr lang="ru-RU" sz="2400" b="1" dirty="0" err="1"/>
              <a:t>переводився</a:t>
            </a:r>
            <a:r>
              <a:rPr lang="ru-RU" sz="2400" b="1" dirty="0"/>
              <a:t> </a:t>
            </a:r>
            <a:r>
              <a:rPr lang="ru-RU" sz="2400" b="1" dirty="0" err="1"/>
              <a:t>рід</a:t>
            </a:r>
            <a:r>
              <a:rPr lang="ru-RU" sz="2400" b="1" dirty="0"/>
              <a:t>, </a:t>
            </a:r>
            <a:r>
              <a:rPr lang="ru-RU" sz="2400" b="1" dirty="0" err="1"/>
              <a:t>біля</a:t>
            </a:r>
            <a:r>
              <a:rPr lang="ru-RU" sz="2400" b="1" dirty="0"/>
              <a:t> </a:t>
            </a:r>
            <a:r>
              <a:rPr lang="ru-RU" sz="2400" b="1" dirty="0" err="1"/>
              <a:t>колодязів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вода </a:t>
            </a:r>
            <a:r>
              <a:rPr lang="ru-RU" sz="2400" b="1" dirty="0" err="1"/>
              <a:t>була</a:t>
            </a:r>
            <a:r>
              <a:rPr lang="ru-RU" sz="2400" b="1" dirty="0"/>
              <a:t> здоровою і смачною.</a:t>
            </a:r>
            <a:r>
              <a:rPr lang="uk-UA" sz="2400" b="1" dirty="0"/>
              <a:t>    </a:t>
            </a:r>
          </a:p>
          <a:p>
            <a:pPr algn="ctr"/>
            <a:r>
              <a:rPr lang="uk-UA" sz="2400" b="1" dirty="0"/>
              <a:t>  Люди помітили її унікальні лікувальні </a:t>
            </a:r>
            <a:r>
              <a:rPr lang="ru-RU" sz="2400" b="1" dirty="0" err="1"/>
              <a:t>властивості</a:t>
            </a:r>
            <a:r>
              <a:rPr lang="ru-RU" sz="2400" b="1" dirty="0"/>
              <a:t>, </a:t>
            </a:r>
            <a:r>
              <a:rPr lang="ru-RU" sz="2400" b="1" dirty="0" err="1"/>
              <a:t>адже</a:t>
            </a:r>
            <a:r>
              <a:rPr lang="ru-RU" sz="2400" b="1" dirty="0"/>
              <a:t>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частини</a:t>
            </a:r>
            <a:r>
              <a:rPr lang="ru-RU" sz="2400" b="1" dirty="0"/>
              <a:t> </a:t>
            </a:r>
            <a:r>
              <a:rPr lang="ru-RU" sz="2400" b="1" dirty="0" err="1"/>
              <a:t>цієї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– кора, плоди, </a:t>
            </a:r>
            <a:r>
              <a:rPr lang="ru-RU" sz="2400" b="1" dirty="0" err="1"/>
              <a:t>квіти</a:t>
            </a:r>
            <a:r>
              <a:rPr lang="ru-RU" sz="2400" b="1" dirty="0"/>
              <a:t>, </a:t>
            </a:r>
            <a:r>
              <a:rPr lang="ru-RU" sz="2400" b="1" dirty="0" err="1"/>
              <a:t>гілки</a:t>
            </a:r>
            <a:r>
              <a:rPr lang="ru-RU" sz="2400" b="1" dirty="0"/>
              <a:t>, </a:t>
            </a:r>
            <a:r>
              <a:rPr lang="ru-RU" sz="2400" b="1" dirty="0" err="1"/>
              <a:t>кісточки</a:t>
            </a:r>
            <a:r>
              <a:rPr lang="ru-RU" sz="2400" b="1" dirty="0"/>
              <a:t> – є </a:t>
            </a:r>
            <a:r>
              <a:rPr lang="ru-RU" sz="2400" b="1" dirty="0" err="1"/>
              <a:t>цілющими</a:t>
            </a:r>
            <a:r>
              <a:rPr lang="ru-RU" sz="2400" b="1" dirty="0"/>
              <a:t>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7077" y="494528"/>
            <a:ext cx="10637135" cy="824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Калина є символом </a:t>
            </a:r>
            <a:r>
              <a:rPr lang="ru-RU" sz="3600" b="1" dirty="0" err="1"/>
              <a:t>дівочої</a:t>
            </a:r>
            <a:r>
              <a:rPr lang="ru-RU" sz="3600" b="1" dirty="0"/>
              <a:t> </a:t>
            </a:r>
            <a:r>
              <a:rPr lang="ru-RU" sz="3600" b="1" dirty="0" err="1"/>
              <a:t>краси</a:t>
            </a:r>
            <a:r>
              <a:rPr lang="ru-RU" sz="3600" b="1" dirty="0"/>
              <a:t>, </a:t>
            </a:r>
            <a:r>
              <a:rPr lang="ru-RU" sz="3600" b="1" dirty="0" err="1"/>
              <a:t>кохання</a:t>
            </a:r>
            <a:r>
              <a:rPr lang="ru-RU" sz="3600" b="1" dirty="0"/>
              <a:t>, </a:t>
            </a:r>
            <a:r>
              <a:rPr lang="ru-RU" sz="3600" b="1" dirty="0" err="1"/>
              <a:t>вірності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885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94528"/>
            <a:ext cx="10127044" cy="6397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До </a:t>
            </a:r>
            <a:r>
              <a:rPr lang="ru-RU" sz="4000" b="1" dirty="0" err="1"/>
              <a:t>рослинних</a:t>
            </a:r>
            <a:r>
              <a:rPr lang="ru-RU" sz="4000" b="1" dirty="0"/>
              <a:t> </a:t>
            </a:r>
            <a:r>
              <a:rPr lang="ru-RU" sz="4000" b="1" dirty="0" err="1"/>
              <a:t>символів</a:t>
            </a:r>
            <a:r>
              <a:rPr lang="ru-RU" sz="4000" b="1" dirty="0"/>
              <a:t> належать: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 ÐµÐ·ÑÐ»ÑÑÐ°Ñ Ð¿Ð¾ÑÑÐºÑ Ð·Ð¾Ð±ÑÐ°Ð¶ÐµÐ½Ñ Ð·Ð° Ð·Ð°Ð¿Ð¸ÑÐ¾Ð¼ &quot;Ð±Ð°ÑÐ²ÑÐ½Ð¾Ðº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5"/>
          <a:stretch/>
        </p:blipFill>
        <p:spPr bwMode="auto">
          <a:xfrm>
            <a:off x="758542" y="1377974"/>
            <a:ext cx="2783118" cy="19811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 ÐµÐ·ÑÐ»ÑÑÐ°Ñ Ð¿Ð¾ÑÑÐºÑ Ð·Ð¾Ð±ÑÐ°Ð¶ÐµÐ½Ñ Ð·Ð° Ð·Ð°Ð¿Ð¸ÑÐ¾Ð¼ &quot;Ð²Ð¾Ð»Ð¾ÑÐºÐ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63" y="1377973"/>
            <a:ext cx="3327917" cy="19811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33" y="3958896"/>
            <a:ext cx="1738723" cy="23182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40" y="1398436"/>
            <a:ext cx="2706504" cy="27065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05" y="4148298"/>
            <a:ext cx="2720170" cy="19394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72498"/>
            <a:ext cx="1054101" cy="985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3629" y="3190106"/>
            <a:ext cx="1982061" cy="650717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Барвінок</a:t>
            </a:r>
            <a:endParaRPr lang="ru-RU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08960" y="4148298"/>
            <a:ext cx="1754947" cy="650717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Мальва 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14783" y="3212656"/>
            <a:ext cx="2162039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Волошки </a:t>
            </a:r>
            <a:endParaRPr lang="ru-RU" sz="3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74640" y="4083891"/>
            <a:ext cx="2787527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Чорнобривці 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86433" y="5626477"/>
            <a:ext cx="2162039" cy="6507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Соняшник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5808656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794</Words>
  <Application>Microsoft Office PowerPoint</Application>
  <PresentationFormat>Произвольный</PresentationFormat>
  <Paragraphs>129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79</cp:revision>
  <dcterms:created xsi:type="dcterms:W3CDTF">2018-01-05T16:38:53Z</dcterms:created>
  <dcterms:modified xsi:type="dcterms:W3CDTF">2024-09-15T10:53:28Z</dcterms:modified>
</cp:coreProperties>
</file>