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352" r:id="rId3"/>
    <p:sldId id="357" r:id="rId4"/>
    <p:sldId id="291" r:id="rId5"/>
    <p:sldId id="329" r:id="rId6"/>
    <p:sldId id="351" r:id="rId7"/>
    <p:sldId id="350" r:id="rId8"/>
    <p:sldId id="35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BF5"/>
    <a:srgbClr val="2F3242"/>
    <a:srgbClr val="295FFF"/>
    <a:srgbClr val="00B050"/>
    <a:srgbClr val="FFFF00"/>
    <a:srgbClr val="1694E9"/>
    <a:srgbClr val="FFB441"/>
    <a:srgbClr val="709E32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2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9694" y="4104739"/>
            <a:ext cx="9965764" cy="1872853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Медіавіконце: читаю, слухаю, бачу. Джерела інформації. 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ÐÐ°ÑÑÐ¸Ð½ÐºÐ¸ Ð¿Ð¾ Ð·Ð°Ð¿ÑÐ¾ÑÑ ÐºÐ»Ð¸Ð¿Ð°ÑÑ ÐºÐ¾Ð¼Ð¿ÑÑÑÐµÑ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31191" y="840619"/>
            <a:ext cx="1941611" cy="202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5728" y1="21869" x2="55728" y2="21869"/>
                        <a14:foregroundMark x1="35913" y1="22243" x2="35913" y2="22243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1069" y="840619"/>
            <a:ext cx="1590204" cy="263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42522" y="1084950"/>
            <a:ext cx="3562936" cy="214526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1.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школи, до книги, до друзів душа поривається знов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 8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9457" y="494528"/>
            <a:ext cx="9993085" cy="8879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Привітання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94" y="1698801"/>
            <a:ext cx="4592396" cy="341290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099456" y="1837697"/>
            <a:ext cx="5384595" cy="28263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Дзвенить струмочком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рідна мова,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Усі слова знайомі в ній,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Але читати кожне слово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У мові правильно зумій.</a:t>
            </a:r>
          </a:p>
        </p:txBody>
      </p:sp>
    </p:spTree>
    <p:extLst>
      <p:ext uri="{BB962C8B-B14F-4D97-AF65-F5344CB8AC3E}">
        <p14:creationId xmlns:p14="http://schemas.microsoft.com/office/powerpoint/2010/main" val="77320190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7623" y="500064"/>
            <a:ext cx="8938260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20049" y="1286556"/>
            <a:ext cx="7152795" cy="648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dirty="0" smtClean="0"/>
              <a:t>Плесни у долоні, якщо ти …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68075" y="7146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920050" y="2807539"/>
            <a:ext cx="4143442" cy="58551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dirty="0" smtClean="0"/>
              <a:t>2</a:t>
            </a:r>
            <a:r>
              <a:rPr lang="uk-UA" sz="2800" dirty="0"/>
              <a:t>) </a:t>
            </a:r>
            <a:r>
              <a:rPr lang="uk-UA" sz="2800" dirty="0" smtClean="0"/>
              <a:t>вмієш </a:t>
            </a:r>
            <a:r>
              <a:rPr lang="uk-UA" sz="2800" dirty="0"/>
              <a:t>добре плавати</a:t>
            </a:r>
            <a:r>
              <a:rPr lang="uk-UA" sz="2800" dirty="0" smtClean="0"/>
              <a:t>;</a:t>
            </a:r>
            <a:endParaRPr lang="ru-RU" sz="2800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20050" y="3586436"/>
            <a:ext cx="4143441" cy="575500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dirty="0" smtClean="0"/>
              <a:t>3</a:t>
            </a:r>
            <a:r>
              <a:rPr lang="uk-UA" sz="2800" dirty="0"/>
              <a:t>) швидко </a:t>
            </a:r>
            <a:r>
              <a:rPr lang="uk-UA" sz="2800" dirty="0" smtClean="0"/>
              <a:t>бігаєш;</a:t>
            </a:r>
            <a:endParaRPr lang="ru-RU" sz="2800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920048" y="4436710"/>
            <a:ext cx="4143443" cy="563119"/>
          </a:xfrm>
          <a:prstGeom prst="roundRect">
            <a:avLst/>
          </a:prstGeom>
          <a:solidFill>
            <a:srgbClr val="EF71CE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dirty="0" smtClean="0"/>
              <a:t>4</a:t>
            </a:r>
            <a:r>
              <a:rPr lang="uk-UA" sz="2800" dirty="0"/>
              <a:t>) </a:t>
            </a:r>
            <a:r>
              <a:rPr lang="uk-UA" sz="2800" dirty="0" smtClean="0"/>
              <a:t>маєш гарний </a:t>
            </a:r>
            <a:r>
              <a:rPr lang="uk-UA" sz="2800" dirty="0"/>
              <a:t>настрій</a:t>
            </a:r>
            <a:r>
              <a:rPr lang="uk-UA" sz="2800" dirty="0" smtClean="0"/>
              <a:t>;</a:t>
            </a:r>
            <a:endParaRPr lang="ru-RU" sz="2800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920050" y="5229200"/>
            <a:ext cx="7900645" cy="57606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dirty="0" smtClean="0"/>
              <a:t>5</a:t>
            </a:r>
            <a:r>
              <a:rPr lang="uk-UA" sz="2800"/>
              <a:t>) </a:t>
            </a:r>
            <a:r>
              <a:rPr lang="uk-UA" sz="2800" dirty="0"/>
              <a:t>м</a:t>
            </a:r>
            <a:r>
              <a:rPr lang="uk-UA" sz="2800" smtClean="0"/>
              <a:t>аєш </a:t>
            </a:r>
            <a:r>
              <a:rPr lang="uk-UA" sz="2800" dirty="0" smtClean="0"/>
              <a:t>Батьківщину, що починається </a:t>
            </a:r>
            <a:r>
              <a:rPr lang="uk-UA" sz="2800" dirty="0"/>
              <a:t>на </a:t>
            </a:r>
            <a:r>
              <a:rPr lang="uk-UA" sz="2800" dirty="0" smtClean="0"/>
              <a:t>букву У.</a:t>
            </a:r>
            <a:endParaRPr lang="ru-RU" sz="2800" dirty="0"/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920049" y="2046042"/>
            <a:ext cx="4143442" cy="5972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dirty="0" smtClean="0"/>
              <a:t>1</a:t>
            </a:r>
            <a:r>
              <a:rPr lang="uk-UA" sz="2800" dirty="0"/>
              <a:t>) </a:t>
            </a:r>
            <a:r>
              <a:rPr lang="uk-UA" sz="2800" dirty="0" smtClean="0"/>
              <a:t>маєш </a:t>
            </a:r>
            <a:r>
              <a:rPr lang="uk-UA" sz="2800" dirty="0"/>
              <a:t>карі очі</a:t>
            </a:r>
            <a:r>
              <a:rPr lang="uk-UA" sz="2800" dirty="0" smtClean="0"/>
              <a:t>;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851" y="1672802"/>
            <a:ext cx="2132584" cy="401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948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6286" y="520457"/>
            <a:ext cx="9525000" cy="6526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Медіавіконце: читаю, слухаю, бачу.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482" y="1327743"/>
            <a:ext cx="388399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uk-UA" sz="2000" b="1" dirty="0" smtClean="0">
                <a:solidFill>
                  <a:schemeClr val="bg1"/>
                </a:solidFill>
              </a:rPr>
              <a:t>Щодня </a:t>
            </a:r>
            <a:r>
              <a:rPr lang="uk-UA" sz="2000" b="1" dirty="0">
                <a:solidFill>
                  <a:schemeClr val="bg1"/>
                </a:solidFill>
              </a:rPr>
              <a:t>ти дізнаєшся багато нового, спостерігаючи довкілля, навчаючись, спілкуючись із ровесниками й дорослими… </a:t>
            </a:r>
            <a:endParaRPr lang="uk-UA" sz="2000" b="1" dirty="0" smtClean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2 Читання\1 Савченко\01 До школи до книги до друзів\№008 - Медіавіконце\2024-06-10_211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936" y="1327743"/>
            <a:ext cx="7226688" cy="474896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flipH="1">
            <a:off x="4596489" y="1510539"/>
            <a:ext cx="2816681" cy="902375"/>
          </a:xfrm>
          <a:prstGeom prst="roundRect">
            <a:avLst/>
          </a:prstGeom>
          <a:solidFill>
            <a:srgbClr val="B7EBF5"/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uk-UA" sz="2000" b="1" dirty="0" smtClean="0">
                <a:solidFill>
                  <a:srgbClr val="0070C0"/>
                </a:solidFill>
              </a:rPr>
              <a:t>Знаходжу </a:t>
            </a:r>
            <a:r>
              <a:rPr lang="uk-UA" sz="2000" b="1" dirty="0">
                <a:solidFill>
                  <a:srgbClr val="0070C0"/>
                </a:solidFill>
              </a:rPr>
              <a:t>інформацію в інтернеті.</a:t>
            </a:r>
            <a:endParaRPr lang="uk-UA" sz="2000" dirty="0">
              <a:solidFill>
                <a:srgbClr val="0070C0"/>
              </a:solidFill>
            </a:endParaRPr>
          </a:p>
          <a:p>
            <a:pPr algn="ctr"/>
            <a:endParaRPr lang="uk-UA" sz="7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9187542" y="4610245"/>
            <a:ext cx="2656114" cy="902375"/>
          </a:xfrm>
          <a:prstGeom prst="roundRect">
            <a:avLst/>
          </a:prstGeom>
          <a:solidFill>
            <a:srgbClr val="B7EBF5"/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uk-UA" sz="2000" b="1" dirty="0" smtClean="0">
                <a:solidFill>
                  <a:srgbClr val="0070C0"/>
                </a:solidFill>
              </a:rPr>
              <a:t>Розглядаю світлини, ілюстрації, картини.</a:t>
            </a:r>
            <a:endParaRPr lang="uk-UA" sz="2000" dirty="0">
              <a:solidFill>
                <a:srgbClr val="0070C0"/>
              </a:solidFill>
            </a:endParaRPr>
          </a:p>
          <a:p>
            <a:pPr algn="ctr"/>
            <a:endParaRPr lang="uk-UA" sz="7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27047" y="4433363"/>
            <a:ext cx="3576863" cy="11233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uk-UA" sz="2000" b="1" dirty="0" smtClean="0">
                <a:solidFill>
                  <a:schemeClr val="bg1"/>
                </a:solidFill>
              </a:rPr>
              <a:t>Чи погоджуєшся ти з цими відповідями? </a:t>
            </a:r>
          </a:p>
          <a:p>
            <a:pPr>
              <a:buFont typeface="Arial" charset="0"/>
              <a:buNone/>
              <a:defRPr/>
            </a:pPr>
            <a:r>
              <a:rPr lang="uk-UA" sz="2000" b="1" dirty="0" smtClean="0">
                <a:solidFill>
                  <a:schemeClr val="bg1"/>
                </a:solidFill>
              </a:rPr>
              <a:t>Чим можеш їх  доповнити? </a:t>
            </a:r>
            <a:endParaRPr lang="uk-UA" sz="2000" dirty="0">
              <a:solidFill>
                <a:schemeClr val="bg1"/>
              </a:solidFill>
            </a:endParaRPr>
          </a:p>
          <a:p>
            <a:pPr algn="ctr"/>
            <a:endParaRPr lang="uk-UA" sz="7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482" y="2660891"/>
            <a:ext cx="3883995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</a:rPr>
              <a:t>Поміркуймо разом.</a:t>
            </a:r>
            <a:endParaRPr lang="uk-UA" sz="2000" dirty="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uk-UA" sz="2000" b="1" dirty="0" smtClean="0">
                <a:solidFill>
                  <a:schemeClr val="bg1"/>
                </a:solidFill>
              </a:rPr>
              <a:t>Звідки </a:t>
            </a:r>
            <a:r>
              <a:rPr lang="uk-UA" sz="2000" b="1" dirty="0">
                <a:solidFill>
                  <a:schemeClr val="bg1"/>
                </a:solidFill>
              </a:rPr>
              <a:t>до тебе надходять нові відомості, знання? 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uk-UA" sz="2000" b="1" dirty="0" smtClean="0">
                <a:solidFill>
                  <a:schemeClr val="bg1"/>
                </a:solidFill>
              </a:rPr>
              <a:t>Від </a:t>
            </a:r>
            <a:r>
              <a:rPr lang="uk-UA" sz="2000" b="1" dirty="0">
                <a:solidFill>
                  <a:schemeClr val="bg1"/>
                </a:solidFill>
              </a:rPr>
              <a:t>кого ти чуєш нову інформацію? </a:t>
            </a:r>
            <a:endParaRPr lang="uk-UA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842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7267" y="494528"/>
            <a:ext cx="8732066" cy="7067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293972"/>
            <a:ext cx="10058400" cy="4745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TextBox 14"/>
          <p:cNvSpPr txBox="1"/>
          <p:nvPr/>
        </p:nvSpPr>
        <p:spPr>
          <a:xfrm>
            <a:off x="1609500" y="2015808"/>
            <a:ext cx="5719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ІНФОРМАЦІЯ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– відомості, знання, які здобуваємо під час навчання, спілкування, спостереження.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9500" y="3499589"/>
            <a:ext cx="5719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МЕДІА </a:t>
            </a:r>
            <a:r>
              <a:rPr lang="uk-UA" sz="2800" b="1" dirty="0">
                <a:solidFill>
                  <a:srgbClr val="0070C0"/>
                </a:solidFill>
              </a:rPr>
              <a:t>– засоби, які зберігають і поширюють різну інформацію.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2680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4528"/>
            <a:ext cx="10201729" cy="7067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різні засоби передачі інформації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4100" y="1619527"/>
            <a:ext cx="4154508" cy="95410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Розкажи, 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які ти знаєш ще?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2 Читання\1 Савченко\01 До школи до книги до друзів\№008 - Медіавіконце\2024-06-10_220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504" y="1595453"/>
            <a:ext cx="5832125" cy="40217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99" y="2845855"/>
            <a:ext cx="4157037" cy="277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38698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" t="4016" r="50" b="4276"/>
          <a:stretch/>
        </p:blipFill>
        <p:spPr bwMode="auto">
          <a:xfrm>
            <a:off x="3528000" y="1236947"/>
            <a:ext cx="5063898" cy="46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4100" y="462462"/>
            <a:ext cx="9894619" cy="702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Заверши павутинку </a:t>
            </a:r>
            <a:r>
              <a:rPr lang="uk-UA" sz="3600" b="1" dirty="0">
                <a:solidFill>
                  <a:schemeClr val="bg1"/>
                </a:solidFill>
              </a:rPr>
              <a:t>«Медіа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19998" y="2018538"/>
            <a:ext cx="2879182" cy="584775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Посвідчення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91898" y="2857213"/>
            <a:ext cx="2020004" cy="1077218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Книга, журнал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22750" y="4634696"/>
            <a:ext cx="247643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Оголошення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03571" y="1159648"/>
            <a:ext cx="22315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Телевізор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4100" y="4342309"/>
            <a:ext cx="247643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Комп'ютер, відеокамера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4100" y="2857213"/>
            <a:ext cx="2476430" cy="1077218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Радіо, Смартфон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638" y="1427895"/>
            <a:ext cx="3523354" cy="107721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Фотоапарат, картини, світлини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2909" y="5727328"/>
            <a:ext cx="571991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Поміркуй, які засоби зберігають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 поширюють різну інформацію.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4776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370" y="5176009"/>
            <a:ext cx="2124263" cy="1522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10458" y="2519353"/>
            <a:ext cx="2124263" cy="15029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8914" y="2573665"/>
            <a:ext cx="2124263" cy="14773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370" y="2519353"/>
            <a:ext cx="2124263" cy="15220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10458" y="5176009"/>
            <a:ext cx="2124263" cy="15133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8914" y="5185579"/>
            <a:ext cx="2124263" cy="152288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1010" y="1453214"/>
            <a:ext cx="2124263" cy="2588211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8914" y="1462784"/>
            <a:ext cx="2124263" cy="2588211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4099" y="1434072"/>
            <a:ext cx="2124263" cy="2588211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370" y="4120253"/>
            <a:ext cx="2124263" cy="2588211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338895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8914" y="4114874"/>
            <a:ext cx="2124263" cy="2588212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10458" y="4092236"/>
            <a:ext cx="2124263" cy="2597084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24145" y="494530"/>
            <a:ext cx="10522244" cy="800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5765" y="2153758"/>
            <a:ext cx="4474903" cy="439543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7091897" y="1434070"/>
            <a:ext cx="4359125" cy="725211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2">
                    <a:lumMod val="75000"/>
                  </a:schemeClr>
                </a:solidFill>
              </a:rPr>
              <a:t>(щоби відкрити лист, </a:t>
            </a:r>
            <a:r>
              <a:rPr lang="uk-UA" sz="1400" i="1" dirty="0" smtClean="0">
                <a:solidFill>
                  <a:schemeClr val="accent2">
                    <a:lumMod val="75000"/>
                  </a:schemeClr>
                </a:solidFill>
              </a:rPr>
              <a:t>натисни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</a:rPr>
              <a:t>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14848803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4799</TotalTime>
  <Words>308</Words>
  <Application>Microsoft Office PowerPoint</Application>
  <PresentationFormat>Произвольный</PresentationFormat>
  <Paragraphs>74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327</cp:revision>
  <dcterms:created xsi:type="dcterms:W3CDTF">2018-01-05T16:38:53Z</dcterms:created>
  <dcterms:modified xsi:type="dcterms:W3CDTF">2024-09-13T10:16:15Z</dcterms:modified>
</cp:coreProperties>
</file>