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06" r:id="rId3"/>
    <p:sldId id="307" r:id="rId4"/>
    <p:sldId id="284" r:id="rId5"/>
    <p:sldId id="286" r:id="rId6"/>
    <p:sldId id="288" r:id="rId7"/>
    <p:sldId id="290" r:id="rId8"/>
    <p:sldId id="310" r:id="rId9"/>
    <p:sldId id="289" r:id="rId10"/>
    <p:sldId id="308" r:id="rId11"/>
    <p:sldId id="291" r:id="rId12"/>
    <p:sldId id="293" r:id="rId13"/>
    <p:sldId id="294" r:id="rId14"/>
    <p:sldId id="292" r:id="rId15"/>
    <p:sldId id="287" r:id="rId16"/>
    <p:sldId id="312" r:id="rId17"/>
    <p:sldId id="309" r:id="rId18"/>
    <p:sldId id="31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9596" y="4542996"/>
            <a:ext cx="9829660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</a:rPr>
              <a:t>Ким славиться наша історія?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7" y="1026697"/>
            <a:ext cx="4282632" cy="29275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16142" y="1143665"/>
            <a:ext cx="331311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9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7469" y="494529"/>
            <a:ext cx="9907928" cy="651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" b="11977"/>
          <a:stretch/>
        </p:blipFill>
        <p:spPr>
          <a:xfrm>
            <a:off x="2405063" y="1145894"/>
            <a:ext cx="7236322" cy="531738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2681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0228" y="514134"/>
            <a:ext cx="10579260" cy="752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Сучасні українці, що прославили країну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1425528"/>
            <a:ext cx="4363656" cy="3377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Сучасність</a:t>
            </a:r>
            <a:r>
              <a:rPr lang="ru-RU" sz="2800" b="1" dirty="0"/>
              <a:t> </a:t>
            </a:r>
            <a:r>
              <a:rPr lang="ru-RU" sz="2800" b="1" dirty="0" err="1"/>
              <a:t>також</a:t>
            </a:r>
            <a:r>
              <a:rPr lang="ru-RU" sz="2800" b="1" dirty="0"/>
              <a:t> </a:t>
            </a:r>
            <a:r>
              <a:rPr lang="ru-RU" sz="2800" b="1" dirty="0" err="1"/>
              <a:t>дарує</a:t>
            </a:r>
            <a:r>
              <a:rPr lang="ru-RU" sz="2800" b="1" dirty="0"/>
              <a:t> немало </a:t>
            </a:r>
            <a:r>
              <a:rPr lang="ru-RU" sz="2800" b="1" dirty="0" err="1"/>
              <a:t>видатних</a:t>
            </a:r>
            <a:r>
              <a:rPr lang="ru-RU" sz="2800" b="1" dirty="0"/>
              <a:t> </a:t>
            </a:r>
            <a:r>
              <a:rPr lang="ru-RU" sz="2800" b="1" dirty="0" err="1"/>
              <a:t>особистостей</a:t>
            </a:r>
            <a:r>
              <a:rPr lang="ru-RU" sz="2800" b="1" dirty="0"/>
              <a:t>, </a:t>
            </a:r>
            <a:r>
              <a:rPr lang="ru-RU" sz="2800" b="1" dirty="0" err="1"/>
              <a:t>працелюбних</a:t>
            </a:r>
            <a:r>
              <a:rPr lang="ru-RU" sz="2800" b="1" dirty="0"/>
              <a:t> й </a:t>
            </a:r>
            <a:r>
              <a:rPr lang="ru-RU" sz="2800" b="1" dirty="0" err="1"/>
              <a:t>обдарованих</a:t>
            </a:r>
            <a:r>
              <a:rPr lang="ru-RU" sz="2800" b="1" dirty="0"/>
              <a:t> людей, </a:t>
            </a:r>
            <a:r>
              <a:rPr lang="ru-RU" sz="2800" b="1" dirty="0" err="1"/>
              <a:t>які</a:t>
            </a:r>
            <a:r>
              <a:rPr lang="ru-RU" sz="2800" b="1" dirty="0"/>
              <a:t> прославили </a:t>
            </a:r>
            <a:r>
              <a:rPr lang="ru-RU" sz="2800" b="1" dirty="0" err="1"/>
              <a:t>український</a:t>
            </a:r>
            <a:r>
              <a:rPr lang="ru-RU" sz="2800" b="1" dirty="0"/>
              <a:t> народ у </a:t>
            </a:r>
            <a:r>
              <a:rPr lang="ru-RU" sz="2800" b="1" dirty="0" err="1"/>
              <a:t>світі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0254" y="4471481"/>
            <a:ext cx="5599234" cy="1657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Марина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В’яземська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український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німецький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математик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Доктор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природничих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наук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r="6468"/>
          <a:stretch/>
        </p:blipFill>
        <p:spPr>
          <a:xfrm>
            <a:off x="6499185" y="1375950"/>
            <a:ext cx="3743142" cy="304509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4344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0238" y="1408014"/>
            <a:ext cx="4744816" cy="427424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Іван Марчук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живописець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, 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народний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художник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, лауреат 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Національної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премії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ім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Шевченка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93" y="1408014"/>
            <a:ext cx="3726558" cy="45645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228" y="514134"/>
            <a:ext cx="10579260" cy="752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Сучасні українці, що прославили країну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417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825" y="494529"/>
            <a:ext cx="10289893" cy="7166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деякі картини Івана Марчука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97" y="1211203"/>
            <a:ext cx="3350634" cy="29357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3" y="3021269"/>
            <a:ext cx="3109503" cy="35441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59" y="3292916"/>
            <a:ext cx="2798677" cy="33719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6" y="1211203"/>
            <a:ext cx="3916620" cy="27691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7889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7197" y="1342299"/>
            <a:ext cx="3958541" cy="11931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Ганна і Марія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Музичук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– сестри,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чемпіонки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світу з шахів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6" r="5022"/>
          <a:stretch/>
        </p:blipFill>
        <p:spPr>
          <a:xfrm>
            <a:off x="939242" y="2664948"/>
            <a:ext cx="3634449" cy="25656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0228" y="514134"/>
            <a:ext cx="10579260" cy="7523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Сучасні українці, що прославили країну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049" y="1817862"/>
            <a:ext cx="2283597" cy="28544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73" y="1732479"/>
            <a:ext cx="2073026" cy="28676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78" y="4413013"/>
            <a:ext cx="2910880" cy="21831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27" y="1342299"/>
            <a:ext cx="1854783" cy="27686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863524" y="5504593"/>
            <a:ext cx="4745620" cy="1033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Розкажи, чим знамениті ці люди? Наведи свої приклади</a:t>
            </a:r>
          </a:p>
        </p:txBody>
      </p:sp>
    </p:spTree>
    <p:extLst>
      <p:ext uri="{BB962C8B-B14F-4D97-AF65-F5344CB8AC3E}">
        <p14:creationId xmlns:p14="http://schemas.microsoft.com/office/powerpoint/2010/main" val="245942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426" y="494529"/>
            <a:ext cx="10235184" cy="824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2426" y="1412882"/>
            <a:ext cx="5441765" cy="80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Яких відомих українців ти можеш назвати?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2426" y="2232389"/>
            <a:ext cx="5441765" cy="6809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Чим вони прославилися?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4362" y="2922193"/>
            <a:ext cx="5441765" cy="894061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Кого можна вважати видатними українцями сучасності? 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9" y="3895699"/>
            <a:ext cx="2196958" cy="16477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62" y="1412882"/>
            <a:ext cx="2305674" cy="17292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Біографія Василя Сухомлинського - Мала Сторі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69" y="3461725"/>
            <a:ext cx="1720360" cy="2133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" r="5875"/>
          <a:stretch/>
        </p:blipFill>
        <p:spPr>
          <a:xfrm>
            <a:off x="9369210" y="1368417"/>
            <a:ext cx="2124000" cy="17279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Патон Борис Євгенович | КПІ ім. Ігоря Сікорськ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63" y="3393362"/>
            <a:ext cx="1766047" cy="23547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Микола Леонтович: трагічна доля автора всесвітньо відомого &quot;Щедрика&quot; -  Інститут Просві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6" y="3903428"/>
            <a:ext cx="2932758" cy="16102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66748" y="5970914"/>
            <a:ext cx="10253248" cy="539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секрет успіху знаменитих науковців, спортсменів і діячів культури?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4782" y="2976596"/>
            <a:ext cx="3188833" cy="41676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Богдан Хмельницький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81562" y="2976596"/>
            <a:ext cx="2117154" cy="38650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Леся Українка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32183" y="5388817"/>
            <a:ext cx="2913002" cy="42763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Микола Леонтович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97585" y="5450677"/>
            <a:ext cx="2338542" cy="42763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Віталій Кличко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456361" y="5150734"/>
            <a:ext cx="2494177" cy="72758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Василь Сухомлинський 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381562" y="5381152"/>
            <a:ext cx="2117153" cy="427639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Борис Патон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85724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0780" y="494529"/>
            <a:ext cx="10660282" cy="824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Цікавинка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08335" y="4041693"/>
            <a:ext cx="3009418" cy="19071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ти можеш бути корисним/корисною нашій країні в майбутньому?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380" y="1469986"/>
            <a:ext cx="7120404" cy="509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можуть і діти прославляти наш народ у світі? </a:t>
            </a:r>
            <a:endParaRPr lang="ru-RU" sz="2400" b="1" dirty="0"/>
          </a:p>
        </p:txBody>
      </p:sp>
      <p:sp>
        <p:nvSpPr>
          <p:cNvPr id="2" name="AutoShape 2" descr="https://osvitoria.media/wp-content/webp-express/webp-images/uploads/2022/07/21E0EF3F-587D-4275-AAC8-674553E739DA.jpe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708"/>
          <a:stretch/>
        </p:blipFill>
        <p:spPr bwMode="auto">
          <a:xfrm>
            <a:off x="8322196" y="1469986"/>
            <a:ext cx="3078865" cy="228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379" y="2082450"/>
            <a:ext cx="7120405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15-річний </a:t>
            </a:r>
            <a:r>
              <a:rPr lang="ru-RU" sz="2000" b="1" dirty="0" err="1">
                <a:solidFill>
                  <a:srgbClr val="0070C0"/>
                </a:solidFill>
              </a:rPr>
              <a:t>Андрій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Покраса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із</a:t>
            </a:r>
            <a:r>
              <a:rPr lang="ru-RU" sz="2000" b="1" dirty="0">
                <a:solidFill>
                  <a:srgbClr val="0070C0"/>
                </a:solidFill>
              </a:rPr>
              <a:t> села </a:t>
            </a:r>
            <a:r>
              <a:rPr lang="ru-RU" sz="2000" b="1" dirty="0" err="1">
                <a:solidFill>
                  <a:srgbClr val="0070C0"/>
                </a:solidFill>
              </a:rPr>
              <a:t>Колонщина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прославився</a:t>
            </a:r>
            <a:r>
              <a:rPr lang="ru-RU" sz="2000" b="1" dirty="0">
                <a:solidFill>
                  <a:srgbClr val="0070C0"/>
                </a:solidFill>
              </a:rPr>
              <a:t> на весь </a:t>
            </a:r>
            <a:r>
              <a:rPr lang="ru-RU" sz="2000" b="1" dirty="0" err="1">
                <a:solidFill>
                  <a:srgbClr val="0070C0"/>
                </a:solidFill>
              </a:rPr>
              <a:t>світ</a:t>
            </a:r>
            <a:r>
              <a:rPr lang="ru-RU" sz="2000" b="1" dirty="0">
                <a:solidFill>
                  <a:srgbClr val="0070C0"/>
                </a:solidFill>
              </a:rPr>
              <a:t>, ставши </a:t>
            </a:r>
            <a:r>
              <a:rPr lang="ru-RU" sz="2000" b="1" dirty="0" err="1">
                <a:solidFill>
                  <a:srgbClr val="0070C0"/>
                </a:solidFill>
              </a:rPr>
              <a:t>наймолодшим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пілотом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дронів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err="1">
                <a:solidFill>
                  <a:srgbClr val="0070C0"/>
                </a:solidFill>
              </a:rPr>
              <a:t>Хлопчина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майстерно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фіксував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рух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техніки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російських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загарбників</a:t>
            </a:r>
            <a:r>
              <a:rPr lang="ru-RU" sz="2000" b="1" dirty="0">
                <a:solidFill>
                  <a:srgbClr val="0070C0"/>
                </a:solidFill>
              </a:rPr>
              <a:t>, яка </a:t>
            </a:r>
            <a:r>
              <a:rPr lang="ru-RU" sz="2000" b="1" dirty="0" err="1">
                <a:solidFill>
                  <a:srgbClr val="0070C0"/>
                </a:solidFill>
              </a:rPr>
              <a:t>рухались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Житомирською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трасою</a:t>
            </a:r>
            <a:r>
              <a:rPr lang="ru-RU" sz="2000" b="1" dirty="0">
                <a:solidFill>
                  <a:srgbClr val="0070C0"/>
                </a:solidFill>
              </a:rPr>
              <a:t> до </a:t>
            </a:r>
            <a:r>
              <a:rPr lang="ru-RU" sz="2000" b="1" dirty="0" err="1">
                <a:solidFill>
                  <a:srgbClr val="0070C0"/>
                </a:solidFill>
              </a:rPr>
              <a:t>столиці</a:t>
            </a:r>
            <a:r>
              <a:rPr lang="ru-RU" sz="2000" b="1" dirty="0">
                <a:solidFill>
                  <a:srgbClr val="0070C0"/>
                </a:solidFill>
              </a:rPr>
              <a:t>. Результат — 70 </a:t>
            </a:r>
            <a:r>
              <a:rPr lang="ru-RU" sz="2000" b="1" dirty="0" err="1">
                <a:solidFill>
                  <a:srgbClr val="0070C0"/>
                </a:solidFill>
              </a:rPr>
              <a:t>одиниць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вигорілої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вщент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окупантської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техніки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7178" y="3914933"/>
            <a:ext cx="621698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Валерії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Єжовій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— 10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років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і вона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чемпіонка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світу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шашок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чемпіонка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України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тричі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чемпіонка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Києва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21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тисячу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гривень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допомогу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українській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армії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дівчина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заробила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пропонуючи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перехожим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вулиці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пограти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 нею в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нехитру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гру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же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здивування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дорослих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коли за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кілька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ходів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юна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леді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обігрувала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ущент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2053" name="Picture 5" descr="Рокстар шашок: 11-річна киянка розповіла про чемпіонство, війну та донати  для ЗСУ - Вечірній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46" y="3844909"/>
            <a:ext cx="1725527" cy="230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609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1807" y="1954694"/>
            <a:ext cx="1680070" cy="617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У давнину: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8285" y="3484099"/>
            <a:ext cx="1680070" cy="580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У наш час: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6171" y="399959"/>
            <a:ext cx="8734180" cy="735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1807" y="4887841"/>
            <a:ext cx="6848055" cy="70675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Чи можуть діти поширювати добру славу про наш народ у світі? Познач </a:t>
            </a:r>
            <a:r>
              <a:rPr lang="uk-UA" sz="2000" b="1" dirty="0" smtClean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. Поясни чому.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10053686" y="272154"/>
            <a:ext cx="1243619" cy="1521537"/>
          </a:xfrm>
          <a:prstGeom prst="rect">
            <a:avLst/>
          </a:prstGeom>
        </p:spPr>
      </p:pic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38285" y="1281607"/>
            <a:ext cx="8732066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Напиши прізвища й імена героїв, які, на твою думку, прославили Україну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84335" y="5594598"/>
            <a:ext cx="771918" cy="617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 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67868" y="5594598"/>
            <a:ext cx="644597" cy="6173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Ні </a:t>
            </a:r>
            <a:endParaRPr lang="ru-RU" sz="2800" b="1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9481" r="57044" b="74002"/>
          <a:stretch/>
        </p:blipFill>
        <p:spPr>
          <a:xfrm>
            <a:off x="2798773" y="3377012"/>
            <a:ext cx="5011089" cy="14182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9481" r="57044" b="74002"/>
          <a:stretch/>
        </p:blipFill>
        <p:spPr>
          <a:xfrm>
            <a:off x="2798773" y="1862916"/>
            <a:ext cx="5011089" cy="141823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Скругленный прямоугольник 3"/>
          <p:cNvSpPr/>
          <p:nvPr/>
        </p:nvSpPr>
        <p:spPr>
          <a:xfrm>
            <a:off x="3088734" y="5644652"/>
            <a:ext cx="453119" cy="4783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25897" y="5664090"/>
            <a:ext cx="453119" cy="4783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5980" y="5661343"/>
            <a:ext cx="498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Богдан Хмельницький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21" y="1804644"/>
            <a:ext cx="1271189" cy="167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9167148" y="1853676"/>
            <a:ext cx="2488558" cy="4096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Б.Хмельницький</a:t>
            </a:r>
            <a:endParaRPr lang="ru-RU" sz="2400" b="1" dirty="0"/>
          </a:p>
        </p:txBody>
      </p:sp>
      <p:pic>
        <p:nvPicPr>
          <p:cNvPr id="4104" name="Picture 8" descr="Тарас Шевченко - геній і пророк українського народу | Заклад загальної  середньої освіти І-ІІІ ступенів №3 м. Борисла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001" y="2277015"/>
            <a:ext cx="1236494" cy="145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10047781" y="3377012"/>
            <a:ext cx="1782800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Т.Шевченко</a:t>
            </a:r>
            <a:endParaRPr lang="ru-RU" sz="2400" b="1" dirty="0"/>
          </a:p>
        </p:txBody>
      </p:sp>
      <p:pic>
        <p:nvPicPr>
          <p:cNvPr id="4106" name="Picture 10" descr="Усик Олександр - Еліта України. Рейтинг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55" y="3705465"/>
            <a:ext cx="1634670" cy="10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979009" y="4741131"/>
            <a:ext cx="1233001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О.Усик</a:t>
            </a:r>
            <a:endParaRPr lang="ru-RU" sz="2400" b="1" dirty="0"/>
          </a:p>
        </p:txBody>
      </p:sp>
      <p:pic>
        <p:nvPicPr>
          <p:cNvPr id="4108" name="Picture 12" descr="Джамала виступить у ролі речниці від України на &quot;Євробаченні-2024&quot; |  Західний Полюс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7885"/>
          <a:stretch/>
        </p:blipFill>
        <p:spPr bwMode="auto">
          <a:xfrm>
            <a:off x="9828693" y="4000838"/>
            <a:ext cx="1836000" cy="12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0013885" y="5174942"/>
            <a:ext cx="1816696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/>
              <a:t>Джамала</a:t>
            </a:r>
            <a:endParaRPr lang="ru-RU" sz="2400" b="1" dirty="0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Ярослава Магучіх - актуальні новини і публікації | hromads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792" y="5313474"/>
            <a:ext cx="1901186" cy="114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9905448" y="5899245"/>
            <a:ext cx="1816696" cy="4864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Я. </a:t>
            </a:r>
            <a:r>
              <a:rPr lang="uk-UA" sz="2400" b="1" dirty="0" err="1" smtClean="0"/>
              <a:t>Магучіх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18582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3" grpId="0" animBg="1"/>
      <p:bldP spid="4" grpId="0" animBg="1"/>
      <p:bldP spid="33" grpId="0" animBg="1"/>
      <p:bldP spid="8" grpId="0"/>
      <p:bldP spid="34" grpId="0" animBg="1"/>
      <p:bldP spid="37" grpId="0" animBg="1"/>
      <p:bldP spid="39" grpId="0" animBg="1"/>
      <p:bldP spid="41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5065" y="471733"/>
            <a:ext cx="9048763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67" y="1350143"/>
            <a:ext cx="6207076" cy="473695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59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1777167" y="1474977"/>
            <a:ext cx="5330665" cy="23689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сонце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привітне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небо </a:t>
            </a:r>
            <a:r>
              <a:rPr lang="ru-RU" sz="2400" b="1" dirty="0" err="1">
                <a:solidFill>
                  <a:schemeClr val="bg1"/>
                </a:solidFill>
              </a:rPr>
              <a:t>блакитне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в </a:t>
            </a:r>
            <a:r>
              <a:rPr lang="ru-RU" sz="2400" b="1" dirty="0" err="1">
                <a:solidFill>
                  <a:schemeClr val="bg1"/>
                </a:solidFill>
              </a:rPr>
              <a:t>небі</a:t>
            </a:r>
            <a:r>
              <a:rPr lang="ru-RU" sz="2400" b="1" dirty="0">
                <a:solidFill>
                  <a:schemeClr val="bg1"/>
                </a:solidFill>
              </a:rPr>
              <a:t> пташки!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</a:t>
            </a:r>
            <a:r>
              <a:rPr lang="ru-RU" sz="2400" b="1" dirty="0" err="1">
                <a:solidFill>
                  <a:schemeClr val="bg1"/>
                </a:solidFill>
              </a:rPr>
              <a:t>зелені</a:t>
            </a:r>
            <a:r>
              <a:rPr lang="ru-RU" sz="2400" b="1" dirty="0">
                <a:solidFill>
                  <a:schemeClr val="bg1"/>
                </a:solidFill>
              </a:rPr>
              <a:t> дубки!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Доброго ранку – люди </a:t>
            </a:r>
            <a:r>
              <a:rPr lang="ru-RU" sz="2400" b="1" dirty="0" err="1">
                <a:solidFill>
                  <a:schemeClr val="bg1"/>
                </a:solidFill>
              </a:rPr>
              <a:t>привітні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Я </a:t>
            </a:r>
            <a:r>
              <a:rPr lang="ru-RU" sz="2400" b="1" dirty="0" err="1">
                <a:solidFill>
                  <a:schemeClr val="bg1"/>
                </a:solidFill>
              </a:rPr>
              <a:t>всім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бажаю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щоб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посмішки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квітли</a:t>
            </a:r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0132" y="494529"/>
            <a:ext cx="10374162" cy="822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«Сонечко»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7D3D59-0B0E-4E15-BDFE-F3020735DE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/>
        </p:blipFill>
        <p:spPr>
          <a:xfrm>
            <a:off x="8248852" y="1495492"/>
            <a:ext cx="2955442" cy="226007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7557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Ідеї на тему «Сонечко і хмарки» (43) | сонечко, малюнки, весе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09" y="3843915"/>
            <a:ext cx="2143125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5966" r="5264" b="6684"/>
          <a:stretch/>
        </p:blipFill>
        <p:spPr bwMode="auto">
          <a:xfrm>
            <a:off x="8074390" y="3843915"/>
            <a:ext cx="1772199" cy="214312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1" r="7734" b="9290"/>
          <a:stretch/>
        </p:blipFill>
        <p:spPr bwMode="auto">
          <a:xfrm>
            <a:off x="5744236" y="2438400"/>
            <a:ext cx="2103436" cy="214312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37919" y="1474977"/>
            <a:ext cx="6554515" cy="65739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Яке сонечко очікувань ти вибираєш сьогодні на урок?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133" y="4761206"/>
            <a:ext cx="1403607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Цікаві знання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933896" y="4340812"/>
            <a:ext cx="1506990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Нові вміння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04547" y="4769017"/>
            <a:ext cx="214312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Приємне спілкування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0390" y="2812663"/>
            <a:ext cx="1786065" cy="94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Чекаю на допомогу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651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072286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4100" y="1342664"/>
            <a:ext cx="4215569" cy="10563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Чиїми</a:t>
            </a:r>
            <a:r>
              <a:rPr lang="ru-RU" sz="2400" b="1" dirty="0"/>
              <a:t> </a:t>
            </a:r>
            <a:r>
              <a:rPr lang="ru-RU" sz="2400" b="1" dirty="0" err="1"/>
              <a:t>іменами</a:t>
            </a:r>
            <a:r>
              <a:rPr lang="ru-RU" sz="2400" b="1" dirty="0"/>
              <a:t> </a:t>
            </a:r>
            <a:r>
              <a:rPr lang="ru-RU" sz="2400" b="1" dirty="0" err="1"/>
              <a:t>названі</a:t>
            </a:r>
            <a:r>
              <a:rPr lang="ru-RU" sz="2400" b="1" dirty="0"/>
              <a:t> </a:t>
            </a:r>
            <a:r>
              <a:rPr lang="ru-RU" sz="2400" b="1" dirty="0" err="1"/>
              <a:t>вулиці</a:t>
            </a:r>
            <a:r>
              <a:rPr lang="ru-RU" sz="2400" b="1" dirty="0"/>
              <a:t> </a:t>
            </a:r>
            <a:r>
              <a:rPr lang="ru-RU" sz="2400" b="1" dirty="0" err="1"/>
              <a:t>твого</a:t>
            </a:r>
            <a:r>
              <a:rPr lang="ru-RU" sz="2400" b="1" dirty="0"/>
              <a:t> </a:t>
            </a:r>
            <a:r>
              <a:rPr lang="ru-RU" sz="2400" b="1" dirty="0" err="1"/>
              <a:t>рідного</a:t>
            </a:r>
            <a:r>
              <a:rPr lang="ru-RU" sz="2400" b="1" dirty="0"/>
              <a:t> краю?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4568" y="1342664"/>
            <a:ext cx="2514089" cy="10563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знаєш</a:t>
            </a:r>
            <a:r>
              <a:rPr lang="ru-RU" sz="2400" b="1" dirty="0"/>
              <a:t> про </a:t>
            </a:r>
            <a:r>
              <a:rPr lang="ru-RU" sz="2400" b="1" dirty="0" err="1"/>
              <a:t>цих</a:t>
            </a:r>
            <a:r>
              <a:rPr lang="ru-RU" sz="2400" b="1" dirty="0"/>
              <a:t> людей?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54100" y="2488306"/>
            <a:ext cx="6944632" cy="33494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Історія </a:t>
            </a:r>
            <a:r>
              <a:rPr lang="ru-RU" sz="2800" b="1" dirty="0" err="1"/>
              <a:t>нашого</a:t>
            </a:r>
            <a:r>
              <a:rPr lang="ru-RU" sz="2800" b="1" dirty="0"/>
              <a:t> народу щедра на </a:t>
            </a:r>
            <a:r>
              <a:rPr lang="ru-RU" sz="2800" b="1" dirty="0" err="1"/>
              <a:t>славетні</a:t>
            </a:r>
            <a:r>
              <a:rPr lang="ru-RU" sz="2800" b="1" dirty="0"/>
              <a:t> </a:t>
            </a:r>
            <a:r>
              <a:rPr lang="ru-RU" sz="2800" b="1" dirty="0" err="1"/>
              <a:t>імена</a:t>
            </a:r>
            <a:r>
              <a:rPr lang="ru-RU" sz="2800" b="1" dirty="0"/>
              <a:t>.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герої</a:t>
            </a:r>
            <a:r>
              <a:rPr lang="ru-RU" sz="2800" b="1" dirty="0"/>
              <a:t> </a:t>
            </a:r>
            <a:r>
              <a:rPr lang="ru-RU" sz="2800" b="1" dirty="0" err="1"/>
              <a:t>давнини</a:t>
            </a:r>
            <a:r>
              <a:rPr lang="ru-RU" sz="2800" b="1" dirty="0"/>
              <a:t> й </a:t>
            </a:r>
            <a:r>
              <a:rPr lang="ru-RU" sz="2800" b="1" dirty="0" err="1"/>
              <a:t>сучасності</a:t>
            </a:r>
            <a:r>
              <a:rPr lang="ru-RU" sz="2800" b="1" dirty="0" smtClean="0"/>
              <a:t>.</a:t>
            </a:r>
            <a:r>
              <a:rPr lang="en-US" sz="2800" b="1" dirty="0" smtClean="0"/>
              <a:t> </a:t>
            </a:r>
            <a:r>
              <a:rPr lang="uk-UA" sz="2800" b="1" dirty="0" smtClean="0"/>
              <a:t>Ми пам’ятаємо видатних князів, гетьманів, полководців. Пишаємося нашими сучасниками: митцями, науковцями, спортсменами та іншими видатними українцями та українками. 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49123" y="494529"/>
            <a:ext cx="10278319" cy="6513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746" y="1440836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54100" y="1261641"/>
            <a:ext cx="6874557" cy="11373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ми </a:t>
            </a:r>
            <a:r>
              <a:rPr lang="ru-RU" sz="2400" b="1" dirty="0" err="1" smtClean="0"/>
              <a:t>пригадаємо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відомих</a:t>
            </a:r>
            <a:r>
              <a:rPr lang="ru-RU" sz="2400" b="1" dirty="0" smtClean="0"/>
              <a:t> людей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дізнаємось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сучасних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дорослих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прославляють</a:t>
            </a:r>
            <a:r>
              <a:rPr lang="ru-RU" sz="2400" b="1" dirty="0" smtClean="0"/>
              <a:t> нашу </a:t>
            </a:r>
            <a:r>
              <a:rPr lang="ru-RU" sz="2400" b="1" dirty="0" err="1" smtClean="0"/>
              <a:t>Батьківщину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125807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2273" y="494529"/>
            <a:ext cx="10105689" cy="6397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«Асоціативний кущ»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3257067" y="2037145"/>
            <a:ext cx="5671779" cy="361061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Відомі українці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30605" y="1308013"/>
            <a:ext cx="2538663" cy="7291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Артисти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53259" y="1789893"/>
            <a:ext cx="2538663" cy="72913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Князі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83921" y="3638903"/>
            <a:ext cx="2538663" cy="729132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Митці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39299" y="5341832"/>
            <a:ext cx="2538663" cy="729132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Науковці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93295" y="5758504"/>
            <a:ext cx="2538663" cy="7291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Спортсмени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07951" y="1767412"/>
            <a:ext cx="2538663" cy="729132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Полководці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09829" y="5341832"/>
            <a:ext cx="2538663" cy="72913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Поети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3736" y="3620868"/>
            <a:ext cx="2538663" cy="729132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Художники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0465007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2433" y="494528"/>
            <a:ext cx="10407608" cy="7902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284790"/>
            <a:ext cx="9891640" cy="46598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77387" y="1727689"/>
            <a:ext cx="6331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Князь (княгиня)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верховний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володар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володарка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власник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високого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шляхетного титулу.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942" y="3296631"/>
            <a:ext cx="6622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Гетьман</a:t>
            </a:r>
            <a:r>
              <a:rPr lang="ru-RU" sz="3200" b="1" dirty="0">
                <a:solidFill>
                  <a:srgbClr val="2F3242"/>
                </a:solidFill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найвищий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військовий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державний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чин (посада),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командувач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збройних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сил.</a:t>
            </a:r>
          </a:p>
        </p:txBody>
      </p:sp>
    </p:spTree>
    <p:extLst>
      <p:ext uri="{BB962C8B-B14F-4D97-AF65-F5344CB8AC3E}">
        <p14:creationId xmlns:p14="http://schemas.microsoft.com/office/powerpoint/2010/main" val="13505814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4181" y="494528"/>
            <a:ext cx="10462709" cy="755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зображення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1 Людина в суспільстві\№009 Ким славиться наша історія\2024-09-16_153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1" y="1361805"/>
            <a:ext cx="8145393" cy="45106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60597" y="1365590"/>
            <a:ext cx="2537236" cy="147020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знаєш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особистостей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73226" y="4064842"/>
            <a:ext cx="2537236" cy="180765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Досліди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часи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історії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вони жили?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543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8"/>
            <a:ext cx="9970213" cy="755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9294" y="1413002"/>
            <a:ext cx="5433945" cy="4952248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Ольга - </a:t>
            </a:r>
            <a:r>
              <a:rPr lang="ru-RU" sz="3200" b="1" dirty="0" err="1" smtClean="0"/>
              <a:t>київська</a:t>
            </a:r>
            <a:r>
              <a:rPr lang="ru-RU" sz="3200" b="1" dirty="0" smtClean="0"/>
              <a:t> княгиня. Дружина </a:t>
            </a:r>
            <a:r>
              <a:rPr lang="ru-RU" sz="3200" b="1" dirty="0" err="1" smtClean="0"/>
              <a:t>київського</a:t>
            </a:r>
            <a:r>
              <a:rPr lang="ru-RU" sz="3200" b="1" dirty="0" smtClean="0"/>
              <a:t> князя </a:t>
            </a:r>
            <a:r>
              <a:rPr lang="ru-RU" sz="3200" b="1" dirty="0" err="1" smtClean="0"/>
              <a:t>Ігоря</a:t>
            </a:r>
            <a:r>
              <a:rPr lang="ru-RU" sz="3200" b="1" dirty="0" smtClean="0"/>
              <a:t>, по </a:t>
            </a:r>
            <a:r>
              <a:rPr lang="ru-RU" sz="3200" b="1" dirty="0" err="1" smtClean="0"/>
              <a:t>загибелі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якого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зійшла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київський</a:t>
            </a:r>
            <a:r>
              <a:rPr lang="ru-RU" sz="3200" b="1" dirty="0" smtClean="0"/>
              <a:t> престол. </a:t>
            </a:r>
            <a:r>
              <a:rPr lang="ru-RU" sz="3200" b="1" dirty="0"/>
              <a:t>Мала </a:t>
            </a:r>
            <a:r>
              <a:rPr lang="ru-RU" sz="3200" b="1" dirty="0" err="1"/>
              <a:t>єдиного</a:t>
            </a:r>
            <a:r>
              <a:rPr lang="ru-RU" sz="3200" b="1" dirty="0"/>
              <a:t> (за </a:t>
            </a:r>
            <a:r>
              <a:rPr lang="ru-RU" sz="3200" b="1" dirty="0" err="1"/>
              <a:t>літописом</a:t>
            </a:r>
            <a:r>
              <a:rPr lang="ru-RU" sz="3200" b="1" dirty="0"/>
              <a:t>) </a:t>
            </a:r>
            <a:r>
              <a:rPr lang="ru-RU" sz="3200" b="1" dirty="0" err="1" smtClean="0"/>
              <a:t>сина</a:t>
            </a:r>
            <a:r>
              <a:rPr lang="ru-RU" sz="3200" b="1" dirty="0" smtClean="0"/>
              <a:t> Святослава</a:t>
            </a:r>
            <a:r>
              <a:rPr lang="ru-RU" sz="3200" b="1" dirty="0"/>
              <a:t> та </a:t>
            </a:r>
            <a:r>
              <a:rPr lang="ru-RU" sz="3200" b="1" dirty="0" err="1"/>
              <a:t>була</a:t>
            </a:r>
            <a:r>
              <a:rPr lang="ru-RU" sz="3200" b="1" dirty="0"/>
              <a:t> фактичною </a:t>
            </a:r>
            <a:r>
              <a:rPr lang="ru-RU" sz="3200" b="1" dirty="0" err="1"/>
              <a:t>правителькою</a:t>
            </a:r>
            <a:r>
              <a:rPr lang="ru-RU" sz="3200" b="1" dirty="0"/>
              <a:t> </a:t>
            </a:r>
            <a:r>
              <a:rPr lang="ru-RU" sz="3200" b="1" dirty="0" err="1"/>
              <a:t>Русі</a:t>
            </a:r>
            <a:r>
              <a:rPr lang="ru-RU" sz="3200" b="1" dirty="0"/>
              <a:t> у 944—964 </a:t>
            </a:r>
            <a:r>
              <a:rPr lang="ru-RU" sz="3200" b="1" dirty="0" smtClean="0"/>
              <a:t>роках.</a:t>
            </a:r>
            <a:endParaRPr lang="ru-RU" sz="3200" b="1" dirty="0"/>
          </a:p>
          <a:p>
            <a:pPr algn="ctr"/>
            <a:r>
              <a:rPr lang="ru-RU" sz="3200" b="1" dirty="0" smtClean="0"/>
              <a:t> 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03" y="1413002"/>
            <a:ext cx="3833611" cy="51114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27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10" y="1469985"/>
            <a:ext cx="5183336" cy="442222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37549" y="1725768"/>
            <a:ext cx="4832186" cy="3760632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Богда́н</a:t>
            </a:r>
            <a:r>
              <a:rPr lang="ru-RU" sz="2800" dirty="0"/>
              <a:t> (</a:t>
            </a:r>
            <a:r>
              <a:rPr lang="ru-RU" sz="2800" b="1" dirty="0" err="1"/>
              <a:t>Зино́вій-Богда́н</a:t>
            </a:r>
            <a:r>
              <a:rPr lang="ru-RU" sz="2800" dirty="0"/>
              <a:t>) </a:t>
            </a:r>
            <a:r>
              <a:rPr lang="ru-RU" sz="2800" b="1" dirty="0" err="1" smtClean="0"/>
              <a:t>Хмельни́цький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український</a:t>
            </a:r>
            <a:r>
              <a:rPr lang="ru-RU" sz="2800" b="1" dirty="0" smtClean="0"/>
              <a:t> </a:t>
            </a:r>
            <a:r>
              <a:rPr lang="ru-RU" sz="2800" b="1" dirty="0" err="1"/>
              <a:t>військовий</a:t>
            </a:r>
            <a:r>
              <a:rPr lang="ru-RU" sz="2800" b="1" dirty="0"/>
              <a:t>, </a:t>
            </a:r>
            <a:r>
              <a:rPr lang="ru-RU" sz="2800" b="1" dirty="0" err="1"/>
              <a:t>політичний</a:t>
            </a:r>
            <a:r>
              <a:rPr lang="ru-RU" sz="2800" b="1" dirty="0"/>
              <a:t> та </a:t>
            </a:r>
            <a:r>
              <a:rPr lang="ru-RU" sz="2800" b="1" dirty="0" err="1"/>
              <a:t>державний</a:t>
            </a:r>
            <a:r>
              <a:rPr lang="ru-RU" sz="2800" b="1" dirty="0"/>
              <a:t> </a:t>
            </a:r>
            <a:r>
              <a:rPr lang="ru-RU" sz="2800" b="1" dirty="0" err="1"/>
              <a:t>діяч</a:t>
            </a:r>
            <a:r>
              <a:rPr lang="ru-RU" sz="2800" b="1" dirty="0"/>
              <a:t>. Перший з </a:t>
            </a:r>
            <a:r>
              <a:rPr lang="ru-RU" sz="2800" b="1" dirty="0" err="1"/>
              <a:t>козацьких</a:t>
            </a:r>
            <a:r>
              <a:rPr lang="ru-RU" sz="2800" b="1" dirty="0"/>
              <a:t> </a:t>
            </a:r>
            <a:r>
              <a:rPr lang="ru-RU" sz="2800" b="1" dirty="0" err="1"/>
              <a:t>ватажків</a:t>
            </a:r>
            <a:r>
              <a:rPr lang="ru-RU" sz="2800" b="1" dirty="0"/>
              <a:t>, </a:t>
            </a:r>
            <a:r>
              <a:rPr lang="ru-RU" sz="2800" b="1" dirty="0" err="1"/>
              <a:t>котрому</a:t>
            </a:r>
            <a:r>
              <a:rPr lang="ru-RU" sz="2800" b="1" dirty="0"/>
              <a:t> </a:t>
            </a:r>
            <a:r>
              <a:rPr lang="ru-RU" sz="2800" b="1" dirty="0" err="1"/>
              <a:t>офіційно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надано</a:t>
            </a:r>
            <a:r>
              <a:rPr lang="ru-RU" sz="2800" b="1" dirty="0"/>
              <a:t> титул </a:t>
            </a:r>
            <a:r>
              <a:rPr lang="ru-RU" sz="2800" b="1" dirty="0" err="1"/>
              <a:t>гетьмана</a:t>
            </a:r>
            <a:endParaRPr lang="ru-RU" sz="28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72498"/>
            <a:ext cx="1054101" cy="9855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7550" y="494528"/>
            <a:ext cx="10287098" cy="755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Довідничок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41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598</Words>
  <Application>Microsoft Office PowerPoint</Application>
  <PresentationFormat>Произвольный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</cp:revision>
  <dcterms:created xsi:type="dcterms:W3CDTF">2018-01-05T16:38:53Z</dcterms:created>
  <dcterms:modified xsi:type="dcterms:W3CDTF">2024-09-17T14:25:26Z</dcterms:modified>
</cp:coreProperties>
</file>