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500" r:id="rId3"/>
    <p:sldId id="474" r:id="rId4"/>
    <p:sldId id="458" r:id="rId5"/>
    <p:sldId id="466" r:id="rId6"/>
    <p:sldId id="502" r:id="rId7"/>
    <p:sldId id="470" r:id="rId8"/>
    <p:sldId id="471" r:id="rId9"/>
    <p:sldId id="499" r:id="rId10"/>
    <p:sldId id="495" r:id="rId11"/>
    <p:sldId id="496" r:id="rId12"/>
    <p:sldId id="498" r:id="rId13"/>
    <p:sldId id="497" r:id="rId14"/>
    <p:sldId id="5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2F3242"/>
    <a:srgbClr val="1694E9"/>
    <a:srgbClr val="00B050"/>
    <a:srgbClr val="FFFF00"/>
    <a:srgbClr val="295FFF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3296" y="3633094"/>
            <a:ext cx="9850055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Лічба </a:t>
            </a:r>
            <a:r>
              <a:rPr lang="uk-UA" sz="4800" b="1" dirty="0">
                <a:solidFill>
                  <a:srgbClr val="7030A0"/>
                </a:solidFill>
              </a:rPr>
              <a:t>десятками.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Обчис­лення </a:t>
            </a:r>
            <a:r>
              <a:rPr lang="uk-UA" sz="4800" b="1" dirty="0">
                <a:solidFill>
                  <a:srgbClr val="7030A0"/>
                </a:solidFill>
              </a:rPr>
              <a:t>довжини ламаної.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Визначення </a:t>
            </a:r>
            <a:r>
              <a:rPr lang="uk-UA" sz="4800" b="1" dirty="0">
                <a:solidFill>
                  <a:srgbClr val="7030A0"/>
                </a:solidFill>
              </a:rPr>
              <a:t>часу за годинником 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>
          <a:xfrm>
            <a:off x="1162726" y="887001"/>
            <a:ext cx="2539638" cy="2514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16142" y="101764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dirty="0">
                <a:solidFill>
                  <a:srgbClr val="7030A0"/>
                </a:solidFill>
              </a:rPr>
              <a:t>вивченого </a:t>
            </a:r>
            <a:r>
              <a:rPr lang="uk-UA" sz="2400" b="1" dirty="0" smtClean="0">
                <a:solidFill>
                  <a:srgbClr val="7030A0"/>
                </a:solidFill>
              </a:rPr>
              <a:t>матеріалу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019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1 Повторення матеріалу за 1 кл\№009 - Повторення вивченого матеріалу\2024-09-15_153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54" y="3846875"/>
            <a:ext cx="7972322" cy="28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7136" y="440690"/>
            <a:ext cx="8237968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242592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755" r="84101" b="85451"/>
          <a:stretch/>
        </p:blipFill>
        <p:spPr>
          <a:xfrm>
            <a:off x="759925" y="1980000"/>
            <a:ext cx="3456000" cy="1728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414440" y="3201720"/>
            <a:ext cx="317557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2. Обрахуй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6" t="2531" r="14811" b="89063"/>
          <a:stretch/>
        </p:blipFill>
        <p:spPr>
          <a:xfrm>
            <a:off x="1102943" y="2312770"/>
            <a:ext cx="485692" cy="4733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531" r="91736" b="89063"/>
          <a:stretch/>
        </p:blipFill>
        <p:spPr>
          <a:xfrm>
            <a:off x="1073622" y="2991602"/>
            <a:ext cx="485692" cy="473331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2689306" y="5632904"/>
            <a:ext cx="167158" cy="149662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6" t="2531" r="14811" b="89063"/>
          <a:stretch/>
        </p:blipFill>
        <p:spPr>
          <a:xfrm>
            <a:off x="1803742" y="2286223"/>
            <a:ext cx="485692" cy="4733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531" r="91736" b="89063"/>
          <a:stretch/>
        </p:blipFill>
        <p:spPr>
          <a:xfrm>
            <a:off x="1774421" y="2965055"/>
            <a:ext cx="485692" cy="4733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7" t="42829" r="-602" b="44727"/>
          <a:stretch/>
        </p:blipFill>
        <p:spPr>
          <a:xfrm>
            <a:off x="2983789" y="3819250"/>
            <a:ext cx="650217" cy="5559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t="821" r="41392" b="89311"/>
          <a:stretch/>
        </p:blipFill>
        <p:spPr>
          <a:xfrm>
            <a:off x="3308898" y="4375232"/>
            <a:ext cx="329200" cy="3874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32364" r="88475" b="58243"/>
          <a:stretch/>
        </p:blipFill>
        <p:spPr>
          <a:xfrm>
            <a:off x="5497975" y="3865734"/>
            <a:ext cx="538974" cy="41463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23352" r="77330" b="67255"/>
          <a:stretch/>
        </p:blipFill>
        <p:spPr>
          <a:xfrm>
            <a:off x="5556129" y="4367399"/>
            <a:ext cx="558909" cy="429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4" t="821" r="15251" b="89311"/>
          <a:stretch/>
        </p:blipFill>
        <p:spPr>
          <a:xfrm>
            <a:off x="8610115" y="3869186"/>
            <a:ext cx="378906" cy="445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t="821" r="41392" b="89311"/>
          <a:stretch/>
        </p:blipFill>
        <p:spPr>
          <a:xfrm>
            <a:off x="6887404" y="3663385"/>
            <a:ext cx="329200" cy="3874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821" r="85771" b="89311"/>
          <a:stretch/>
        </p:blipFill>
        <p:spPr>
          <a:xfrm>
            <a:off x="8624796" y="4349814"/>
            <a:ext cx="380307" cy="4475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8448" y="5320901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41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82542" y="576187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86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48919" y="523279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100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6399" y="571160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40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90011" y="5164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55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55087" y="572019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90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76446" y="41189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5</a:t>
            </a:r>
            <a:endParaRPr lang="ru-RU" sz="2400" dirty="0"/>
          </a:p>
        </p:txBody>
      </p:sp>
      <p:sp>
        <p:nvSpPr>
          <p:cNvPr id="47" name="Полилиния 46"/>
          <p:cNvSpPr/>
          <p:nvPr/>
        </p:nvSpPr>
        <p:spPr>
          <a:xfrm>
            <a:off x="2671438" y="6107028"/>
            <a:ext cx="167158" cy="149662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414396" y="5687039"/>
            <a:ext cx="167158" cy="149662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7043415" y="6148704"/>
            <a:ext cx="167158" cy="149662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346156" y="6166114"/>
            <a:ext cx="268109" cy="90576"/>
            <a:chOff x="7488913" y="3381829"/>
            <a:chExt cx="929373" cy="44994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7488913" y="3381829"/>
              <a:ext cx="9293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488913" y="3831772"/>
              <a:ext cx="9293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7024594" y="5671294"/>
            <a:ext cx="268109" cy="90576"/>
            <a:chOff x="7488913" y="3381829"/>
            <a:chExt cx="929373" cy="44994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7488913" y="3381829"/>
              <a:ext cx="9293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488913" y="3831772"/>
              <a:ext cx="9293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611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2" grpId="0"/>
      <p:bldP spid="40" grpId="0"/>
      <p:bldP spid="41" grpId="0"/>
      <p:bldP spid="42" grpId="0"/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237968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5" y="1269112"/>
            <a:ext cx="6478617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Підкресли вираз для розв’язування задачі. Знайди його значення.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23636" y="4441753"/>
            <a:ext cx="5402174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5. Покажи на годиннику зазначений час (намалюй годинникову стрілку)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1 Повторення матеріалу за 1 кл\№009 - Повторення вивченого матеріалу\2024-09-15_1544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26663" r="183" b="1656"/>
          <a:stretch/>
        </p:blipFill>
        <p:spPr bwMode="auto">
          <a:xfrm>
            <a:off x="723636" y="2291175"/>
            <a:ext cx="7809879" cy="19978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638941" y="3599727"/>
            <a:ext cx="1979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48433" y="312516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2 клас\3 Математика\1 Листопад\1 Повторення матеріалу за 1 кл\№009 - Повторення вивченого матеріалу\2024-09-15_154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99" y="3298786"/>
            <a:ext cx="5584350" cy="290559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048982" y="5300240"/>
            <a:ext cx="196770" cy="3597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9057274" y="4977114"/>
            <a:ext cx="225622" cy="3375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10469289" y="5145911"/>
            <a:ext cx="435992" cy="1268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70149" y="3599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629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70" y="2538160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5" y="1443652"/>
            <a:ext cx="5046561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якого розряду починають </a:t>
            </a:r>
            <a:r>
              <a:rPr lang="uk-UA" sz="2400" b="1" dirty="0" smtClean="0">
                <a:solidFill>
                  <a:schemeClr val="bg1"/>
                </a:solidFill>
              </a:rPr>
              <a:t>порівнювати двоцифрові числа?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21017" y="2974483"/>
            <a:ext cx="4299847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числа п’ятого десятка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</a:t>
            </a:r>
            <a:r>
              <a:rPr lang="uk-UA" sz="2400" b="1" dirty="0" smtClean="0">
                <a:solidFill>
                  <a:schemeClr val="bg1"/>
                </a:solidFill>
              </a:rPr>
              <a:t>зменшення 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62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5" y="494528"/>
            <a:ext cx="8732067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1" y="2277152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277820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0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5423" y="494528"/>
            <a:ext cx="10220445" cy="7832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30" y="2345732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1008" y="1222020"/>
            <a:ext cx="9201873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привітати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такими 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343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3337" y="494528"/>
            <a:ext cx="10314105" cy="6250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Котру</a:t>
            </a:r>
            <a:r>
              <a:rPr lang="ru-RU" sz="4000" b="1" dirty="0"/>
              <a:t> годину </a:t>
            </a:r>
            <a:r>
              <a:rPr lang="ru-RU" sz="4000" b="1" dirty="0" err="1"/>
              <a:t>показує</a:t>
            </a:r>
            <a:r>
              <a:rPr lang="ru-RU" sz="4000" b="1" dirty="0"/>
              <a:t> </a:t>
            </a:r>
            <a:r>
              <a:rPr lang="ru-RU" sz="4000" b="1" dirty="0" err="1"/>
              <a:t>кожний</a:t>
            </a:r>
            <a:r>
              <a:rPr lang="ru-RU" sz="4000" b="1" dirty="0"/>
              <a:t> </a:t>
            </a:r>
            <a:r>
              <a:rPr lang="ru-RU" sz="4000" b="1" dirty="0" err="1"/>
              <a:t>годинник</a:t>
            </a:r>
            <a:r>
              <a:rPr lang="ru-RU" sz="4000" b="1" dirty="0"/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>
          <a:xfrm>
            <a:off x="913337" y="1368512"/>
            <a:ext cx="6262585" cy="4910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0"/>
          <a:stretch/>
        </p:blipFill>
        <p:spPr>
          <a:xfrm>
            <a:off x="7567140" y="3941769"/>
            <a:ext cx="3430528" cy="2336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1"/>
          <a:stretch/>
        </p:blipFill>
        <p:spPr>
          <a:xfrm>
            <a:off x="7891231" y="1368511"/>
            <a:ext cx="2608471" cy="25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82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8020" y="575552"/>
            <a:ext cx="9988952" cy="7902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Повторення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матеріалу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4"/>
          <a:stretch/>
        </p:blipFill>
        <p:spPr>
          <a:xfrm>
            <a:off x="1041400" y="3017005"/>
            <a:ext cx="3563766" cy="27073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088020" y="1440511"/>
            <a:ext cx="6701742" cy="60173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Полічи</a:t>
            </a:r>
            <a:r>
              <a:rPr lang="ru-RU" sz="2400" b="1" dirty="0" smtClean="0">
                <a:solidFill>
                  <a:srgbClr val="7030A0"/>
                </a:solidFill>
              </a:rPr>
              <a:t> десятками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10 до 100,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100 до 10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1706" y="2177523"/>
            <a:ext cx="2152891" cy="60173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Порівняй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203910" y="2192720"/>
            <a:ext cx="226179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56     65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203910" y="3032202"/>
            <a:ext cx="226179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71     17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203910" y="3854297"/>
            <a:ext cx="226179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10     0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217414" y="4612756"/>
            <a:ext cx="226179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10     100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8064785" y="2177523"/>
            <a:ext cx="298714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    50 – 20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8064785" y="3017005"/>
            <a:ext cx="298714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45     45 – 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8064785" y="3839100"/>
            <a:ext cx="298714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70 + 9     80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8078289" y="4597559"/>
            <a:ext cx="298714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60 + 40     100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8540" y="2161942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&lt;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45186" y="4612756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&lt;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60748" y="3818879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&lt;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036" y="3032202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40710" y="3855762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87486" y="3001424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66264" y="2161942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660748" y="4581978"/>
            <a:ext cx="43954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985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" grpId="0"/>
      <p:bldP spid="24" grpId="0"/>
      <p:bldP spid="25" grpId="0"/>
      <p:bldP spid="6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2825" y="494528"/>
            <a:ext cx="10336193" cy="7092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Запиши </a:t>
            </a:r>
            <a:r>
              <a:rPr lang="ru-RU" sz="4000" b="1" dirty="0" err="1"/>
              <a:t>вирази</a:t>
            </a:r>
            <a:r>
              <a:rPr lang="ru-RU" sz="4000" b="1" dirty="0"/>
              <a:t> й </a:t>
            </a:r>
            <a:r>
              <a:rPr lang="ru-RU" sz="4000" b="1" dirty="0" err="1"/>
              <a:t>обчисли</a:t>
            </a:r>
            <a:r>
              <a:rPr lang="ru-RU" sz="4000" b="1" dirty="0"/>
              <a:t> </a:t>
            </a:r>
            <a:r>
              <a:rPr lang="ru-RU" sz="4000" b="1" dirty="0" err="1"/>
              <a:t>їх</a:t>
            </a:r>
            <a:r>
              <a:rPr lang="ru-RU" sz="4000" b="1" dirty="0"/>
              <a:t> </a:t>
            </a:r>
            <a:r>
              <a:rPr lang="ru-RU" sz="4000" b="1" dirty="0" err="1" smtClean="0"/>
              <a:t>значення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4" y="1456402"/>
            <a:ext cx="2727708" cy="39036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631439" y="1456402"/>
            <a:ext cx="48429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Число 70 </a:t>
            </a:r>
            <a:r>
              <a:rPr lang="ru-RU" sz="3200" b="1" dirty="0" err="1">
                <a:solidFill>
                  <a:schemeClr val="bg1"/>
                </a:solidFill>
              </a:rPr>
              <a:t>збільшити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5691" y="2131775"/>
            <a:ext cx="37789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Сума чисел 40 і </a:t>
            </a:r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5691" y="2823474"/>
            <a:ext cx="3778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100 </a:t>
            </a:r>
            <a:r>
              <a:rPr lang="ru-RU" sz="3200" b="1" dirty="0" err="1">
                <a:solidFill>
                  <a:schemeClr val="bg1"/>
                </a:solidFill>
              </a:rPr>
              <a:t>відняти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5691" y="3531000"/>
            <a:ext cx="3778928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Перший доданок-3, </a:t>
            </a:r>
            <a:r>
              <a:rPr lang="ru-RU" sz="3200" b="1" dirty="0" err="1">
                <a:solidFill>
                  <a:schemeClr val="bg1"/>
                </a:solidFill>
              </a:rPr>
              <a:t>другий</a:t>
            </a:r>
            <a:r>
              <a:rPr lang="ru-RU" sz="3200" b="1" dirty="0">
                <a:solidFill>
                  <a:schemeClr val="bg1"/>
                </a:solidFill>
              </a:rPr>
              <a:t> доданок-7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55689" y="4659576"/>
            <a:ext cx="3778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83 </a:t>
            </a:r>
            <a:r>
              <a:rPr lang="ru-RU" sz="3200" b="1" dirty="0" err="1">
                <a:solidFill>
                  <a:schemeClr val="bg1"/>
                </a:solidFill>
              </a:rPr>
              <a:t>зменшити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smtClean="0">
                <a:solidFill>
                  <a:schemeClr val="bg1"/>
                </a:solidFill>
              </a:rPr>
              <a:t>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91485" y="1469066"/>
            <a:ext cx="183033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70 + 20 =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21824" y="1470156"/>
            <a:ext cx="601447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90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91485" y="2125503"/>
            <a:ext cx="1830339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40 + 3 =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41012" y="2823475"/>
            <a:ext cx="1982740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100 – 50 =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91484" y="3531288"/>
            <a:ext cx="1830339" cy="58477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3 + 7 =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97267" y="4492929"/>
            <a:ext cx="1830339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83 – 80 =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23752" y="2137024"/>
            <a:ext cx="601447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27606" y="2828696"/>
            <a:ext cx="601447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27606" y="3531000"/>
            <a:ext cx="601447" cy="58477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10556" y="4490689"/>
            <a:ext cx="530072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10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правильну відповідь до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E240A406-8A2F-4CB2-B8F8-A6F1FBB00A1F}"/>
              </a:ext>
            </a:extLst>
          </p:cNvPr>
          <p:cNvSpPr/>
          <p:nvPr/>
        </p:nvSpPr>
        <p:spPr>
          <a:xfrm>
            <a:off x="1122745" y="1436468"/>
            <a:ext cx="961856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Обчисли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вартість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піци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відомо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складу входить: корж - </a:t>
            </a:r>
            <a:r>
              <a:rPr lang="ru-RU" sz="2800" b="1" dirty="0">
                <a:solidFill>
                  <a:schemeClr val="bg1"/>
                </a:solidFill>
              </a:rPr>
              <a:t>4 </a:t>
            </a:r>
            <a:r>
              <a:rPr lang="ru-RU" sz="2800" b="1" dirty="0" err="1">
                <a:solidFill>
                  <a:schemeClr val="bg1"/>
                </a:solidFill>
              </a:rPr>
              <a:t>грн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ковбаса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b="1" dirty="0">
                <a:solidFill>
                  <a:schemeClr val="bg1"/>
                </a:solidFill>
              </a:rPr>
              <a:t>20 </a:t>
            </a:r>
            <a:r>
              <a:rPr lang="ru-RU" sz="2800" b="1" dirty="0" err="1">
                <a:solidFill>
                  <a:schemeClr val="bg1"/>
                </a:solidFill>
              </a:rPr>
              <a:t>грн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помідори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b="1" dirty="0">
                <a:solidFill>
                  <a:schemeClr val="bg1"/>
                </a:solidFill>
              </a:rPr>
              <a:t>10 </a:t>
            </a:r>
            <a:r>
              <a:rPr lang="ru-RU" sz="2800" b="1" dirty="0" err="1">
                <a:solidFill>
                  <a:schemeClr val="bg1"/>
                </a:solidFill>
              </a:rPr>
              <a:t>грн</a:t>
            </a:r>
            <a:r>
              <a:rPr lang="ru-RU" sz="2800" dirty="0">
                <a:solidFill>
                  <a:schemeClr val="bg1"/>
                </a:solidFill>
              </a:rPr>
              <a:t>, сир - </a:t>
            </a:r>
            <a:r>
              <a:rPr lang="ru-RU" sz="2800" b="1" dirty="0">
                <a:solidFill>
                  <a:schemeClr val="bg1"/>
                </a:solidFill>
              </a:rPr>
              <a:t>6 </a:t>
            </a:r>
            <a:r>
              <a:rPr lang="ru-RU" sz="2800" b="1" dirty="0" smtClean="0">
                <a:solidFill>
                  <a:schemeClr val="bg1"/>
                </a:solidFill>
              </a:rPr>
              <a:t>грн.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71284" y="2606925"/>
            <a:ext cx="17852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30 грн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4813" y="2606925"/>
            <a:ext cx="16810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35 грн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1122745" y="3398897"/>
            <a:ext cx="961856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Мама попросила вас </a:t>
            </a:r>
            <a:r>
              <a:rPr lang="ru-RU" sz="2800" dirty="0" err="1"/>
              <a:t>купити</a:t>
            </a:r>
            <a:r>
              <a:rPr lang="ru-RU" sz="2800" dirty="0"/>
              <a:t> </a:t>
            </a:r>
            <a:r>
              <a:rPr lang="ru-RU" sz="2800" dirty="0" err="1"/>
              <a:t>додому</a:t>
            </a:r>
            <a:r>
              <a:rPr lang="ru-RU" sz="2800" dirty="0"/>
              <a:t> </a:t>
            </a:r>
            <a:r>
              <a:rPr lang="ru-RU" sz="2800" dirty="0" err="1"/>
              <a:t>хліб</a:t>
            </a:r>
            <a:r>
              <a:rPr lang="ru-RU" sz="2800" dirty="0"/>
              <a:t>, </a:t>
            </a:r>
            <a:r>
              <a:rPr lang="ru-RU" sz="2800" dirty="0" err="1"/>
              <a:t>кефір</a:t>
            </a:r>
            <a:r>
              <a:rPr lang="ru-RU" sz="2800" dirty="0"/>
              <a:t>, йогурт.</a:t>
            </a:r>
          </a:p>
          <a:p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вистачить</a:t>
            </a:r>
            <a:r>
              <a:rPr lang="ru-RU" sz="2800" dirty="0"/>
              <a:t> вам </a:t>
            </a:r>
            <a:r>
              <a:rPr lang="ru-RU" sz="2800" b="1" dirty="0"/>
              <a:t>60 </a:t>
            </a:r>
            <a:r>
              <a:rPr lang="ru-RU" sz="2800" b="1" dirty="0" err="1"/>
              <a:t>гривень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хліб</a:t>
            </a:r>
            <a:r>
              <a:rPr lang="ru-RU" sz="2800" dirty="0"/>
              <a:t> </a:t>
            </a:r>
            <a:r>
              <a:rPr lang="ru-RU" sz="2800" dirty="0" err="1"/>
              <a:t>коштує</a:t>
            </a:r>
            <a:r>
              <a:rPr lang="ru-RU" sz="2800" dirty="0"/>
              <a:t> </a:t>
            </a:r>
            <a:r>
              <a:rPr lang="ru-RU" sz="2800" b="1" dirty="0"/>
              <a:t>12 </a:t>
            </a:r>
            <a:r>
              <a:rPr lang="ru-RU" sz="2800" b="1" dirty="0" err="1" smtClean="0"/>
              <a:t>грн</a:t>
            </a:r>
            <a:r>
              <a:rPr lang="ru-RU" sz="2800" dirty="0"/>
              <a:t>, </a:t>
            </a:r>
            <a:r>
              <a:rPr lang="ru-RU" sz="2800" dirty="0" err="1"/>
              <a:t>кефір</a:t>
            </a:r>
            <a:r>
              <a:rPr lang="ru-RU" sz="2800" dirty="0"/>
              <a:t>- </a:t>
            </a:r>
            <a:r>
              <a:rPr lang="ru-RU" sz="2800" b="1" dirty="0" smtClean="0"/>
              <a:t>20 </a:t>
            </a:r>
            <a:r>
              <a:rPr lang="ru-RU" sz="2800" b="1" dirty="0" err="1"/>
              <a:t>грн</a:t>
            </a:r>
            <a:r>
              <a:rPr lang="ru-RU" sz="2800" dirty="0"/>
              <a:t>, йогурт- </a:t>
            </a:r>
            <a:r>
              <a:rPr lang="ru-RU" sz="2800" b="1" dirty="0"/>
              <a:t>30 </a:t>
            </a:r>
            <a:r>
              <a:rPr lang="ru-RU" sz="2800" b="1" dirty="0" err="1"/>
              <a:t>грн</a:t>
            </a:r>
            <a:r>
              <a:rPr lang="ru-RU" sz="2800" dirty="0"/>
              <a:t>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91419" y="2606925"/>
            <a:ext cx="16588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40 грн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50315" y="2606925"/>
            <a:ext cx="15974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50 грн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000" y="4974934"/>
            <a:ext cx="496963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А) так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вартість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покупки 60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1936" y="5081812"/>
            <a:ext cx="384996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Б) так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буде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решта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4614" y="5686394"/>
            <a:ext cx="661431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В)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вартість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покупки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більша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ніж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60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91419" y="2492076"/>
            <a:ext cx="165885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63895" y="5615294"/>
            <a:ext cx="627065" cy="665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117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" grpId="0" animBg="1"/>
      <p:bldP spid="4" grpId="0" animBg="1"/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400" y="512718"/>
            <a:ext cx="9942975" cy="681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Побудова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відрізків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21803" y="2225447"/>
            <a:ext cx="2066540" cy="109647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88343" y="2225446"/>
            <a:ext cx="2583543" cy="182103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71886" y="2670367"/>
            <a:ext cx="2202129" cy="137611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5767" y="1247185"/>
            <a:ext cx="5208608" cy="8015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Знайди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довжину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ламаної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Побудуй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відрізок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довжина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якого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дорівнює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довжині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ламаної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918849">
            <a:off x="985517" y="2121057"/>
            <a:ext cx="103626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 см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218272">
            <a:off x="3939778" y="2298363"/>
            <a:ext cx="103626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4 см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815013">
            <a:off x="6250437" y="2377980"/>
            <a:ext cx="103626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 см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7708" y="4275467"/>
            <a:ext cx="1125931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10см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6854" y="4264450"/>
            <a:ext cx="341093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3см + 3см + 4см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53101" y="5756915"/>
            <a:ext cx="7294129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40574" y="5061478"/>
            <a:ext cx="1125931" cy="58477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10см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46854" y="5559509"/>
            <a:ext cx="0" cy="352175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48400" y="5554062"/>
            <a:ext cx="0" cy="352175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56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400" y="494528"/>
            <a:ext cx="10139744" cy="7101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задачі</a:t>
            </a:r>
            <a:r>
              <a:rPr lang="ru-RU" sz="4000" b="1" dirty="0" smtClean="0">
                <a:solidFill>
                  <a:schemeClr val="bg1"/>
                </a:solidFill>
              </a:rPr>
              <a:t> №67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1253" y="2179408"/>
            <a:ext cx="4834595" cy="1408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arenR"/>
            </a:pPr>
            <a:r>
              <a:rPr lang="ru-RU" sz="2400" b="1" dirty="0" smtClean="0"/>
              <a:t>У </a:t>
            </a:r>
            <a:r>
              <a:rPr lang="ru-RU" sz="2400" b="1" dirty="0" err="1"/>
              <a:t>кошику</a:t>
            </a:r>
            <a:r>
              <a:rPr lang="ru-RU" sz="2400" b="1" dirty="0"/>
              <a:t> </a:t>
            </a:r>
            <a:r>
              <a:rPr lang="ru-RU" sz="2400" b="1" dirty="0" err="1"/>
              <a:t>сиділи</a:t>
            </a:r>
            <a:r>
              <a:rPr lang="ru-RU" sz="2400" b="1" dirty="0"/>
              <a:t> </a:t>
            </a:r>
            <a:r>
              <a:rPr lang="ru-RU" sz="2400" b="1" dirty="0" err="1"/>
              <a:t>кошенята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2 </a:t>
            </a:r>
            <a:r>
              <a:rPr lang="ru-RU" sz="2400" b="1" dirty="0" err="1"/>
              <a:t>чорних</a:t>
            </a:r>
            <a:r>
              <a:rPr lang="ru-RU" sz="2400" b="1" dirty="0"/>
              <a:t> і 2 </a:t>
            </a:r>
            <a:r>
              <a:rPr lang="ru-RU" sz="2400" b="1" dirty="0" err="1"/>
              <a:t>рудих</a:t>
            </a:r>
            <a:r>
              <a:rPr lang="ru-RU" sz="2400" b="1" dirty="0"/>
              <a:t>. </a:t>
            </a: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всього</a:t>
            </a:r>
            <a:r>
              <a:rPr lang="ru-RU" sz="2400" b="1" dirty="0"/>
              <a:t> </a:t>
            </a:r>
            <a:r>
              <a:rPr lang="ru-RU" sz="2400" b="1" dirty="0" err="1"/>
              <a:t>кошенят</a:t>
            </a:r>
            <a:r>
              <a:rPr lang="ru-RU" sz="2400" b="1" dirty="0"/>
              <a:t> </a:t>
            </a:r>
            <a:r>
              <a:rPr lang="ru-RU" sz="2400" b="1" dirty="0" err="1"/>
              <a:t>сиділо</a:t>
            </a:r>
            <a:r>
              <a:rPr lang="ru-RU" sz="2400" b="1" dirty="0"/>
              <a:t> в </a:t>
            </a:r>
            <a:r>
              <a:rPr lang="ru-RU" sz="2400" b="1" dirty="0" err="1"/>
              <a:t>кошику</a:t>
            </a:r>
            <a:r>
              <a:rPr lang="ru-RU" sz="2400" b="1" dirty="0"/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5696" y="2179423"/>
            <a:ext cx="5872871" cy="14087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2) У </a:t>
            </a:r>
            <a:r>
              <a:rPr lang="ru-RU" sz="2400" b="1" dirty="0" err="1"/>
              <a:t>діда</a:t>
            </a:r>
            <a:r>
              <a:rPr lang="ru-RU" sz="2400" b="1" dirty="0"/>
              <a:t> </a:t>
            </a:r>
            <a:r>
              <a:rPr lang="ru-RU" sz="2400" b="1" dirty="0" err="1"/>
              <a:t>Панаса</a:t>
            </a:r>
            <a:r>
              <a:rPr lang="ru-RU" sz="2400" b="1" dirty="0"/>
              <a:t> жило четверо </a:t>
            </a:r>
            <a:r>
              <a:rPr lang="ru-RU" sz="2400" b="1" dirty="0" err="1"/>
              <a:t>кошенят</a:t>
            </a:r>
            <a:r>
              <a:rPr lang="ru-RU" sz="2400" b="1" dirty="0"/>
              <a:t>. </a:t>
            </a:r>
            <a:r>
              <a:rPr lang="ru-RU" sz="2400" b="1" dirty="0" err="1"/>
              <a:t>Одне</a:t>
            </a:r>
            <a:r>
              <a:rPr lang="ru-RU" sz="2400" b="1" dirty="0"/>
              <a:t> </a:t>
            </a:r>
            <a:r>
              <a:rPr lang="ru-RU" sz="2400" b="1" dirty="0" err="1"/>
              <a:t>кошеня</a:t>
            </a:r>
            <a:r>
              <a:rPr lang="ru-RU" sz="2400" b="1" dirty="0"/>
              <a:t> взяла </a:t>
            </a:r>
            <a:r>
              <a:rPr lang="ru-RU" sz="2400" b="1" dirty="0" err="1"/>
              <a:t>онука</a:t>
            </a:r>
            <a:r>
              <a:rPr lang="ru-RU" sz="2400" b="1" dirty="0"/>
              <a:t>. </a:t>
            </a: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кошенят</a:t>
            </a:r>
            <a:r>
              <a:rPr lang="ru-RU" sz="2400" b="1" dirty="0"/>
              <a:t> </a:t>
            </a:r>
            <a:r>
              <a:rPr lang="ru-RU" sz="2400" b="1" dirty="0" err="1"/>
              <a:t>залишилося</a:t>
            </a:r>
            <a:r>
              <a:rPr lang="ru-RU" sz="2400" b="1" dirty="0"/>
              <a:t> в </a:t>
            </a:r>
            <a:r>
              <a:rPr lang="ru-RU" sz="2400" b="1" dirty="0" err="1"/>
              <a:t>діда</a:t>
            </a:r>
            <a:r>
              <a:rPr lang="ru-RU" sz="2400" b="1" dirty="0"/>
              <a:t> </a:t>
            </a:r>
            <a:r>
              <a:rPr lang="ru-RU" sz="2400" b="1" dirty="0" err="1"/>
              <a:t>Панаса</a:t>
            </a:r>
            <a:r>
              <a:rPr lang="ru-RU" sz="24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011" y="4408392"/>
            <a:ext cx="5268685" cy="1557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3) На </a:t>
            </a:r>
            <a:r>
              <a:rPr lang="ru-RU" sz="2400" b="1" dirty="0" err="1"/>
              <a:t>полицю</a:t>
            </a:r>
            <a:r>
              <a:rPr lang="ru-RU" sz="2400" b="1" dirty="0"/>
              <a:t> поставили 12 банок </a:t>
            </a:r>
            <a:r>
              <a:rPr lang="ru-RU" sz="2400" b="1" dirty="0" err="1"/>
              <a:t>варення</a:t>
            </a:r>
            <a:r>
              <a:rPr lang="ru-RU" sz="2400" b="1" dirty="0"/>
              <a:t> з </a:t>
            </a:r>
            <a:r>
              <a:rPr lang="ru-RU" sz="2400" b="1" dirty="0" err="1"/>
              <a:t>яблук</a:t>
            </a:r>
            <a:r>
              <a:rPr lang="ru-RU" sz="2400" b="1" dirty="0"/>
              <a:t> і 4 банки </a:t>
            </a:r>
            <a:r>
              <a:rPr lang="ru-RU" sz="2400" b="1" dirty="0" err="1"/>
              <a:t>варення</a:t>
            </a:r>
            <a:r>
              <a:rPr lang="ru-RU" sz="2400" b="1" dirty="0"/>
              <a:t> з </a:t>
            </a:r>
            <a:r>
              <a:rPr lang="ru-RU" sz="2400" b="1" dirty="0" err="1"/>
              <a:t>малини</a:t>
            </a:r>
            <a:r>
              <a:rPr lang="ru-RU" sz="2400" b="1" dirty="0"/>
              <a:t>. </a:t>
            </a: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всього</a:t>
            </a:r>
            <a:r>
              <a:rPr lang="ru-RU" sz="2400" b="1" dirty="0"/>
              <a:t> банок з </a:t>
            </a:r>
            <a:r>
              <a:rPr lang="ru-RU" sz="2400" b="1" dirty="0" err="1"/>
              <a:t>варенням</a:t>
            </a:r>
            <a:r>
              <a:rPr lang="ru-RU" sz="2400" b="1" dirty="0"/>
              <a:t> поставили на </a:t>
            </a:r>
            <a:r>
              <a:rPr lang="ru-RU" sz="2400" b="1" dirty="0" err="1"/>
              <a:t>полицю</a:t>
            </a:r>
            <a:r>
              <a:rPr lang="ru-RU" sz="24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5642" y="4408406"/>
            <a:ext cx="5268685" cy="1557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4) На </a:t>
            </a:r>
            <a:r>
              <a:rPr lang="ru-RU" sz="2400" b="1" dirty="0" err="1">
                <a:solidFill>
                  <a:schemeClr val="bg1"/>
                </a:solidFill>
              </a:rPr>
              <a:t>полиці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було</a:t>
            </a:r>
            <a:r>
              <a:rPr lang="ru-RU" sz="2400" b="1" dirty="0">
                <a:solidFill>
                  <a:schemeClr val="bg1"/>
                </a:solidFill>
              </a:rPr>
              <a:t> 16 банок з </a:t>
            </a:r>
            <a:r>
              <a:rPr lang="ru-RU" sz="2400" b="1" dirty="0" err="1">
                <a:solidFill>
                  <a:schemeClr val="bg1"/>
                </a:solidFill>
              </a:rPr>
              <a:t>варенням</a:t>
            </a:r>
            <a:r>
              <a:rPr lang="ru-RU" sz="2400" b="1" dirty="0">
                <a:solidFill>
                  <a:schemeClr val="bg1"/>
                </a:solidFill>
              </a:rPr>
              <a:t>. За </a:t>
            </a:r>
            <a:r>
              <a:rPr lang="ru-RU" sz="2400" b="1" dirty="0" err="1">
                <a:solidFill>
                  <a:schemeClr val="bg1"/>
                </a:solidFill>
              </a:rPr>
              <a:t>місяць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з’їли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варення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6 банок.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банок з </a:t>
            </a:r>
            <a:r>
              <a:rPr lang="ru-RU" sz="2400" b="1" dirty="0" err="1">
                <a:solidFill>
                  <a:schemeClr val="bg1"/>
                </a:solidFill>
              </a:rPr>
              <a:t>варенням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залишилося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полиці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83169" y="2094260"/>
            <a:ext cx="6177797" cy="1621213"/>
          </a:xfrm>
          <a:prstGeom prst="roundRect">
            <a:avLst/>
          </a:prstGeom>
          <a:noFill/>
          <a:ln w="76200">
            <a:solidFill>
              <a:srgbClr val="16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272" y="4318192"/>
            <a:ext cx="5573486" cy="1661724"/>
          </a:xfrm>
          <a:prstGeom prst="roundRect">
            <a:avLst/>
          </a:prstGeom>
          <a:noFill/>
          <a:ln w="76200">
            <a:solidFill>
              <a:srgbClr val="16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9663" y="1311272"/>
            <a:ext cx="8732066" cy="7101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Визнач</a:t>
            </a:r>
            <a:r>
              <a:rPr lang="ru-RU" sz="2000" b="1" dirty="0">
                <a:solidFill>
                  <a:srgbClr val="7030A0"/>
                </a:solidFill>
              </a:rPr>
              <a:t>, у </a:t>
            </a:r>
            <a:r>
              <a:rPr lang="ru-RU" sz="2000" b="1" dirty="0" err="1">
                <a:solidFill>
                  <a:srgbClr val="7030A0"/>
                </a:solidFill>
              </a:rPr>
              <a:t>яких</a:t>
            </a:r>
            <a:r>
              <a:rPr lang="ru-RU" sz="2000" b="1" dirty="0">
                <a:solidFill>
                  <a:srgbClr val="7030A0"/>
                </a:solidFill>
              </a:rPr>
              <a:t> задачах треба </a:t>
            </a:r>
            <a:r>
              <a:rPr lang="ru-RU" sz="2000" b="1" dirty="0" err="1">
                <a:solidFill>
                  <a:srgbClr val="7030A0"/>
                </a:solidFill>
              </a:rPr>
              <a:t>знаходити</a:t>
            </a:r>
            <a:r>
              <a:rPr lang="ru-RU" sz="2000" b="1" dirty="0">
                <a:solidFill>
                  <a:srgbClr val="7030A0"/>
                </a:solidFill>
              </a:rPr>
              <a:t> суму, а в </a:t>
            </a:r>
            <a:r>
              <a:rPr lang="ru-RU" sz="2000" b="1" dirty="0" err="1">
                <a:solidFill>
                  <a:srgbClr val="7030A0"/>
                </a:solidFill>
              </a:rPr>
              <a:t>яких</a:t>
            </a:r>
            <a:r>
              <a:rPr lang="ru-RU" sz="2000" b="1" dirty="0">
                <a:solidFill>
                  <a:srgbClr val="7030A0"/>
                </a:solidFill>
              </a:rPr>
              <a:t> — </a:t>
            </a:r>
            <a:r>
              <a:rPr lang="ru-RU" sz="2000" b="1" dirty="0" err="1">
                <a:solidFill>
                  <a:srgbClr val="7030A0"/>
                </a:solidFill>
              </a:rPr>
              <a:t>різницю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Розв’яжи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задачі</a:t>
            </a:r>
            <a:r>
              <a:rPr lang="ru-RU" sz="2000" b="1" dirty="0">
                <a:solidFill>
                  <a:srgbClr val="7030A0"/>
                </a:solidFill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різниці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6663" y="3715473"/>
            <a:ext cx="139443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 – 1 =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72669" y="3733417"/>
            <a:ext cx="109959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 (к.)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66664" y="5995791"/>
            <a:ext cx="1544902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16 – 6 =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1566" y="5979916"/>
            <a:ext cx="134845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10 (б.)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275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2329" b="65625"/>
          <a:stretch/>
        </p:blipFill>
        <p:spPr>
          <a:xfrm>
            <a:off x="659134" y="1225035"/>
            <a:ext cx="6588000" cy="46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E240A406-8A2F-4CB2-B8F8-A6F1FBB00A1F}"/>
              </a:ext>
            </a:extLst>
          </p:cNvPr>
          <p:cNvSpPr/>
          <p:nvPr/>
        </p:nvSpPr>
        <p:spPr>
          <a:xfrm>
            <a:off x="6817489" y="1403927"/>
            <a:ext cx="4409954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вулиці встановили 18 ліхтарів, а в провулку – на 10 ліхтарів менше. Скільки ліхтарів установили в провулку?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4EF7A0-AEE6-4A05-883E-C03BABBD3177}"/>
              </a:ext>
            </a:extLst>
          </p:cNvPr>
          <p:cNvSpPr txBox="1"/>
          <p:nvPr/>
        </p:nvSpPr>
        <p:spPr>
          <a:xfrm>
            <a:off x="999267" y="4501656"/>
            <a:ext cx="65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8 л. у провулку.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3" name="Овал 2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166317" y="2295080"/>
            <a:ext cx="2269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В</a:t>
            </a:r>
            <a:r>
              <a:rPr lang="uk-UA" sz="3600" b="1" dirty="0" smtClean="0">
                <a:solidFill>
                  <a:srgbClr val="7030A0"/>
                </a:solidFill>
              </a:rPr>
              <a:t> – 18 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7492" y="3002966"/>
            <a:ext cx="3934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П</a:t>
            </a:r>
            <a:r>
              <a:rPr lang="uk-UA" sz="3600" b="1" dirty="0" smtClean="0">
                <a:solidFill>
                  <a:srgbClr val="7030A0"/>
                </a:solidFill>
              </a:rPr>
              <a:t> –</a:t>
            </a: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на 10 л. &lt;,</a:t>
            </a: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? л.</a:t>
            </a:r>
            <a:r>
              <a:rPr lang="uk-UA" sz="3600" b="1" dirty="0" smtClean="0"/>
              <a:t> 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7247134" y="4058654"/>
            <a:ext cx="421318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зменшення числа 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66317" y="2292877"/>
            <a:ext cx="2269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В</a:t>
            </a:r>
            <a:r>
              <a:rPr lang="uk-UA" sz="3600" b="1" dirty="0" smtClean="0">
                <a:solidFill>
                  <a:srgbClr val="7030A0"/>
                </a:solidFill>
              </a:rPr>
              <a:t> – 18 л.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66317" y="3776615"/>
            <a:ext cx="1967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18</a:t>
            </a:r>
            <a:r>
              <a:rPr lang="uk-UA" sz="3600" b="1" dirty="0" smtClean="0">
                <a:solidFill>
                  <a:srgbClr val="7030A0"/>
                </a:solidFill>
              </a:rPr>
              <a:t> – 10 =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39824" y="3735895"/>
            <a:ext cx="1241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8</a:t>
            </a:r>
            <a:r>
              <a:rPr lang="uk-UA" sz="3600" b="1" dirty="0" smtClean="0">
                <a:solidFill>
                  <a:srgbClr val="7030A0"/>
                </a:solidFill>
              </a:rPr>
              <a:t> (л).</a:t>
            </a:r>
          </a:p>
        </p:txBody>
      </p:sp>
    </p:spTree>
    <p:extLst>
      <p:ext uri="{BB962C8B-B14F-4D97-AF65-F5344CB8AC3E}">
        <p14:creationId xmlns:p14="http://schemas.microsoft.com/office/powerpoint/2010/main" val="25183872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30" grpId="0" animBg="1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669</Words>
  <Application>Microsoft Office PowerPoint</Application>
  <PresentationFormat>Произвольный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154</cp:revision>
  <dcterms:created xsi:type="dcterms:W3CDTF">2018-01-05T16:38:53Z</dcterms:created>
  <dcterms:modified xsi:type="dcterms:W3CDTF">2024-09-16T07:39:13Z</dcterms:modified>
</cp:coreProperties>
</file>