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57" r:id="rId3"/>
    <p:sldId id="352" r:id="rId4"/>
    <p:sldId id="358" r:id="rId5"/>
    <p:sldId id="353" r:id="rId6"/>
    <p:sldId id="297" r:id="rId7"/>
    <p:sldId id="298" r:id="rId8"/>
    <p:sldId id="277" r:id="rId9"/>
    <p:sldId id="328" r:id="rId10"/>
    <p:sldId id="299" r:id="rId11"/>
    <p:sldId id="351" r:id="rId12"/>
    <p:sldId id="300" r:id="rId13"/>
    <p:sldId id="356" r:id="rId14"/>
    <p:sldId id="35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295FFF"/>
    <a:srgbClr val="00B050"/>
    <a:srgbClr val="FFFF00"/>
    <a:srgbClr val="1694E9"/>
    <a:srgbClr val="FFB441"/>
    <a:srgbClr val="709E32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2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6.wdp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1349" y="4040938"/>
            <a:ext cx="10326645" cy="16004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Потрібно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учиться – завжди пригодиться. Ю</a:t>
            </a:r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4400" b="1" dirty="0" err="1" smtClean="0">
                <a:solidFill>
                  <a:schemeClr val="accent2">
                    <a:lumMod val="75000"/>
                  </a:schemeClr>
                </a:solidFill>
              </a:rPr>
              <a:t>Ярмиш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Зайчик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і Вовчик.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ÐÐ°ÑÑÐ¸Ð½ÐºÐ¸ Ð¿Ð¾ Ð·Ð°Ð¿ÑÐ¾ÑÑ ÐºÐ»Ð¸Ð¿Ð°ÑÑ ÐºÐ¾Ð¼Ð¿ÑÑÑÐµ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9748" y="1285075"/>
            <a:ext cx="1941611" cy="20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5728" y1="21869" x2="55728" y2="21869"/>
                        <a14:foregroundMark x1="35913" y1="22243" x2="35913" y2="2224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5120" y="680035"/>
            <a:ext cx="1734778" cy="28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73073" y="1084950"/>
            <a:ext cx="3632385" cy="21452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1.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школи, до книги, до друзів душа поривається знов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4" descr="заяц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531" y="1135392"/>
            <a:ext cx="1258073" cy="232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6" t="73550" r="19174" b="5612"/>
          <a:stretch/>
        </p:blipFill>
        <p:spPr bwMode="auto">
          <a:xfrm>
            <a:off x="133350" y="5076000"/>
            <a:ext cx="11954312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4101" y="494529"/>
            <a:ext cx="9990356" cy="7521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Визнач </a:t>
            </a:r>
            <a:r>
              <a:rPr lang="uk-UA" sz="4000" b="1" dirty="0">
                <a:solidFill>
                  <a:schemeClr val="bg1"/>
                </a:solidFill>
              </a:rPr>
              <a:t>головну думку </a:t>
            </a:r>
            <a:r>
              <a:rPr lang="uk-UA" sz="4000" b="1" dirty="0" smtClean="0">
                <a:solidFill>
                  <a:schemeClr val="bg1"/>
                </a:solidFill>
              </a:rPr>
              <a:t>казки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9410" y="1443416"/>
            <a:ext cx="4513028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Головна думка </a:t>
            </a:r>
            <a:r>
              <a:rPr lang="uk-UA" sz="2800" b="1" dirty="0" smtClean="0">
                <a:solidFill>
                  <a:schemeClr val="bg1"/>
                </a:solidFill>
              </a:rPr>
              <a:t>твору: </a:t>
            </a:r>
            <a:r>
              <a:rPr lang="uk-UA" sz="2800" b="1" dirty="0" smtClean="0">
                <a:solidFill>
                  <a:srgbClr val="FFFF00"/>
                </a:solidFill>
              </a:rPr>
              <a:t>потрібно </a:t>
            </a:r>
            <a:r>
              <a:rPr lang="uk-UA" sz="2800" b="1" dirty="0">
                <a:solidFill>
                  <a:srgbClr val="FFFF00"/>
                </a:solidFill>
              </a:rPr>
              <a:t>учиться – завжди </a:t>
            </a:r>
            <a:r>
              <a:rPr lang="uk-UA" sz="2800" b="1" dirty="0" smtClean="0">
                <a:solidFill>
                  <a:srgbClr val="FFFF00"/>
                </a:solidFill>
              </a:rPr>
              <a:t>пригодиться.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388">
                        <a14:foregroundMark x1="44343" y1="37951" x2="44343" y2="37951"/>
                        <a14:foregroundMark x1="37309" y1="21822" x2="37309" y2="21822"/>
                        <a14:foregroundMark x1="56269" y1="22391" x2="56269" y2="2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5732" y="1443416"/>
            <a:ext cx="3164809" cy="51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2273" y="4072816"/>
            <a:ext cx="4977115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Головна думка твору – </a:t>
            </a:r>
            <a:r>
              <a:rPr lang="ru-RU" sz="2800" b="1" dirty="0" smtClean="0">
                <a:solidFill>
                  <a:schemeClr val="bg1"/>
                </a:solidFill>
              </a:rPr>
              <a:t>те</a:t>
            </a:r>
            <a:r>
              <a:rPr lang="ru-RU" sz="2800" b="1" dirty="0">
                <a:solidFill>
                  <a:schemeClr val="bg1"/>
                </a:solidFill>
              </a:rPr>
              <a:t>, про </a:t>
            </a:r>
            <a:r>
              <a:rPr lang="uk-UA" sz="2800" b="1" dirty="0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розповідається в тексті, від чого він застерігає, до чого закликає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4" descr="заяц 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954" y="2796941"/>
            <a:ext cx="1754983" cy="32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0911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22675"/>
          <a:stretch/>
        </p:blipFill>
        <p:spPr bwMode="auto">
          <a:xfrm>
            <a:off x="6626418" y="4211879"/>
            <a:ext cx="5256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22675"/>
          <a:stretch/>
        </p:blipFill>
        <p:spPr bwMode="auto">
          <a:xfrm>
            <a:off x="4198233" y="4211879"/>
            <a:ext cx="5256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66" y="2759591"/>
            <a:ext cx="2434002" cy="290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5728" y1="21869" x2="55728" y2="21869"/>
                        <a14:foregroundMark x1="35913" y1="22243" x2="35913" y2="2224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19" y="1415166"/>
            <a:ext cx="2684910" cy="44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22675"/>
          <a:stretch/>
        </p:blipFill>
        <p:spPr bwMode="auto">
          <a:xfrm>
            <a:off x="0" y="4180290"/>
            <a:ext cx="5256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2366" y="494529"/>
            <a:ext cx="10102468" cy="7011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bg1"/>
                </a:solidFill>
              </a:rPr>
              <a:t>Займи </a:t>
            </a:r>
            <a:r>
              <a:rPr lang="uk-UA" sz="4000" b="1" dirty="0" smtClean="0">
                <a:solidFill>
                  <a:schemeClr val="bg1"/>
                </a:solidFill>
              </a:rPr>
              <a:t>позицію і поясни свою думку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26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9447" r="13298" b="10259"/>
          <a:stretch/>
        </p:blipFill>
        <p:spPr bwMode="auto">
          <a:xfrm>
            <a:off x="2886415" y="1195681"/>
            <a:ext cx="6368003" cy="489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39620" y="1548889"/>
            <a:ext cx="3137013" cy="98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bg1"/>
                </a:solidFill>
              </a:rPr>
              <a:t>Хто переміг?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645256" y="2860370"/>
            <a:ext cx="2197768" cy="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bg1"/>
                </a:solidFill>
              </a:rPr>
              <a:t>Зайчик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262446" y="2828781"/>
            <a:ext cx="2197768" cy="92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bg1"/>
                </a:solidFill>
              </a:rPr>
              <a:t>Вовчик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4572707" y="2404822"/>
            <a:ext cx="1468158" cy="4439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040865" y="2404822"/>
            <a:ext cx="1436212" cy="4439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668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1914" y="494530"/>
            <a:ext cx="9331962" cy="8117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51914" y="1714690"/>
            <a:ext cx="3796937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казку.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Намалюй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свій малюнок до казки. </a:t>
            </a: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77" y="1582156"/>
            <a:ext cx="5277799" cy="432779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576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1682" y="469231"/>
            <a:ext cx="8755124" cy="7994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0581" y="1547397"/>
            <a:ext cx="5077326" cy="3323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chemeClr val="bg1"/>
                </a:solidFill>
              </a:rPr>
              <a:t>Що читали на </a:t>
            </a:r>
            <a:r>
              <a:rPr lang="uk-UA" sz="30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3000" b="1" dirty="0" smtClean="0">
                <a:solidFill>
                  <a:schemeClr val="bg1"/>
                </a:solidFill>
              </a:rPr>
              <a:t>? Хто автор казки?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chemeClr val="bg1"/>
                </a:solidFill>
              </a:rPr>
              <a:t>Хто герої казки?</a:t>
            </a:r>
            <a:endParaRPr lang="uk-UA" sz="30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chemeClr val="bg1"/>
                </a:solidFill>
              </a:rPr>
              <a:t>Що нового </a:t>
            </a:r>
            <a:r>
              <a:rPr lang="uk-UA" sz="3000" b="1" dirty="0" smtClean="0">
                <a:solidFill>
                  <a:schemeClr val="bg1"/>
                </a:solidFill>
              </a:rPr>
              <a:t>дізналися з казки? </a:t>
            </a:r>
            <a:endParaRPr lang="uk-UA" sz="30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chemeClr val="bg1"/>
                </a:solidFill>
              </a:rPr>
              <a:t>Про що йшлося в скоромовці?</a:t>
            </a:r>
            <a:endParaRPr lang="uk-UA" sz="3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128309" y="1770124"/>
            <a:ext cx="326660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197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9515" y="612687"/>
            <a:ext cx="945137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«Ромашка»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i.pinimg.com/474x/75/f3/60/75f360cb63b0064399699f92335725d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333"/>
          <a:stretch/>
        </p:blipFill>
        <p:spPr bwMode="auto">
          <a:xfrm>
            <a:off x="8385988" y="2016167"/>
            <a:ext cx="2384897" cy="26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pinimg.com/474x/83/b3/bd/83b3bd1cf1eba833481c0b476cf54e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3"/>
          <a:stretch/>
        </p:blipFill>
        <p:spPr bwMode="auto">
          <a:xfrm>
            <a:off x="1777931" y="2016166"/>
            <a:ext cx="2384896" cy="27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77" y="2016167"/>
            <a:ext cx="2253170" cy="27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777931" y="4914120"/>
            <a:ext cx="2401896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4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72277" y="4815047"/>
            <a:ext cx="2404969" cy="13280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Не </a:t>
            </a:r>
            <a:r>
              <a:rPr lang="ru-RU" sz="2400" b="1" dirty="0" err="1" smtClean="0">
                <a:solidFill>
                  <a:schemeClr val="bg1"/>
                </a:solidFill>
              </a:rPr>
              <a:t>всі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завдання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уроці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зрозумів</a:t>
            </a:r>
            <a:r>
              <a:rPr lang="ru-RU" sz="2400" b="1" dirty="0" smtClean="0">
                <a:solidFill>
                  <a:schemeClr val="bg1"/>
                </a:solidFill>
              </a:rPr>
              <a:t>(ла)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85988" y="4815047"/>
            <a:ext cx="2498649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Не </a:t>
            </a:r>
            <a:r>
              <a:rPr lang="ru-RU" sz="24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4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27858" y="1406249"/>
            <a:ext cx="9243027" cy="51077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Подаруй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собі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ромашку-смайлик,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оцінюючи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свою роботу на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6821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8093" y="463445"/>
            <a:ext cx="893826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96205" y="2046042"/>
            <a:ext cx="5662785" cy="2826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Дзвенить струмочком 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рідна мова,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Усі слова знайомі в ній,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Але читати кожне слово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У мові правильно зумій.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920049" y="1286556"/>
            <a:ext cx="7152795" cy="6481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b="1" dirty="0" smtClean="0"/>
              <a:t>Плесни у долоні, якщо ти …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920050" y="2807539"/>
            <a:ext cx="6017960" cy="58551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2</a:t>
            </a:r>
            <a:r>
              <a:rPr lang="uk-UA" sz="2800" dirty="0"/>
              <a:t>) </a:t>
            </a:r>
            <a:r>
              <a:rPr lang="uk-UA" sz="2800" dirty="0" smtClean="0"/>
              <a:t>вмієш стрибати на </a:t>
            </a:r>
            <a:r>
              <a:rPr lang="uk-UA" sz="2800" smtClean="0"/>
              <a:t>одній нозі;</a:t>
            </a:r>
            <a:endParaRPr lang="ru-RU" sz="2800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920050" y="3586436"/>
            <a:ext cx="4143441" cy="575500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3</a:t>
            </a:r>
            <a:r>
              <a:rPr lang="uk-UA" sz="2800" dirty="0"/>
              <a:t>) </a:t>
            </a:r>
            <a:r>
              <a:rPr lang="uk-UA" sz="2800" dirty="0" smtClean="0"/>
              <a:t>любиш морозиво;</a:t>
            </a:r>
            <a:endParaRPr lang="ru-RU" sz="2800" dirty="0"/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920048" y="4436710"/>
            <a:ext cx="4143443" cy="563119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4</a:t>
            </a:r>
            <a:r>
              <a:rPr lang="uk-UA" sz="2800" dirty="0"/>
              <a:t>) </a:t>
            </a:r>
            <a:r>
              <a:rPr lang="uk-UA" sz="2800" dirty="0" smtClean="0"/>
              <a:t>маєш гарний </a:t>
            </a:r>
            <a:r>
              <a:rPr lang="uk-UA" sz="2800" dirty="0"/>
              <a:t>настрій</a:t>
            </a:r>
            <a:r>
              <a:rPr lang="uk-UA" sz="2800" dirty="0" smtClean="0"/>
              <a:t>;</a:t>
            </a:r>
            <a:endParaRPr lang="ru-RU" sz="2800" dirty="0"/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920051" y="5229200"/>
            <a:ext cx="6017960" cy="5760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5</a:t>
            </a:r>
            <a:r>
              <a:rPr lang="uk-UA" sz="2800" dirty="0"/>
              <a:t>) </a:t>
            </a:r>
            <a:r>
              <a:rPr lang="uk-UA" sz="2800" dirty="0" smtClean="0"/>
              <a:t>прапор твоєї країни синьо-жовтий.</a:t>
            </a:r>
            <a:endParaRPr lang="ru-RU" sz="2800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920049" y="2046042"/>
            <a:ext cx="4143442" cy="5972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1</a:t>
            </a:r>
            <a:r>
              <a:rPr lang="uk-UA" sz="2800" dirty="0"/>
              <a:t>) </a:t>
            </a:r>
            <a:r>
              <a:rPr lang="uk-UA" sz="2800" dirty="0" smtClean="0"/>
              <a:t>маєш коротке волосся;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536" y="1504709"/>
            <a:ext cx="2303714" cy="433300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290254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Рисунок 4" descr="сорока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32" y="4272899"/>
            <a:ext cx="2869041" cy="157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4871" y="494529"/>
            <a:ext cx="9942653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Читання</a:t>
            </a:r>
            <a:r>
              <a:rPr lang="ru-RU" sz="4000" b="1" dirty="0"/>
              <a:t> </a:t>
            </a:r>
            <a:r>
              <a:rPr lang="ru-RU" sz="4000" b="1" dirty="0" err="1"/>
              <a:t>скоромовки</a:t>
            </a:r>
            <a:r>
              <a:rPr lang="ru-RU" sz="4000" b="1" dirty="0"/>
              <a:t>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4872" y="1449604"/>
            <a:ext cx="4971326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indent="-90170" algn="ctr">
              <a:lnSpc>
                <a:spcPct val="100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Скрекоче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 сорока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сороці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:</a:t>
            </a:r>
          </a:p>
          <a:p>
            <a:pPr marL="90170" indent="-90170" algn="ctr">
              <a:lnSpc>
                <a:spcPct val="10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— А я у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сорочій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сорочці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!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Сорока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сороці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скрекоче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: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— А в мене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яєчко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сороче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! </a:t>
            </a:r>
          </a:p>
        </p:txBody>
      </p:sp>
      <p:pic>
        <p:nvPicPr>
          <p:cNvPr id="6" name="Рисунок 4" descr="сорок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5" y="3511707"/>
            <a:ext cx="2709957" cy="148870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emium Vector | Cracked egg Eggshell cracking stage Realistic chicken egg  with broken eggshell Design element of fragile broken eg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4" t="16694" r="21839" b="19336"/>
          <a:stretch/>
        </p:blipFill>
        <p:spPr bwMode="auto">
          <a:xfrm>
            <a:off x="2614877" y="4687890"/>
            <a:ext cx="559590" cy="7461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7873" y="1449604"/>
            <a:ext cx="4649166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Ку-ку-ку, ку-ку-ку!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Сидить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 пташка на сучку!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Ки-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ки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-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ки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,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ки-ки-ки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!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Посадили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огірки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!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Ко-ко-ко, ко-ко-ко!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Люблю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свіже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 молоко!</a:t>
            </a:r>
          </a:p>
        </p:txBody>
      </p:sp>
      <p:pic>
        <p:nvPicPr>
          <p:cNvPr id="8" name="Рисунок 5" descr="молоко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118" y="4496592"/>
            <a:ext cx="1770927" cy="197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 descr="огурец12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263" y="4703249"/>
            <a:ext cx="1954193" cy="147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 descr="птица щиглик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118" y="2480655"/>
            <a:ext cx="2547842" cy="17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7303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6997" y="494529"/>
            <a:ext cx="10081549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Утвори</a:t>
            </a:r>
            <a:r>
              <a:rPr lang="ru-RU" sz="4000" b="1" dirty="0" smtClean="0"/>
              <a:t> слова з </a:t>
            </a:r>
            <a:r>
              <a:rPr lang="ru-RU" sz="4000" b="1" dirty="0" err="1" smtClean="0"/>
              <a:t>ласкавим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значенням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67379" y="1572011"/>
            <a:ext cx="4128735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indent="-90170">
              <a:lnSpc>
                <a:spcPct val="10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Вовк –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вовчик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90170" indent="-90170">
              <a:lnSpc>
                <a:spcPct val="10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Заєць – _______</a:t>
            </a:r>
          </a:p>
          <a:p>
            <a:pPr marL="90170" indent="-90170">
              <a:lnSpc>
                <a:spcPct val="10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Лисиця –________</a:t>
            </a:r>
          </a:p>
          <a:p>
            <a:pPr marL="90170" indent="-90170">
              <a:lnSpc>
                <a:spcPct val="10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Їжак - _______</a:t>
            </a:r>
          </a:p>
          <a:p>
            <a:pPr marL="90170" indent="-90170">
              <a:lnSpc>
                <a:spcPct val="10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Борсук  – _________</a:t>
            </a:r>
          </a:p>
          <a:p>
            <a:pPr marL="90170" indent="-90170">
              <a:lnSpc>
                <a:spcPct val="10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Ведмідь – __________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62356" y="2018286"/>
            <a:ext cx="1446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ea typeface="Calibri"/>
                <a:cs typeface="Times New Roman"/>
              </a:rPr>
              <a:t>зайчик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08189" y="2509987"/>
            <a:ext cx="1631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ea typeface="Calibri"/>
                <a:cs typeface="Times New Roman"/>
              </a:rPr>
              <a:t>лисичка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87560" y="2990589"/>
            <a:ext cx="14105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ea typeface="Calibri"/>
                <a:cs typeface="Times New Roman"/>
              </a:rPr>
              <a:t>їжачок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1347" y="3447280"/>
            <a:ext cx="1834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err="1" smtClean="0">
                <a:solidFill>
                  <a:srgbClr val="0070C0"/>
                </a:solidFill>
                <a:ea typeface="Calibri"/>
                <a:cs typeface="Times New Roman"/>
              </a:rPr>
              <a:t>борсучок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11582" y="4032055"/>
            <a:ext cx="1994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ea typeface="Calibri"/>
                <a:cs typeface="Times New Roman"/>
              </a:rPr>
              <a:t>ведмедик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27884" y="4791299"/>
            <a:ext cx="528692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indent="-90170" algn="ctr">
              <a:lnSpc>
                <a:spcPct val="100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Як ти гадаєш, коли використовують слова з ласкавим значенням? </a:t>
            </a:r>
          </a:p>
        </p:txBody>
      </p:sp>
      <p:pic>
        <p:nvPicPr>
          <p:cNvPr id="2050" name="Picture 2" descr="Методичка &quot; Цікавинки для дитинки 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r="5159"/>
          <a:stretch/>
        </p:blipFill>
        <p:spPr bwMode="auto">
          <a:xfrm>
            <a:off x="1006996" y="1488581"/>
            <a:ext cx="4810375" cy="371821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858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21971" y="582906"/>
            <a:ext cx="8951331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86200" y="1754140"/>
            <a:ext cx="5587102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поспілкуємось на тему «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Потрібно учиться – завжди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пригодиться»,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попрацюємо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казкою Юрія </a:t>
            </a:r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Ярмиша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«Зайчик і Вовчик».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Поміркуємо над значенням прислів’я.</a:t>
            </a:r>
          </a:p>
        </p:txBody>
      </p:sp>
    </p:spTree>
    <p:extLst>
      <p:ext uri="{BB962C8B-B14F-4D97-AF65-F5344CB8AC3E}">
        <p14:creationId xmlns:p14="http://schemas.microsoft.com/office/powerpoint/2010/main" val="343862405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54768" y="494529"/>
            <a:ext cx="9272998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письменником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4768" y="1513114"/>
            <a:ext cx="4937760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 Юрій Феодосійович </a:t>
            </a:r>
          </a:p>
          <a:p>
            <a:pPr algn="ctr"/>
            <a:r>
              <a:rPr lang="uk-UA" sz="4000" b="1" dirty="0" err="1">
                <a:solidFill>
                  <a:srgbClr val="FFFF00"/>
                </a:solidFill>
              </a:rPr>
              <a:t>Ярмиш</a:t>
            </a:r>
            <a:r>
              <a:rPr lang="uk-UA" sz="4000" b="1" dirty="0">
                <a:solidFill>
                  <a:srgbClr val="FFFF00"/>
                </a:solidFill>
              </a:rPr>
              <a:t> - </a:t>
            </a:r>
            <a:r>
              <a:rPr lang="ru-RU" sz="4000" b="1" dirty="0" err="1">
                <a:solidFill>
                  <a:schemeClr val="bg1"/>
                </a:solidFill>
              </a:rPr>
              <a:t>український</a:t>
            </a:r>
            <a:r>
              <a:rPr lang="ru-RU" sz="4000" b="1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письменник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майстер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авторської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казки</a:t>
            </a:r>
            <a:r>
              <a:rPr lang="ru-RU" sz="4000" b="1" dirty="0" smtClean="0">
                <a:solidFill>
                  <a:schemeClr val="bg1"/>
                </a:solidFill>
              </a:rPr>
              <a:t>.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703" y="1513113"/>
            <a:ext cx="4023063" cy="402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6622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291" y="2579642"/>
            <a:ext cx="2438166" cy="353357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41" y="2707561"/>
            <a:ext cx="2217935" cy="327773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»Ð¸Ð¿Ð°ÑÑ ÐºÐ¾Ð¼Ð¿ÑÑÑÐµÑ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42229" y="2801354"/>
            <a:ext cx="2695170" cy="281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91251" y="484445"/>
            <a:ext cx="10532962" cy="892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Спрогнозуй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9109" y="1458885"/>
            <a:ext cx="7893934" cy="10180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Про що може йти мова в казці Юрія </a:t>
            </a:r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</a:rPr>
              <a:t>Ярмиша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Зайчик і Вовчик»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380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0524" y="408246"/>
            <a:ext cx="3646716" cy="10177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Юрій </a:t>
            </a:r>
            <a:r>
              <a:rPr lang="uk-UA" sz="2800" b="1" dirty="0" err="1" smtClean="0">
                <a:solidFill>
                  <a:schemeClr val="bg1"/>
                </a:solidFill>
              </a:rPr>
              <a:t>Ярмиш</a:t>
            </a:r>
            <a:r>
              <a:rPr lang="uk-UA" sz="2800" b="1" dirty="0" smtClean="0">
                <a:solidFill>
                  <a:schemeClr val="bg1"/>
                </a:solidFill>
              </a:rPr>
              <a:t>. Казка </a:t>
            </a:r>
            <a:r>
              <a:rPr lang="uk-UA" sz="2800" b="1" dirty="0"/>
              <a:t>«Зайчик і Вовчик»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2050" name="Picture 2" descr="D:\2 клас\2 Читання\1 Савченко\01 До школи до книги до друзів\№009 - Ю.Ярмиш. Зайчик і Вовчик\2024-06-10_2029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"/>
          <a:stretch/>
        </p:blipFill>
        <p:spPr bwMode="auto">
          <a:xfrm>
            <a:off x="4520368" y="386475"/>
            <a:ext cx="7348399" cy="5904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480" y="2596828"/>
            <a:ext cx="4096804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6700" indent="-2667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Чи справдилися твої очікування щодо її змісту?</a:t>
            </a:r>
          </a:p>
          <a:p>
            <a:pPr marL="266700" indent="-2667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Яку інформацію шукав Вовчик? А Зайчик?</a:t>
            </a:r>
          </a:p>
          <a:p>
            <a:pPr marL="266700" indent="-2667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Чому почуття персонажів змінювались?</a:t>
            </a:r>
          </a:p>
          <a:p>
            <a:pPr marL="266700" indent="-2667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Добери з тексту вислови, які підтверджують твою думку.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826643" y="2581154"/>
            <a:ext cx="2233914" cy="115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826643" y="5385381"/>
            <a:ext cx="3727048" cy="1157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087975" y="3508955"/>
            <a:ext cx="4734354" cy="57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40375" y="6225149"/>
            <a:ext cx="419999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3707" y="1488565"/>
            <a:ext cx="395790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6700" indent="-2667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Знітився – розгубився. 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66700" indent="-2667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Прискалив око – примружив.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66700" indent="-2667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Спантеличено – розгублено.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4471" y="5206503"/>
            <a:ext cx="43363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виникла в тебе інша назва казки? 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120924" y="2559066"/>
            <a:ext cx="3312534" cy="30151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знітився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прискалив око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спантеличено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спідлоба </a:t>
            </a:r>
            <a:endParaRPr lang="ru-RU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8075513" y="2559065"/>
            <a:ext cx="3904284" cy="30151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примружив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розгубився</a:t>
            </a:r>
          </a:p>
          <a:p>
            <a:pPr eaLnBrk="0" hangingPunct="0">
              <a:defRPr/>
            </a:pPr>
            <a:r>
              <a:rPr lang="ru-RU" sz="4000" dirty="0" err="1" smtClean="0"/>
              <a:t>недоброзичливо</a:t>
            </a:r>
            <a:endParaRPr lang="ru-RU" sz="4000" dirty="0" smtClean="0"/>
          </a:p>
          <a:p>
            <a:pPr eaLnBrk="0" hangingPunct="0">
              <a:defRPr/>
            </a:pPr>
            <a:r>
              <a:rPr lang="uk-UA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розгублено </a:t>
            </a:r>
            <a:endParaRPr lang="ru-RU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6154225" y="3173394"/>
            <a:ext cx="1962888" cy="693333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340642" y="3250810"/>
            <a:ext cx="1786651" cy="615917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340642" y="4420418"/>
            <a:ext cx="1776471" cy="75029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982044" y="4476880"/>
            <a:ext cx="2055703" cy="55528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394" y="2559066"/>
            <a:ext cx="2474408" cy="349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56527" y="450984"/>
            <a:ext cx="10453730" cy="9958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робота. </a:t>
            </a:r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9672" y="1606945"/>
            <a:ext cx="8327570" cy="66196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З'єднай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стрілочками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близькі за значенням слова</a:t>
            </a:r>
          </a:p>
        </p:txBody>
      </p:sp>
    </p:spTree>
    <p:extLst>
      <p:ext uri="{BB962C8B-B14F-4D97-AF65-F5344CB8AC3E}">
        <p14:creationId xmlns:p14="http://schemas.microsoft.com/office/powerpoint/2010/main" val="37833083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4983</TotalTime>
  <Words>443</Words>
  <Application>Microsoft Office PowerPoint</Application>
  <PresentationFormat>Произвольный</PresentationFormat>
  <Paragraphs>101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«Ромашка»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334</cp:revision>
  <dcterms:created xsi:type="dcterms:W3CDTF">2018-01-05T16:38:53Z</dcterms:created>
  <dcterms:modified xsi:type="dcterms:W3CDTF">2024-09-14T18:02:42Z</dcterms:modified>
</cp:coreProperties>
</file>