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23" r:id="rId3"/>
    <p:sldId id="322" r:id="rId4"/>
    <p:sldId id="321" r:id="rId5"/>
    <p:sldId id="284" r:id="rId6"/>
    <p:sldId id="325" r:id="rId7"/>
    <p:sldId id="324" r:id="rId8"/>
    <p:sldId id="297" r:id="rId9"/>
    <p:sldId id="302" r:id="rId10"/>
    <p:sldId id="326" r:id="rId11"/>
    <p:sldId id="307" r:id="rId12"/>
    <p:sldId id="327" r:id="rId13"/>
    <p:sldId id="31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2F3242"/>
    <a:srgbClr val="722651"/>
    <a:srgbClr val="DED231"/>
    <a:srgbClr val="C31D58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1263" y="4044709"/>
            <a:ext cx="9720514" cy="19409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Як знайти на карті України </a:t>
            </a:r>
            <a:endParaRPr lang="uk-UA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свій </a:t>
            </a:r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рідний край? 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62" y="902077"/>
            <a:ext cx="3849257" cy="276066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720314" y="1143665"/>
            <a:ext cx="3208942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в суспільстві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10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країна. Фізична карта - купити в B-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18" y="1268053"/>
            <a:ext cx="7046901" cy="50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9078" y="1314352"/>
            <a:ext cx="3288107" cy="104688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Помандруймо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картою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України.</a:t>
            </a:r>
            <a:r>
              <a:rPr lang="uk-UA" sz="2000" b="1" dirty="0"/>
              <a:t>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Відшукай низовини, височини і гори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9078" y="5072524"/>
            <a:ext cx="3335446" cy="951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000" b="1" dirty="0"/>
              <a:t>Які форми земної поверхні переважають на території України?</a:t>
            </a:r>
            <a:endParaRPr lang="en-US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0700" y="494528"/>
            <a:ext cx="10232020" cy="7092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Уявна мандрівка картою України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9078" y="2488556"/>
            <a:ext cx="3335446" cy="25508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uk-UA" sz="2000" b="1" u="sng" dirty="0" smtClean="0"/>
              <a:t>Низовини:</a:t>
            </a:r>
            <a:r>
              <a:rPr lang="uk-UA" sz="2000" b="1" dirty="0" smtClean="0"/>
              <a:t> Придніпровська</a:t>
            </a:r>
            <a:r>
              <a:rPr lang="uk-UA" sz="2000" b="1" dirty="0"/>
              <a:t>, </a:t>
            </a:r>
            <a:r>
              <a:rPr lang="uk-UA" sz="2000" b="1" dirty="0" smtClean="0"/>
              <a:t>Причорноморська, Поліська. </a:t>
            </a:r>
          </a:p>
          <a:p>
            <a:pPr fontAlgn="base"/>
            <a:r>
              <a:rPr lang="uk-UA" sz="2000" b="1" u="sng" dirty="0" smtClean="0"/>
              <a:t>Височини: </a:t>
            </a:r>
            <a:r>
              <a:rPr lang="uk-UA" sz="2000" b="1" dirty="0" smtClean="0"/>
              <a:t>Придніпровська,  Подільська, Донецька,  Приазовська.</a:t>
            </a:r>
          </a:p>
          <a:p>
            <a:pPr fontAlgn="base"/>
            <a:r>
              <a:rPr lang="uk-UA" sz="2000" b="1" u="sng" dirty="0" smtClean="0"/>
              <a:t>Гори</a:t>
            </a:r>
            <a:r>
              <a:rPr lang="uk-UA" sz="2000" b="1" dirty="0" smtClean="0"/>
              <a:t>: Українські Карпати, Кримські.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27805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1764" y="1519880"/>
            <a:ext cx="4469658" cy="132749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Найвищою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вершиною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Говерла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 Карпатах.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висота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2061 м 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3" y="3081778"/>
            <a:ext cx="4469659" cy="294103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81554" y="1369410"/>
            <a:ext cx="5466942" cy="1964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Карпати</a:t>
            </a:r>
            <a:r>
              <a:rPr lang="ru-RU" sz="2400" b="1" dirty="0"/>
              <a:t> —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гірська</a:t>
            </a:r>
            <a:r>
              <a:rPr lang="ru-RU" sz="2400" b="1" dirty="0"/>
              <a:t> система, </a:t>
            </a:r>
            <a:r>
              <a:rPr lang="ru-RU" sz="2400" b="1" dirty="0" err="1"/>
              <a:t>розташована</a:t>
            </a:r>
            <a:r>
              <a:rPr lang="ru-RU" sz="2400" b="1" dirty="0"/>
              <a:t> в </a:t>
            </a:r>
            <a:r>
              <a:rPr lang="ru-RU" sz="2400" b="1" dirty="0" err="1"/>
              <a:t>центрі</a:t>
            </a:r>
            <a:r>
              <a:rPr lang="ru-RU" sz="2400" b="1" dirty="0"/>
              <a:t> </a:t>
            </a:r>
            <a:r>
              <a:rPr lang="ru-RU" sz="2400" b="1" dirty="0" err="1"/>
              <a:t>Європи</a:t>
            </a:r>
            <a:r>
              <a:rPr lang="ru-RU" sz="2400" b="1" dirty="0"/>
              <a:t>. Вона </a:t>
            </a:r>
            <a:r>
              <a:rPr lang="ru-RU" sz="2400" b="1" dirty="0" err="1"/>
              <a:t>простирається</a:t>
            </a:r>
            <a:r>
              <a:rPr lang="ru-RU" sz="2400" b="1" dirty="0"/>
              <a:t> дугою на 1500 км. На </a:t>
            </a:r>
            <a:r>
              <a:rPr lang="ru-RU" sz="2400" b="1" dirty="0" err="1"/>
              <a:t>заході</a:t>
            </a:r>
            <a:r>
              <a:rPr lang="ru-RU" sz="2400" b="1" dirty="0"/>
              <a:t> </a:t>
            </a:r>
            <a:r>
              <a:rPr lang="ru-RU" sz="2400" b="1" dirty="0" err="1"/>
              <a:t>України</a:t>
            </a:r>
            <a:r>
              <a:rPr lang="ru-RU" sz="2400" b="1" dirty="0"/>
              <a:t> </a:t>
            </a:r>
            <a:r>
              <a:rPr lang="ru-RU" sz="2400" b="1" dirty="0" err="1"/>
              <a:t>лежить</a:t>
            </a:r>
            <a:r>
              <a:rPr lang="ru-RU" sz="2400" b="1" dirty="0"/>
              <a:t> </a:t>
            </a:r>
            <a:r>
              <a:rPr lang="ru-RU" sz="2400" b="1" dirty="0" err="1"/>
              <a:t>лише</a:t>
            </a:r>
            <a:r>
              <a:rPr lang="ru-RU" sz="2400" b="1" dirty="0"/>
              <a:t> </a:t>
            </a:r>
            <a:r>
              <a:rPr lang="ru-RU" sz="2400" b="1" dirty="0" err="1"/>
              <a:t>частина</a:t>
            </a:r>
            <a:r>
              <a:rPr lang="ru-RU" sz="2400" b="1" dirty="0"/>
              <a:t> </a:t>
            </a:r>
            <a:r>
              <a:rPr lang="ru-RU" sz="2400" b="1" dirty="0" err="1"/>
              <a:t>цієї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— </a:t>
            </a:r>
            <a:r>
              <a:rPr lang="ru-RU" sz="2400" b="1" dirty="0" err="1"/>
              <a:t>Українські</a:t>
            </a:r>
            <a:r>
              <a:rPr lang="ru-RU" sz="2400" b="1" dirty="0"/>
              <a:t> </a:t>
            </a:r>
            <a:r>
              <a:rPr lang="ru-RU" sz="2400" b="1" dirty="0" err="1"/>
              <a:t>Карпати</a:t>
            </a:r>
            <a:r>
              <a:rPr lang="ru-RU" sz="2400" b="1" dirty="0"/>
              <a:t>.</a:t>
            </a:r>
            <a:endParaRPr lang="en-US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22" y="3489129"/>
            <a:ext cx="4066406" cy="25336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052233" y="494528"/>
            <a:ext cx="10202051" cy="6829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Торбинка </a:t>
            </a:r>
            <a:r>
              <a:rPr lang="uk-UA" sz="4000" b="1" dirty="0" err="1">
                <a:solidFill>
                  <a:schemeClr val="bg1"/>
                </a:solidFill>
              </a:rPr>
              <a:t>цікавинок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441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74" y="4300391"/>
            <a:ext cx="2370708" cy="15844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 descr="Мапа Київської області | infoportal.ua™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r="19199" b="2574"/>
          <a:stretch/>
        </p:blipFill>
        <p:spPr bwMode="auto">
          <a:xfrm>
            <a:off x="612775" y="4306567"/>
            <a:ext cx="2176992" cy="15832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4802" y="1281606"/>
            <a:ext cx="4015307" cy="15640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Моря є – плавати не можна, </a:t>
            </a:r>
          </a:p>
          <a:p>
            <a:r>
              <a:rPr lang="uk-UA" sz="2400" b="1" dirty="0" smtClean="0"/>
              <a:t>Дороги є – їхати не можна. </a:t>
            </a:r>
          </a:p>
          <a:p>
            <a:r>
              <a:rPr lang="uk-UA" sz="2400" b="1" dirty="0" smtClean="0"/>
              <a:t>Земля є – орати не можна.</a:t>
            </a:r>
          </a:p>
          <a:p>
            <a:r>
              <a:rPr lang="uk-UA" sz="2400" b="1" dirty="0" smtClean="0"/>
              <a:t>Що це?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2775" y="399959"/>
            <a:ext cx="9235222" cy="735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9" y="5903266"/>
            <a:ext cx="974820" cy="954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2800" b="1" dirty="0" smtClean="0">
                <a:solidFill>
                  <a:schemeClr val="bg1"/>
                </a:solidFill>
              </a:rPr>
              <a:t>11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9160" y="2966443"/>
            <a:ext cx="7430949" cy="7067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Розглянь зображення земної поверхні. Напиши в кружечках відповідні цифри.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10053686" y="272154"/>
            <a:ext cx="1243619" cy="1521537"/>
          </a:xfrm>
          <a:prstGeom prst="rect">
            <a:avLst/>
          </a:prstGeom>
        </p:spPr>
      </p:pic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9160" y="1281606"/>
            <a:ext cx="3183720" cy="78200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Прочитай загадку. Напиши відгадку.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9" t="16878" r="65808" b="73478"/>
          <a:stretch/>
        </p:blipFill>
        <p:spPr>
          <a:xfrm>
            <a:off x="1076880" y="2063611"/>
            <a:ext cx="2736000" cy="7820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1753715" y="5752640"/>
            <a:ext cx="453119" cy="4783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93425" y="5752640"/>
            <a:ext cx="453119" cy="4783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9250" y="5724417"/>
            <a:ext cx="498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a typeface="Cambria"/>
              </a:rPr>
              <a:t>1</a:t>
            </a:r>
            <a:endParaRPr lang="ru-RU" sz="2800" dirty="0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52456" y="2359215"/>
            <a:ext cx="1188176" cy="486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Мапа 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701529" y="3750092"/>
            <a:ext cx="2528857" cy="486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2. Карта України.</a:t>
            </a:r>
            <a:endParaRPr lang="ru-RU" sz="2400" b="1" dirty="0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297311" y="3732856"/>
            <a:ext cx="2762798" cy="486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3. План місцевості</a:t>
            </a:r>
            <a:endParaRPr lang="ru-RU" sz="2400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32549" r="49756" b="14902"/>
          <a:stretch/>
        </p:blipFill>
        <p:spPr>
          <a:xfrm>
            <a:off x="2933120" y="4318844"/>
            <a:ext cx="1885937" cy="15844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Прямоугольник 42"/>
          <p:cNvSpPr/>
          <p:nvPr/>
        </p:nvSpPr>
        <p:spPr>
          <a:xfrm>
            <a:off x="629160" y="3750092"/>
            <a:ext cx="1963248" cy="486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1 – світлина.</a:t>
            </a:r>
            <a:endParaRPr lang="ru-RU" sz="24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703807" y="5894090"/>
            <a:ext cx="453119" cy="4783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771777" y="5708980"/>
            <a:ext cx="498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a typeface="Cambria"/>
              </a:rPr>
              <a:t>2</a:t>
            </a:r>
            <a:endParaRPr lang="ru-RU" sz="2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716644" y="5849226"/>
            <a:ext cx="498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ea typeface="Cambria"/>
              </a:rPr>
              <a:t>3</a:t>
            </a:r>
            <a:endParaRPr lang="ru-RU" sz="2800" dirty="0"/>
          </a:p>
        </p:txBody>
      </p:sp>
      <p:pic>
        <p:nvPicPr>
          <p:cNvPr id="5128" name="Picture 8" descr="D:\2 клас\4 ЯДС\1 Грущинська\1 Людина в суспільстві\№010 Як знайти на карті України свій рідний край\2024-09-21_21085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24077" r="9725" b="-274"/>
          <a:stretch/>
        </p:blipFill>
        <p:spPr bwMode="auto">
          <a:xfrm>
            <a:off x="7588345" y="4300391"/>
            <a:ext cx="43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8455990" y="2845616"/>
            <a:ext cx="3049245" cy="131398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Якими кольорами позначають на карті ці об’єкти? Вибери та з’єднай лініями.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0150997" y="4745620"/>
            <a:ext cx="763930" cy="36543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9772669" y="4595149"/>
            <a:ext cx="1142258" cy="47935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 flipV="1">
            <a:off x="8455990" y="4595149"/>
            <a:ext cx="1292355" cy="4793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8455990" y="5186338"/>
            <a:ext cx="1090482" cy="47935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8455990" y="5831307"/>
            <a:ext cx="747114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0343798" y="5778085"/>
            <a:ext cx="571129" cy="120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495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33" grpId="0" animBg="1"/>
      <p:bldP spid="8" grpId="0"/>
      <p:bldP spid="39" grpId="0" animBg="1"/>
      <p:bldP spid="41" grpId="0" animBg="1"/>
      <p:bldP spid="44" grpId="0" animBg="1"/>
      <p:bldP spid="43" grpId="0" animBg="1"/>
      <p:bldP spid="45" grpId="0" animBg="1"/>
      <p:bldP spid="46" grpId="0"/>
      <p:bldP spid="47" grpId="0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8843" y="494528"/>
            <a:ext cx="9917658" cy="6745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«Інтерв’ю»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251B524C-59DB-4919-9303-C936BD06E329}"/>
              </a:ext>
            </a:extLst>
          </p:cNvPr>
          <p:cNvSpPr/>
          <p:nvPr/>
        </p:nvSpPr>
        <p:spPr>
          <a:xfrm>
            <a:off x="874421" y="3121690"/>
            <a:ext cx="3442730" cy="9875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chemeClr val="bg1"/>
                </a:solidFill>
              </a:rPr>
              <a:t>Що нового </a:t>
            </a:r>
            <a:r>
              <a:rPr lang="uk-UA" sz="2400" b="1" dirty="0" smtClean="0">
                <a:solidFill>
                  <a:schemeClr val="bg1"/>
                </a:solidFill>
              </a:rPr>
              <a:t>ти </a:t>
            </a:r>
            <a:r>
              <a:rPr lang="uk-UA" sz="2400" b="1" dirty="0">
                <a:solidFill>
                  <a:schemeClr val="bg1"/>
                </a:solidFill>
              </a:rPr>
              <a:t>сьогодні </a:t>
            </a:r>
            <a:r>
              <a:rPr lang="uk-UA" sz="2400" b="1" dirty="0" err="1" smtClean="0">
                <a:solidFill>
                  <a:schemeClr val="bg1"/>
                </a:solidFill>
              </a:rPr>
              <a:t>дізнав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DBB6F7C-2A7B-48A5-B788-F8BE6EC73B5E}"/>
              </a:ext>
            </a:extLst>
          </p:cNvPr>
          <p:cNvSpPr/>
          <p:nvPr/>
        </p:nvSpPr>
        <p:spPr>
          <a:xfrm>
            <a:off x="874421" y="1453878"/>
            <a:ext cx="3963797" cy="13092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На твою думку, коли </a:t>
            </a:r>
            <a:r>
              <a:rPr lang="ru-RU" sz="2400" b="1" dirty="0" err="1"/>
              <a:t>тобі</a:t>
            </a:r>
            <a:r>
              <a:rPr lang="ru-RU" sz="2400" b="1" dirty="0"/>
              <a:t> в </a:t>
            </a:r>
            <a:r>
              <a:rPr lang="ru-RU" sz="2400" b="1" dirty="0" err="1"/>
              <a:t>житті</a:t>
            </a:r>
            <a:r>
              <a:rPr lang="ru-RU" sz="2400" b="1" dirty="0"/>
              <a:t> </a:t>
            </a:r>
            <a:r>
              <a:rPr lang="ru-RU" sz="2400" b="1" dirty="0" err="1"/>
              <a:t>знадобиться</a:t>
            </a:r>
            <a:r>
              <a:rPr lang="ru-RU" sz="2400" b="1" dirty="0"/>
              <a:t> </a:t>
            </a:r>
            <a:r>
              <a:rPr lang="ru-RU" sz="2400" b="1" dirty="0" err="1"/>
              <a:t>вміння</a:t>
            </a:r>
            <a:r>
              <a:rPr lang="ru-RU" sz="2400" b="1" dirty="0"/>
              <a:t> </a:t>
            </a:r>
            <a:r>
              <a:rPr lang="ru-RU" sz="2400" b="1" dirty="0" err="1"/>
              <a:t>користуватися</a:t>
            </a:r>
            <a:r>
              <a:rPr lang="ru-RU" sz="2400" b="1" dirty="0"/>
              <a:t> картою?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D8C3491-9708-40EA-A943-8D1D02266EC3}"/>
              </a:ext>
            </a:extLst>
          </p:cNvPr>
          <p:cNvSpPr/>
          <p:nvPr/>
        </p:nvSpPr>
        <p:spPr>
          <a:xfrm>
            <a:off x="7736888" y="3361984"/>
            <a:ext cx="3442730" cy="94517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було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важко? Якщо так, в чому саме? 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83094D12-AFB6-47FB-ACC3-2379992DB83E}"/>
              </a:ext>
            </a:extLst>
          </p:cNvPr>
          <p:cNvSpPr/>
          <p:nvPr/>
        </p:nvSpPr>
        <p:spPr>
          <a:xfrm>
            <a:off x="7856175" y="1453878"/>
            <a:ext cx="3442730" cy="1420523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chemeClr val="bg1"/>
                </a:solidFill>
              </a:rPr>
              <a:t>Що найбільше </a:t>
            </a:r>
            <a:r>
              <a:rPr lang="uk-UA" sz="2400" b="1" dirty="0" smtClean="0">
                <a:solidFill>
                  <a:schemeClr val="bg1"/>
                </a:solidFill>
              </a:rPr>
              <a:t>тебе </a:t>
            </a:r>
            <a:r>
              <a:rPr lang="uk-UA" sz="2400" b="1" dirty="0">
                <a:solidFill>
                  <a:schemeClr val="bg1"/>
                </a:solidFill>
              </a:rPr>
              <a:t>вразило чи здивувало під час уроку?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24C370A-8450-4FF3-9B5F-B8EF2471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7362" r="13967" b="15449"/>
          <a:stretch/>
        </p:blipFill>
        <p:spPr>
          <a:xfrm>
            <a:off x="3776888" y="1512571"/>
            <a:ext cx="396000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910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1170" y="508459"/>
            <a:ext cx="10139422" cy="8447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ᐈ Будильник рисунки, вектор будильник рисунок | скачать 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723">
            <a:off x="972604" y="2370428"/>
            <a:ext cx="3177218" cy="317721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рненська ЗОШ І-ІІ ступенів №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"/>
          <a:stretch/>
        </p:blipFill>
        <p:spPr bwMode="auto">
          <a:xfrm flipH="1">
            <a:off x="6922053" y="3377132"/>
            <a:ext cx="4328539" cy="274575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8636" y="1445841"/>
            <a:ext cx="4887686" cy="17912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Уже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дзвінок нам дав сигнал:</a:t>
            </a:r>
          </a:p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Працювати час настав.</a:t>
            </a:r>
          </a:p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Тож і ми часу не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гаймо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    Роботу швидше починаймо.</a:t>
            </a:r>
          </a:p>
        </p:txBody>
      </p:sp>
    </p:spTree>
    <p:extLst>
      <p:ext uri="{BB962C8B-B14F-4D97-AF65-F5344CB8AC3E}">
        <p14:creationId xmlns:p14="http://schemas.microsoft.com/office/powerpoint/2010/main" val="36721121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05114" y="1385344"/>
            <a:ext cx="5829951" cy="19750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Уяви себе батарейкою. Покажи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жестом або мімікою,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наскільки ти «заряджена» батарейка?</a:t>
            </a:r>
          </a:p>
          <a:p>
            <a:pPr lvl="0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Поміркуй, що тебе швидко заряджає до повного заряду.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слайді лише деякі підказки. </a:t>
            </a:r>
          </a:p>
          <a:p>
            <a:pPr lvl="0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 тебе може бути свій варіант «зарядки»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21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«Батарейка»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62719" y="5815407"/>
            <a:ext cx="2206615" cy="5523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Прогулянка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125044" y="4953835"/>
            <a:ext cx="2156369" cy="954215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Улюблені іграшки</a:t>
            </a:r>
            <a:endParaRPr lang="ru-RU" sz="28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485026" y="3295778"/>
            <a:ext cx="2175289" cy="579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Перекус 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486148" y="5858447"/>
            <a:ext cx="2292960" cy="5423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Сім’я поруч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9126801" y="3363106"/>
            <a:ext cx="2251711" cy="9589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Домашня тваринка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02" y="1320582"/>
            <a:ext cx="2057511" cy="19533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Рослини\Фрук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1" y="1377542"/>
            <a:ext cx="2286000" cy="1905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сміра Україна Читання в родині\OIG (3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3384"/>
          <a:stretch/>
        </p:blipFill>
        <p:spPr bwMode="auto">
          <a:xfrm>
            <a:off x="3486148" y="3585306"/>
            <a:ext cx="2292960" cy="21746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5-21-41-04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219"/>
          <a:stretch/>
        </p:blipFill>
        <p:spPr bwMode="auto">
          <a:xfrm>
            <a:off x="914403" y="3559602"/>
            <a:ext cx="2432135" cy="21668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сурс педагога – Ресурс педаго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37" y="4010657"/>
            <a:ext cx="2842547" cy="18419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2209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17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05781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6392" y="5434387"/>
            <a:ext cx="2836858" cy="64232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Так виглядає річка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Дніпро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космосу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4" y="1239230"/>
            <a:ext cx="3261956" cy="41680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45" y="1239232"/>
            <a:ext cx="4978175" cy="27227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456517" y="1239232"/>
            <a:ext cx="2083442" cy="13613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Річка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Дніпро на знімку з висоти пташиного польоту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1294" y="494528"/>
            <a:ext cx="10788665" cy="6501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Роздивися </a:t>
            </a:r>
            <a:r>
              <a:rPr lang="uk-UA" sz="4000" b="1" dirty="0" smtClean="0"/>
              <a:t>світлини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0502" y="4040965"/>
            <a:ext cx="5157118" cy="1075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На що схожа річка Дніпро? Чи можна побачити Київ – столицю нашої Батьківщини на знімку з космосу</a:t>
            </a:r>
            <a:r>
              <a:rPr lang="uk-UA" sz="2000" b="1" dirty="0" smtClean="0"/>
              <a:t>?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456517" y="2766349"/>
            <a:ext cx="2407534" cy="33081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Порівняй, ч</a:t>
            </a:r>
            <a:r>
              <a:rPr lang="ru-RU" sz="2000" b="1" dirty="0" smtClean="0">
                <a:solidFill>
                  <a:schemeClr val="bg1"/>
                </a:solidFill>
              </a:rPr>
              <a:t>им </a:t>
            </a:r>
            <a:r>
              <a:rPr lang="ru-RU" sz="2000" b="1" dirty="0" err="1">
                <a:solidFill>
                  <a:schemeClr val="bg1"/>
                </a:solidFill>
              </a:rPr>
              <a:t>відрізняються</a:t>
            </a:r>
            <a:r>
              <a:rPr lang="ru-RU" sz="2000" b="1" dirty="0">
                <a:solidFill>
                  <a:schemeClr val="bg1"/>
                </a:solidFill>
              </a:rPr>
              <a:t> фото </a:t>
            </a:r>
            <a:r>
              <a:rPr lang="ru-RU" sz="2000" b="1" dirty="0" err="1">
                <a:solidFill>
                  <a:schemeClr val="bg1"/>
                </a:solidFill>
              </a:rPr>
              <a:t>поверхні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Землі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зроблені</a:t>
            </a:r>
            <a:r>
              <a:rPr lang="ru-RU" sz="2000" b="1" dirty="0">
                <a:solidFill>
                  <a:schemeClr val="bg1"/>
                </a:solidFill>
              </a:rPr>
              <a:t> з космосу та </a:t>
            </a:r>
            <a:r>
              <a:rPr lang="ru-RU" sz="2000" b="1" dirty="0" err="1">
                <a:solidFill>
                  <a:schemeClr val="bg1"/>
                </a:solidFill>
              </a:rPr>
              <a:t>висоти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пташиного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польоту</a:t>
            </a:r>
            <a:r>
              <a:rPr lang="ru-RU" sz="2000" b="1" dirty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Який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колір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на них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переважає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наприклад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улітку</a:t>
            </a:r>
            <a:r>
              <a:rPr lang="ru-RU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60502" y="5176093"/>
            <a:ext cx="5157118" cy="8984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На </a:t>
            </a:r>
            <a:r>
              <a:rPr lang="uk-UA" sz="2000" b="1" dirty="0" smtClean="0"/>
              <a:t>світлинах, зроблених з висоти пташиного польоту, вдається добре роздивитися навіть </a:t>
            </a:r>
            <a:r>
              <a:rPr lang="uk-UA" sz="2000" b="1" dirty="0" smtClean="0"/>
              <a:t>будинки на берегах Дніпра.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787951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40780" y="1311004"/>
            <a:ext cx="7604567" cy="8650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Земна </a:t>
            </a:r>
            <a:r>
              <a:rPr lang="ru-RU" sz="2400" b="1" dirty="0" err="1"/>
              <a:t>поверхня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різноманітна</a:t>
            </a:r>
            <a:r>
              <a:rPr lang="ru-RU" sz="2400" b="1" dirty="0"/>
              <a:t>. Є на </a:t>
            </a:r>
            <a:r>
              <a:rPr lang="ru-RU" sz="2400" b="1" dirty="0" err="1"/>
              <a:t>ній</a:t>
            </a:r>
            <a:r>
              <a:rPr lang="ru-RU" sz="2400" b="1" dirty="0"/>
              <a:t> </a:t>
            </a:r>
            <a:r>
              <a:rPr lang="ru-RU" sz="2400" b="1" dirty="0" err="1"/>
              <a:t>великі</a:t>
            </a:r>
            <a:r>
              <a:rPr lang="ru-RU" sz="2400" b="1" dirty="0"/>
              <a:t> </a:t>
            </a:r>
            <a:r>
              <a:rPr lang="ru-RU" sz="2400" b="1" dirty="0" err="1"/>
              <a:t>рівнини</a:t>
            </a:r>
            <a:r>
              <a:rPr lang="ru-RU" sz="2400" b="1" dirty="0"/>
              <a:t>, </a:t>
            </a:r>
            <a:r>
              <a:rPr lang="ru-RU" sz="2400" b="1" dirty="0" err="1"/>
              <a:t>вкриті</a:t>
            </a:r>
            <a:r>
              <a:rPr lang="ru-RU" sz="2400" b="1" dirty="0"/>
              <a:t> </a:t>
            </a:r>
            <a:r>
              <a:rPr lang="ru-RU" sz="2400" b="1" dirty="0" err="1"/>
              <a:t>рослинністю</a:t>
            </a:r>
            <a:r>
              <a:rPr lang="ru-RU" sz="2400" b="1" dirty="0"/>
              <a:t>, </a:t>
            </a:r>
            <a:r>
              <a:rPr lang="ru-RU" sz="2400" b="1" dirty="0" err="1"/>
              <a:t>річки</a:t>
            </a:r>
            <a:r>
              <a:rPr lang="ru-RU" sz="2400" b="1" dirty="0"/>
              <a:t>, моря, </a:t>
            </a:r>
            <a:r>
              <a:rPr lang="ru-RU" sz="2400" b="1" dirty="0" err="1"/>
              <a:t>ліси</a:t>
            </a:r>
            <a:r>
              <a:rPr lang="ru-RU" sz="2400" b="1" dirty="0"/>
              <a:t> та гори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049" y="494529"/>
            <a:ext cx="10978185" cy="7323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Земна поверхня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37" y="2271643"/>
            <a:ext cx="2260109" cy="16950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29" y="2283067"/>
            <a:ext cx="2534853" cy="17015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1" y="2271643"/>
            <a:ext cx="3013480" cy="16950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69" y="4111288"/>
            <a:ext cx="2725492" cy="17034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55" y="4111288"/>
            <a:ext cx="2731631" cy="16389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38" y="1516233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96366" y="5906395"/>
            <a:ext cx="8333771" cy="6149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Як </a:t>
            </a:r>
            <a:r>
              <a:rPr lang="ru-RU" sz="2400" b="1" dirty="0" err="1" smtClean="0"/>
              <a:t>побачити</a:t>
            </a:r>
            <a:r>
              <a:rPr lang="ru-RU" sz="2400" b="1" dirty="0" smtClean="0"/>
              <a:t> всю </a:t>
            </a:r>
            <a:r>
              <a:rPr lang="ru-RU" sz="2400" b="1" dirty="0" err="1" smtClean="0"/>
              <a:t>земну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поверхню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одночасно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066385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680749" y="1368878"/>
            <a:ext cx="4942394" cy="27864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побачити</a:t>
            </a:r>
            <a:r>
              <a:rPr lang="ru-RU" sz="2400" b="1" dirty="0"/>
              <a:t> всю нашу планету Земля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якусь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частину</a:t>
            </a:r>
            <a:r>
              <a:rPr lang="ru-RU" sz="2400" b="1" dirty="0"/>
              <a:t>, люди </a:t>
            </a:r>
            <a:r>
              <a:rPr lang="ru-RU" sz="2400" b="1" dirty="0" err="1"/>
              <a:t>створюють</a:t>
            </a:r>
            <a:r>
              <a:rPr lang="ru-RU" sz="2400" b="1" dirty="0"/>
              <a:t> і </a:t>
            </a:r>
            <a:r>
              <a:rPr lang="ru-RU" sz="2400" b="1" dirty="0" err="1"/>
              <a:t>користуються</a:t>
            </a:r>
            <a:r>
              <a:rPr lang="ru-RU" sz="2400" b="1" dirty="0"/>
              <a:t> картами. На них </a:t>
            </a:r>
            <a:r>
              <a:rPr lang="ru-RU" sz="2400" b="1" dirty="0" err="1"/>
              <a:t>умовними</a:t>
            </a:r>
            <a:r>
              <a:rPr lang="ru-RU" sz="2400" b="1" dirty="0"/>
              <a:t> знаками </a:t>
            </a:r>
            <a:r>
              <a:rPr lang="ru-RU" sz="2400" b="1" dirty="0" err="1"/>
              <a:t>зображають</a:t>
            </a:r>
            <a:r>
              <a:rPr lang="ru-RU" sz="2400" b="1" dirty="0"/>
              <a:t> </a:t>
            </a:r>
            <a:r>
              <a:rPr lang="ru-RU" sz="2400" b="1" dirty="0" err="1"/>
              <a:t>різні</a:t>
            </a:r>
            <a:r>
              <a:rPr lang="ru-RU" sz="2400" b="1" dirty="0"/>
              <a:t> </a:t>
            </a:r>
            <a:r>
              <a:rPr lang="ru-RU" sz="2400" b="1" dirty="0" err="1"/>
              <a:t>форми</a:t>
            </a:r>
            <a:r>
              <a:rPr lang="ru-RU" sz="2400" b="1" dirty="0"/>
              <a:t> </a:t>
            </a:r>
            <a:r>
              <a:rPr lang="ru-RU" sz="2400" b="1" dirty="0" err="1"/>
              <a:t>земної</a:t>
            </a:r>
            <a:r>
              <a:rPr lang="ru-RU" sz="2400" b="1" dirty="0"/>
              <a:t> </a:t>
            </a:r>
            <a:r>
              <a:rPr lang="ru-RU" sz="2400" b="1" dirty="0" err="1"/>
              <a:t>поверхні</a:t>
            </a:r>
            <a:r>
              <a:rPr lang="ru-RU" sz="2400" b="1" dirty="0"/>
              <a:t>, </a:t>
            </a:r>
            <a:r>
              <a:rPr lang="ru-RU" sz="2400" b="1" dirty="0" err="1"/>
              <a:t>країни</a:t>
            </a:r>
            <a:r>
              <a:rPr lang="ru-RU" sz="2400" b="1" dirty="0"/>
              <a:t>, </a:t>
            </a:r>
            <a:r>
              <a:rPr lang="ru-RU" sz="2400" b="1" dirty="0" err="1"/>
              <a:t>міста</a:t>
            </a:r>
            <a:r>
              <a:rPr lang="ru-RU" sz="2400" b="1" dirty="0"/>
              <a:t>, села </a:t>
            </a:r>
            <a:r>
              <a:rPr lang="ru-RU" sz="2400" b="1" dirty="0" err="1"/>
              <a:t>тощо</a:t>
            </a:r>
            <a:r>
              <a:rPr lang="ru-RU" sz="2400" b="1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9123" y="494529"/>
            <a:ext cx="10278319" cy="6513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pic>
        <p:nvPicPr>
          <p:cNvPr id="12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90" y="1311003"/>
            <a:ext cx="2550051" cy="39091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35400" y="4239640"/>
            <a:ext cx="7806720" cy="15749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Сьогодні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уроці</a:t>
            </a:r>
            <a:r>
              <a:rPr lang="ru-RU" sz="2400" b="1" dirty="0" smtClean="0"/>
              <a:t> ми </a:t>
            </a:r>
            <a:r>
              <a:rPr lang="ru-RU" sz="2400" b="1" dirty="0" err="1" smtClean="0"/>
              <a:t>ознайомимось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розташуванням</a:t>
            </a:r>
            <a:r>
              <a:rPr lang="ru-RU" sz="2400" b="1" dirty="0" smtClean="0"/>
              <a:t> </a:t>
            </a:r>
            <a:r>
              <a:rPr lang="uk-UA" sz="2400" b="1" dirty="0"/>
              <a:t>місцевості на карті України, особливості її рельєфу, </a:t>
            </a:r>
            <a:r>
              <a:rPr lang="uk-UA" sz="2400" b="1" dirty="0" smtClean="0"/>
              <a:t>вчитимемося використовувати </a:t>
            </a:r>
            <a:r>
              <a:rPr lang="uk-UA" sz="2400" b="1" dirty="0"/>
              <a:t>фізичну карту України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як </a:t>
            </a:r>
            <a:r>
              <a:rPr lang="uk-UA" sz="2400" b="1" dirty="0"/>
              <a:t>джерело нових </a:t>
            </a:r>
            <a:r>
              <a:rPr lang="uk-UA" sz="2400" b="1" dirty="0" smtClean="0"/>
              <a:t>знань</a:t>
            </a:r>
            <a:r>
              <a:rPr lang="uk-UA" sz="2400" b="1" dirty="0"/>
              <a:t>.</a:t>
            </a:r>
            <a:endParaRPr lang="ru-RU" sz="2400" b="1" dirty="0"/>
          </a:p>
        </p:txBody>
      </p:sp>
      <p:pic>
        <p:nvPicPr>
          <p:cNvPr id="1026" name="Picture 2" descr="Дитяча карта світу. ФОРМАТ А1 - Книжковий інтернет-магазин Ран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r="471"/>
          <a:stretch/>
        </p:blipFill>
        <p:spPr bwMode="auto">
          <a:xfrm>
            <a:off x="509965" y="1606253"/>
            <a:ext cx="3101893" cy="23116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351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3889" y="502560"/>
            <a:ext cx="10418279" cy="759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Розглядати</a:t>
            </a:r>
            <a:r>
              <a:rPr lang="ru-RU" sz="4000" b="1" dirty="0"/>
              <a:t> карту </a:t>
            </a:r>
            <a:r>
              <a:rPr lang="ru-RU" sz="4000" b="1" dirty="0" err="1"/>
              <a:t>завжди</a:t>
            </a:r>
            <a:r>
              <a:rPr lang="ru-RU" sz="4000" b="1" dirty="0"/>
              <a:t> </a:t>
            </a:r>
            <a:r>
              <a:rPr lang="ru-RU" sz="4000" b="1" dirty="0" err="1"/>
              <a:t>цікаво</a:t>
            </a:r>
            <a:endParaRPr lang="ru-RU" sz="4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9" y="1422386"/>
            <a:ext cx="7675078" cy="361568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56312" y="1863742"/>
            <a:ext cx="4880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Карта (</a:t>
            </a:r>
            <a:r>
              <a:rPr lang="ru-RU" sz="2800" b="1" dirty="0" err="1">
                <a:solidFill>
                  <a:srgbClr val="C00000"/>
                </a:solidFill>
              </a:rPr>
              <a:t>мапа</a:t>
            </a:r>
            <a:r>
              <a:rPr lang="ru-RU" sz="2800" b="1" dirty="0">
                <a:solidFill>
                  <a:srgbClr val="C00000"/>
                </a:solidFill>
              </a:rPr>
              <a:t>)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зменшене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зображення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земної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поверхні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площині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відображене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допомогою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умовних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позначень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47230" y="1422386"/>
            <a:ext cx="2314938" cy="196123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Тому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вміння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читати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» карту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завжди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стати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пригоді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" b="10986"/>
          <a:stretch/>
        </p:blipFill>
        <p:spPr>
          <a:xfrm>
            <a:off x="8602620" y="4221394"/>
            <a:ext cx="3299848" cy="238299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843890" y="4075787"/>
            <a:ext cx="5093392" cy="9622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Розглянемо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умовні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позначення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мапі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489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країна. Фізична карта - купити в B-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18" y="1268053"/>
            <a:ext cx="7046901" cy="50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3274" y="494528"/>
            <a:ext cx="10232020" cy="7208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Вчимося читати мапу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453877">
            <a:off x="4566793" y="3412427"/>
            <a:ext cx="1255457" cy="628541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9850826">
            <a:off x="8477570" y="5491947"/>
            <a:ext cx="926788" cy="430992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60699" y="1416597"/>
            <a:ext cx="2987164" cy="67579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Розглянь фізичну карту України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0699" y="3399581"/>
            <a:ext cx="2987164" cy="951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Рівнини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позначаються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зеленим і жовтим кольором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0699" y="2284867"/>
            <a:ext cx="2987164" cy="10452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Гори на карті позначаються коричневим кольором </a:t>
            </a:r>
          </a:p>
        </p:txBody>
      </p:sp>
      <p:sp>
        <p:nvSpPr>
          <p:cNvPr id="15" name="Овал 14"/>
          <p:cNvSpPr/>
          <p:nvPr/>
        </p:nvSpPr>
        <p:spPr>
          <a:xfrm>
            <a:off x="7926060" y="4099229"/>
            <a:ext cx="1446684" cy="9401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60699" y="4464529"/>
            <a:ext cx="2987164" cy="8289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Водойми - </a:t>
            </a:r>
            <a:r>
              <a:rPr lang="ru-RU" sz="2000" b="1" dirty="0" err="1">
                <a:solidFill>
                  <a:schemeClr val="bg1"/>
                </a:solidFill>
              </a:rPr>
              <a:t>блакитним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>
                <a:solidFill>
                  <a:schemeClr val="bg1"/>
                </a:solidFill>
              </a:rPr>
              <a:t>синім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кольорами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78762" y="5181220"/>
            <a:ext cx="1074642" cy="940159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045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623</Words>
  <Application>Microsoft Office PowerPoint</Application>
  <PresentationFormat>Произвольный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81</cp:revision>
  <dcterms:created xsi:type="dcterms:W3CDTF">2018-01-05T16:38:53Z</dcterms:created>
  <dcterms:modified xsi:type="dcterms:W3CDTF">2024-09-22T08:35:29Z</dcterms:modified>
</cp:coreProperties>
</file>