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81" r:id="rId3"/>
    <p:sldId id="365" r:id="rId4"/>
    <p:sldId id="323" r:id="rId5"/>
    <p:sldId id="361" r:id="rId6"/>
    <p:sldId id="347" r:id="rId7"/>
    <p:sldId id="332" r:id="rId8"/>
    <p:sldId id="333" r:id="rId9"/>
    <p:sldId id="335" r:id="rId10"/>
    <p:sldId id="338" r:id="rId11"/>
    <p:sldId id="339" r:id="rId12"/>
    <p:sldId id="355" r:id="rId13"/>
    <p:sldId id="357" r:id="rId14"/>
    <p:sldId id="358" r:id="rId15"/>
    <p:sldId id="360" r:id="rId16"/>
    <p:sldId id="341" r:id="rId17"/>
    <p:sldId id="36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FFFF00"/>
    <a:srgbClr val="295FFF"/>
    <a:srgbClr val="00B050"/>
    <a:srgbClr val="1694E9"/>
    <a:srgbClr val="FFB441"/>
    <a:srgbClr val="709E32"/>
    <a:srgbClr val="000000"/>
    <a:srgbClr val="00206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62" autoAdjust="0"/>
    <p:restoredTop sz="94660"/>
  </p:normalViewPr>
  <p:slideViewPr>
    <p:cSldViewPr snapToGrid="0">
      <p:cViewPr varScale="1">
        <p:scale>
          <a:sx n="82" d="100"/>
          <a:sy n="82" d="100"/>
        </p:scale>
        <p:origin x="-61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722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17.09.2024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17.09.2024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17.09.2024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image" Target="../media/image14.gif"/><Relationship Id="rId4" Type="http://schemas.openxmlformats.org/officeDocument/2006/relationships/image" Target="../media/image8.gif"/><Relationship Id="rId9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32615" y="4013085"/>
            <a:ext cx="10109631" cy="224742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chemeClr val="accent2">
                    <a:lumMod val="75000"/>
                  </a:schemeClr>
                </a:solidFill>
              </a:rPr>
              <a:t>Осінь – золотокоса красуня</a:t>
            </a:r>
          </a:p>
          <a:p>
            <a:pPr algn="ctr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М. Рильський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. Ми збирали з сином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землі каштани…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Д. Павличко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. Небеса прозорі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  <a:endParaRPr lang="uk-UA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375139" y="1084950"/>
            <a:ext cx="3748131" cy="21452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</a:rPr>
              <a:t>Розділ 1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. До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школи, до книги, до друзів душа поривається знов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Урок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10</a:t>
            </a:r>
            <a:endParaRPr lang="uk-UA" sz="2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Золота осінь Божої Любові | ДивенСві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61" y="1084950"/>
            <a:ext cx="4049273" cy="2537926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70339" y="625157"/>
            <a:ext cx="8732066" cy="9532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Досліджуй!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2886" y="2043224"/>
            <a:ext cx="6737920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</a:rPr>
              <a:t>Не тільки </a:t>
            </a:r>
            <a:r>
              <a:rPr lang="uk-UA" sz="2800" b="1" dirty="0" smtClean="0">
                <a:solidFill>
                  <a:srgbClr val="FFFF00"/>
                </a:solidFill>
              </a:rPr>
              <a:t>дивись, </a:t>
            </a:r>
            <a:r>
              <a:rPr lang="uk-UA" sz="2800" b="1" dirty="0">
                <a:solidFill>
                  <a:srgbClr val="FFFF00"/>
                </a:solidFill>
              </a:rPr>
              <a:t>а й </a:t>
            </a:r>
            <a:r>
              <a:rPr lang="uk-UA" sz="2800" b="1" dirty="0" smtClean="0">
                <a:solidFill>
                  <a:srgbClr val="FFFF00"/>
                </a:solidFill>
              </a:rPr>
              <a:t>придивляйся</a:t>
            </a:r>
            <a:r>
              <a:rPr lang="uk-UA" sz="2800" b="1" dirty="0">
                <a:solidFill>
                  <a:srgbClr val="FFFF00"/>
                </a:solidFill>
              </a:rPr>
              <a:t>!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</a:rPr>
              <a:t>Помічай </a:t>
            </a:r>
            <a:r>
              <a:rPr lang="uk-UA" sz="2800" b="1" dirty="0">
                <a:solidFill>
                  <a:srgbClr val="FFFF00"/>
                </a:solidFill>
              </a:rPr>
              <a:t>не лише яскраве, велике, а й малопомітне.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</a:rPr>
              <a:t>Не тільки </a:t>
            </a:r>
            <a:r>
              <a:rPr lang="uk-UA" sz="2800" b="1" dirty="0" smtClean="0">
                <a:solidFill>
                  <a:srgbClr val="FFFF00"/>
                </a:solidFill>
              </a:rPr>
              <a:t>слухай, </a:t>
            </a:r>
            <a:r>
              <a:rPr lang="uk-UA" sz="2800" b="1" dirty="0">
                <a:solidFill>
                  <a:srgbClr val="FFFF00"/>
                </a:solidFill>
              </a:rPr>
              <a:t>а й </a:t>
            </a:r>
            <a:r>
              <a:rPr lang="uk-UA" sz="2800" b="1" dirty="0" smtClean="0">
                <a:solidFill>
                  <a:srgbClr val="FFFF00"/>
                </a:solidFill>
              </a:rPr>
              <a:t>прислухайся</a:t>
            </a:r>
            <a:r>
              <a:rPr lang="uk-UA" sz="2800" b="1" dirty="0">
                <a:solidFill>
                  <a:srgbClr val="FFFF00"/>
                </a:solidFill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</a:rPr>
              <a:t>Намагайся </a:t>
            </a:r>
            <a:r>
              <a:rPr lang="uk-UA" sz="2800" b="1" dirty="0">
                <a:solidFill>
                  <a:srgbClr val="FFFF00"/>
                </a:solidFill>
              </a:rPr>
              <a:t>цікаво розповісти про побачене.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28" y="2884714"/>
            <a:ext cx="3339102" cy="239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9250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72885" y="494528"/>
            <a:ext cx="10755085" cy="8008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Поміркуймо. </a:t>
            </a:r>
            <a:r>
              <a:rPr lang="uk-UA" sz="4000" b="1" dirty="0" smtClean="0">
                <a:solidFill>
                  <a:schemeClr val="bg1"/>
                </a:solidFill>
              </a:rPr>
              <a:t>Уявімо</a:t>
            </a:r>
            <a:r>
              <a:rPr lang="uk-UA" sz="4000" b="1" dirty="0">
                <a:solidFill>
                  <a:schemeClr val="bg1"/>
                </a:solidFill>
              </a:rPr>
              <a:t>, що означають вислови.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9672" y="1553918"/>
            <a:ext cx="454286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Хмаринка тане </a:t>
            </a:r>
            <a:r>
              <a:rPr lang="uk-UA" sz="3600" b="1" dirty="0" smtClean="0">
                <a:solidFill>
                  <a:schemeClr val="bg1"/>
                </a:solidFill>
              </a:rPr>
              <a:t>–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741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85" y="2382979"/>
            <a:ext cx="5096434" cy="320226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1876" y="1548238"/>
            <a:ext cx="4421838" cy="646331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Струни павутинь </a:t>
            </a:r>
            <a:r>
              <a:rPr lang="uk-UA" sz="3600" b="1" dirty="0" smtClean="0">
                <a:solidFill>
                  <a:schemeClr val="bg1"/>
                </a:solidFill>
              </a:rPr>
              <a:t>–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ÐÐ°ÑÑÐ¸Ð½ÐºÐ¸ Ð¿Ð¾ Ð·Ð°Ð¿ÑÐ¾ÑÑ Ð¿Ð°ÑÑÐ¸Ð½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871" y="2382979"/>
            <a:ext cx="5337100" cy="320226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1699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96686" y="520291"/>
            <a:ext cx="10721662" cy="6771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Розглянь </a:t>
            </a:r>
            <a:r>
              <a:rPr lang="uk-UA" sz="3600" b="1" dirty="0">
                <a:solidFill>
                  <a:schemeClr val="bg1"/>
                </a:solidFill>
              </a:rPr>
              <a:t>картину Сергія Шишка «Осінь. </a:t>
            </a:r>
            <a:r>
              <a:rPr lang="uk-UA" sz="3600" b="1" dirty="0" err="1">
                <a:solidFill>
                  <a:schemeClr val="bg1"/>
                </a:solidFill>
              </a:rPr>
              <a:t>Голосієво</a:t>
            </a:r>
            <a:r>
              <a:rPr lang="uk-UA" sz="3600" b="1" dirty="0">
                <a:solidFill>
                  <a:schemeClr val="bg1"/>
                </a:solidFill>
              </a:rPr>
              <a:t>».</a:t>
            </a:r>
          </a:p>
        </p:txBody>
      </p:sp>
      <p:pic>
        <p:nvPicPr>
          <p:cNvPr id="1945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927" y="1355657"/>
            <a:ext cx="5503421" cy="443861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6" y="1355657"/>
            <a:ext cx="2514600" cy="314325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9732" y="4498907"/>
            <a:ext cx="4755195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58775" indent="-358775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Що зображено на картині?</a:t>
            </a:r>
          </a:p>
          <a:p>
            <a:pPr marL="358775" indent="-358775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Яка це пора року?</a:t>
            </a:r>
          </a:p>
          <a:p>
            <a:pPr marL="358775" indent="-358775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Яких кольорів найбільше?</a:t>
            </a:r>
          </a:p>
          <a:p>
            <a:pPr marL="358775" indent="-358775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Якого кольору небо?</a:t>
            </a:r>
          </a:p>
          <a:p>
            <a:pPr marL="358775" indent="-358775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Який настрій створює картина</a:t>
            </a:r>
            <a:r>
              <a:rPr lang="uk-UA" sz="2400" b="1" dirty="0" smtClean="0">
                <a:solidFill>
                  <a:schemeClr val="bg1"/>
                </a:solidFill>
              </a:rPr>
              <a:t>?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21934" y="1355657"/>
            <a:ext cx="2476982" cy="280076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Сергій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Шишко -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видатний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український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живописець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майстер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пейзажу і натюрморту</a:t>
            </a:r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03248" y="5799454"/>
            <a:ext cx="290239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Осінь. </a:t>
            </a:r>
            <a:r>
              <a:rPr lang="uk-UA" sz="2800" b="1" dirty="0" err="1" smtClean="0">
                <a:solidFill>
                  <a:schemeClr val="accent2">
                    <a:lumMod val="75000"/>
                  </a:schemeClr>
                </a:solidFill>
              </a:rPr>
              <a:t>Голосієво</a:t>
            </a:r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1336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557100" y="1575570"/>
            <a:ext cx="4878423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err="1">
                <a:solidFill>
                  <a:srgbClr val="FFFF00"/>
                </a:solidFill>
              </a:rPr>
              <a:t>Дмитро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Васильович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Павличко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</a:rPr>
              <a:t>–  </a:t>
            </a:r>
            <a:r>
              <a:rPr lang="ru-RU" sz="3600" b="1" dirty="0" err="1" smtClean="0">
                <a:solidFill>
                  <a:schemeClr val="bg1"/>
                </a:solidFill>
              </a:rPr>
              <a:t>український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>
                <a:solidFill>
                  <a:schemeClr val="bg1"/>
                </a:solidFill>
              </a:rPr>
              <a:t>поет, </a:t>
            </a:r>
            <a:r>
              <a:rPr lang="ru-RU" sz="3600" b="1" dirty="0" err="1">
                <a:solidFill>
                  <a:schemeClr val="bg1"/>
                </a:solidFill>
              </a:rPr>
              <a:t>перекладач</a:t>
            </a:r>
            <a:r>
              <a:rPr lang="ru-RU" sz="3600" b="1" dirty="0">
                <a:solidFill>
                  <a:schemeClr val="bg1"/>
                </a:solidFill>
              </a:rPr>
              <a:t>, </a:t>
            </a:r>
            <a:r>
              <a:rPr lang="ru-RU" sz="3600" b="1" dirty="0" err="1">
                <a:solidFill>
                  <a:schemeClr val="bg1"/>
                </a:solidFill>
              </a:rPr>
              <a:t>громадський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діяч</a:t>
            </a:r>
            <a:r>
              <a:rPr lang="ru-RU" sz="36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048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904" y="1575570"/>
            <a:ext cx="3451824" cy="448737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80407" y="519863"/>
            <a:ext cx="9744541" cy="7537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Знайомство з </a:t>
            </a:r>
            <a:r>
              <a:rPr lang="uk-UA" sz="4000" b="1" dirty="0" smtClean="0">
                <a:solidFill>
                  <a:schemeClr val="bg1"/>
                </a:solidFill>
              </a:rPr>
              <a:t>поетом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12059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64771" y="483642"/>
            <a:ext cx="9927772" cy="9863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Дмитро Павличко </a:t>
            </a:r>
            <a:r>
              <a:rPr lang="uk-UA" sz="4000" b="1" dirty="0">
                <a:solidFill>
                  <a:schemeClr val="bg1"/>
                </a:solidFill>
              </a:rPr>
              <a:t>«Небеса прозорі…»</a:t>
            </a:r>
          </a:p>
        </p:txBody>
      </p:sp>
      <p:pic>
        <p:nvPicPr>
          <p:cNvPr id="22532" name="Picture 4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147" y="1528353"/>
            <a:ext cx="5887396" cy="39096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68784" y="1528353"/>
            <a:ext cx="3562066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/>
              <a:t>Небеса прозорі,</a:t>
            </a:r>
          </a:p>
          <a:p>
            <a:r>
              <a:rPr lang="uk-UA" sz="2800" b="1" dirty="0"/>
              <a:t>мов глибінь ріки.</a:t>
            </a:r>
          </a:p>
          <a:p>
            <a:r>
              <a:rPr lang="uk-UA" sz="2800" b="1" dirty="0"/>
              <a:t>Падають, як зорі,</a:t>
            </a:r>
          </a:p>
          <a:p>
            <a:r>
              <a:rPr lang="uk-UA" sz="2800" b="1" dirty="0"/>
              <a:t>з </a:t>
            </a:r>
            <a:r>
              <a:rPr lang="uk-UA" sz="2800" b="1" dirty="0" err="1"/>
              <a:t>явора</a:t>
            </a:r>
            <a:r>
              <a:rPr lang="uk-UA" sz="2800" b="1" dirty="0"/>
              <a:t> листки.</a:t>
            </a:r>
          </a:p>
          <a:p>
            <a:r>
              <a:rPr lang="uk-UA" sz="2800" b="1" dirty="0"/>
              <a:t>А над полем нитка</a:t>
            </a:r>
          </a:p>
          <a:p>
            <a:r>
              <a:rPr lang="uk-UA" sz="2800" b="1" dirty="0"/>
              <a:t>дзвонить, як струна.</a:t>
            </a:r>
          </a:p>
          <a:p>
            <a:r>
              <a:rPr lang="uk-UA" sz="2800" b="1" dirty="0"/>
              <a:t>Зажурилась квітка,</a:t>
            </a:r>
          </a:p>
          <a:p>
            <a:r>
              <a:rPr lang="uk-UA" sz="2800" b="1" dirty="0"/>
              <a:t>чує сніг вона.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8667" y="5357158"/>
            <a:ext cx="711988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Чи сподобався тобі вірш?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Ранню чи пізню осінь змальовує поет?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Які порівняння передають красу осіннього дня?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168784" y="2407534"/>
            <a:ext cx="27550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698701" y="2803002"/>
            <a:ext cx="122511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851231" y="4101295"/>
            <a:ext cx="151242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60595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3514" y="494529"/>
            <a:ext cx="10363199" cy="7067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слова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698893" y="2134867"/>
            <a:ext cx="2190279" cy="286420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uk-UA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небеса</a:t>
            </a:r>
          </a:p>
          <a:p>
            <a:pPr eaLnBrk="0" hangingPunct="0">
              <a:defRPr/>
            </a:pPr>
            <a:r>
              <a:rPr lang="uk-UA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листки</a:t>
            </a:r>
          </a:p>
          <a:p>
            <a:pPr eaLnBrk="0" hangingPunct="0">
              <a:defRPr/>
            </a:pPr>
            <a:r>
              <a:rPr lang="uk-UA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нитка</a:t>
            </a:r>
          </a:p>
          <a:p>
            <a:pPr eaLnBrk="0" hangingPunct="0">
              <a:defRPr/>
            </a:pPr>
            <a:r>
              <a:rPr lang="uk-UA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квітка</a:t>
            </a:r>
            <a:endParaRPr lang="ru-RU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8293808" y="2144486"/>
            <a:ext cx="2972905" cy="286420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uk-UA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як зорі</a:t>
            </a:r>
          </a:p>
          <a:p>
            <a:pPr eaLnBrk="0" hangingPunct="0">
              <a:defRPr/>
            </a:pPr>
            <a:r>
              <a:rPr lang="uk-UA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прозорі</a:t>
            </a:r>
          </a:p>
          <a:p>
            <a:pPr eaLnBrk="0" hangingPunct="0">
              <a:defRPr/>
            </a:pPr>
            <a:r>
              <a:rPr lang="uk-UA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зажурилась</a:t>
            </a:r>
          </a:p>
          <a:p>
            <a:pPr eaLnBrk="0" hangingPunct="0">
              <a:defRPr/>
            </a:pPr>
            <a:r>
              <a:rPr lang="uk-UA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як струна</a:t>
            </a:r>
            <a:endParaRPr lang="ru-RU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5889172" y="2604852"/>
            <a:ext cx="2404636" cy="775414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5889172" y="2757870"/>
            <a:ext cx="2404636" cy="622396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172" y="3864063"/>
            <a:ext cx="2378313" cy="690827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5889172" y="4016462"/>
            <a:ext cx="2378313" cy="69082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3514" y="1445803"/>
            <a:ext cx="2525496" cy="356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698893" y="1341632"/>
            <a:ext cx="7567820" cy="70708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З'єднайте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стрілочками відповідні словосполучення з вірша.</a:t>
            </a:r>
          </a:p>
        </p:txBody>
      </p:sp>
    </p:spTree>
    <p:extLst>
      <p:ext uri="{BB962C8B-B14F-4D97-AF65-F5344CB8AC3E}">
        <p14:creationId xmlns:p14="http://schemas.microsoft.com/office/powerpoint/2010/main" val="39637885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57468" y="542210"/>
            <a:ext cx="9828836" cy="6769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Пояснення домашнього </a:t>
            </a:r>
            <a:r>
              <a:rPr lang="uk-UA" sz="4000" b="1" dirty="0" smtClean="0">
                <a:solidFill>
                  <a:schemeClr val="bg1"/>
                </a:solidFill>
              </a:rPr>
              <a:t>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57468" y="1370514"/>
            <a:ext cx="4952999" cy="3416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</a:rPr>
              <a:t>Виразне читання віршів. </a:t>
            </a:r>
            <a:endParaRPr lang="uk-UA" sz="3600" b="1" dirty="0">
              <a:solidFill>
                <a:srgbClr val="FFFF00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Вивчи </a:t>
            </a:r>
            <a:r>
              <a:rPr lang="uk-UA" sz="3600" b="1" dirty="0">
                <a:solidFill>
                  <a:schemeClr val="bg1"/>
                </a:solidFill>
              </a:rPr>
              <a:t>вірш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Дмитра </a:t>
            </a:r>
            <a:r>
              <a:rPr lang="uk-UA" sz="3600" b="1" dirty="0">
                <a:solidFill>
                  <a:schemeClr val="bg1"/>
                </a:solidFill>
              </a:rPr>
              <a:t>Павличка «Небеса прозорі…» напам'ять.</a:t>
            </a:r>
          </a:p>
        </p:txBody>
      </p:sp>
      <p:pic>
        <p:nvPicPr>
          <p:cNvPr id="8198" name="Picture 6" descr="ÐÐ°ÑÑÐ¸Ð½ÐºÐ¸ Ð¿Ð¾ Ð·Ð°Ð¿ÑÐ¾ÑÑ ÐºÐ»Ð¸Ð¿Ð°ÑÑ Ð´ÐµÑÐ¸ ÑÐ¸ÑÐ°ÑÑ ÐºÐ½Ð¸Ð³Ñ Ñ ÑÐ¾Ð´Ð¸ÑÐµÐ»ÑÐ¼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742" y="1300079"/>
            <a:ext cx="4284562" cy="351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59944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9515" y="612687"/>
            <a:ext cx="9451370" cy="7200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Рефлексія. Вправа «Ромашка»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https://i.pinimg.com/474x/75/f3/60/75f360cb63b0064399699f92335725d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7333"/>
          <a:stretch/>
        </p:blipFill>
        <p:spPr bwMode="auto">
          <a:xfrm>
            <a:off x="8385988" y="2016167"/>
            <a:ext cx="2384897" cy="262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i.pinimg.com/474x/83/b3/bd/83b3bd1cf1eba833481c0b476cf54e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23"/>
          <a:stretch/>
        </p:blipFill>
        <p:spPr bwMode="auto">
          <a:xfrm>
            <a:off x="1777931" y="2016166"/>
            <a:ext cx="2384896" cy="279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277" y="2016167"/>
            <a:ext cx="2253170" cy="273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777931" y="4914120"/>
            <a:ext cx="2401896" cy="13280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Сподобалась</a:t>
            </a:r>
            <a:r>
              <a:rPr lang="ru-RU" sz="2400" b="1" dirty="0" smtClean="0">
                <a:solidFill>
                  <a:schemeClr val="bg1"/>
                </a:solidFill>
              </a:rPr>
              <a:t> своя робота на </a:t>
            </a:r>
            <a:r>
              <a:rPr lang="ru-RU" sz="2400" b="1" dirty="0" err="1" smtClean="0">
                <a:solidFill>
                  <a:schemeClr val="bg1"/>
                </a:solidFill>
              </a:rPr>
              <a:t>уроці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072277" y="4815047"/>
            <a:ext cx="2404969" cy="132802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Не </a:t>
            </a:r>
            <a:r>
              <a:rPr lang="ru-RU" sz="2400" b="1" dirty="0" err="1" smtClean="0">
                <a:solidFill>
                  <a:schemeClr val="bg1"/>
                </a:solidFill>
              </a:rPr>
              <a:t>всі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завдання</a:t>
            </a:r>
            <a:r>
              <a:rPr lang="ru-RU" sz="2400" b="1" dirty="0" smtClean="0">
                <a:solidFill>
                  <a:schemeClr val="bg1"/>
                </a:solidFill>
              </a:rPr>
              <a:t> на </a:t>
            </a:r>
            <a:r>
              <a:rPr lang="ru-RU" sz="2400" b="1" dirty="0" err="1" smtClean="0">
                <a:solidFill>
                  <a:schemeClr val="bg1"/>
                </a:solidFill>
              </a:rPr>
              <a:t>уроці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зрозумів</a:t>
            </a:r>
            <a:r>
              <a:rPr lang="ru-RU" sz="2400" b="1" dirty="0" smtClean="0">
                <a:solidFill>
                  <a:schemeClr val="bg1"/>
                </a:solidFill>
              </a:rPr>
              <a:t>(ла)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385988" y="4815047"/>
            <a:ext cx="2498649" cy="13280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Не </a:t>
            </a:r>
            <a:r>
              <a:rPr lang="ru-RU" sz="2400" b="1" dirty="0" err="1" smtClean="0">
                <a:solidFill>
                  <a:schemeClr val="bg1"/>
                </a:solidFill>
              </a:rPr>
              <a:t>сподобалась</a:t>
            </a:r>
            <a:r>
              <a:rPr lang="ru-RU" sz="2400" b="1" dirty="0" smtClean="0">
                <a:solidFill>
                  <a:schemeClr val="bg1"/>
                </a:solidFill>
              </a:rPr>
              <a:t> своя робота на </a:t>
            </a:r>
            <a:r>
              <a:rPr lang="ru-RU" sz="2400" b="1" dirty="0" err="1" smtClean="0">
                <a:solidFill>
                  <a:schemeClr val="bg1"/>
                </a:solidFill>
              </a:rPr>
              <a:t>уроці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527858" y="1406249"/>
            <a:ext cx="9243027" cy="51077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Подаруй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собі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ромашку-смайлик,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оцінюючи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свою роботу на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785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3258" y="516981"/>
            <a:ext cx="10101942" cy="7992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Привітання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433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84" y="4096903"/>
            <a:ext cx="3547349" cy="181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81085" y="1425179"/>
            <a:ext cx="4272082" cy="372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98272" y="1695596"/>
            <a:ext cx="6278974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altLang="ru-RU" sz="800" dirty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3600" b="1" dirty="0">
                <a:solidFill>
                  <a:schemeClr val="bg1"/>
                </a:solidFill>
              </a:rPr>
              <a:t>Дзвоник вже </a:t>
            </a:r>
            <a:r>
              <a:rPr lang="uk-UA" sz="3600" b="1" dirty="0" smtClean="0">
                <a:solidFill>
                  <a:schemeClr val="bg1"/>
                </a:solidFill>
              </a:rPr>
              <a:t>сигнал </a:t>
            </a:r>
            <a:r>
              <a:rPr lang="uk-UA" sz="3600" b="1" dirty="0">
                <a:solidFill>
                  <a:schemeClr val="bg1"/>
                </a:solidFill>
              </a:rPr>
              <a:t>нам дав,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працювати час настав.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Тож і ти часу не гай,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працювати починай</a:t>
            </a:r>
            <a:r>
              <a:rPr lang="ru-RU" sz="36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095511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88093" y="463445"/>
            <a:ext cx="8938260" cy="7864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</a:t>
            </a:r>
            <a:r>
              <a:rPr lang="uk-UA" sz="4000" b="1" dirty="0" smtClean="0">
                <a:solidFill>
                  <a:schemeClr val="bg1"/>
                </a:solidFill>
              </a:rPr>
              <a:t>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920049" y="1286556"/>
            <a:ext cx="7152795" cy="6481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800" b="1" dirty="0" smtClean="0"/>
              <a:t>Плесни у долоні, якщо ти …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768075" y="7146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dirty="0" smtClean="0"/>
              <a:t> </a:t>
            </a:r>
            <a:endParaRPr lang="ru-RU" dirty="0"/>
          </a:p>
          <a:p>
            <a:r>
              <a:rPr lang="uk-UA" dirty="0"/>
              <a:t> </a:t>
            </a:r>
            <a:endParaRPr lang="ru-RU" dirty="0"/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920050" y="2807539"/>
            <a:ext cx="4143441" cy="585512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800" dirty="0" smtClean="0"/>
              <a:t>2</a:t>
            </a:r>
            <a:r>
              <a:rPr lang="uk-UA" sz="2800" dirty="0"/>
              <a:t>) </a:t>
            </a:r>
            <a:r>
              <a:rPr lang="uk-UA" sz="2800" dirty="0" smtClean="0"/>
              <a:t>щоранку </a:t>
            </a:r>
            <a:r>
              <a:rPr lang="uk-UA" sz="2800" dirty="0" err="1" smtClean="0"/>
              <a:t>вмиваєшся</a:t>
            </a:r>
            <a:r>
              <a:rPr lang="uk-UA" sz="2800" dirty="0" smtClean="0"/>
              <a:t>;</a:t>
            </a:r>
            <a:endParaRPr lang="ru-RU" sz="2800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920050" y="3586436"/>
            <a:ext cx="4143441" cy="575500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800" dirty="0" smtClean="0"/>
              <a:t>3</a:t>
            </a:r>
            <a:r>
              <a:rPr lang="uk-UA" sz="2800" dirty="0"/>
              <a:t>) </a:t>
            </a:r>
            <a:r>
              <a:rPr lang="uk-UA" sz="2800" dirty="0" smtClean="0"/>
              <a:t>любиш </a:t>
            </a:r>
            <a:r>
              <a:rPr lang="uk-UA" sz="2800" dirty="0" smtClean="0"/>
              <a:t>тістечка;</a:t>
            </a:r>
            <a:endParaRPr lang="ru-RU" sz="2800" dirty="0"/>
          </a:p>
        </p:txBody>
      </p:sp>
      <p:sp>
        <p:nvSpPr>
          <p:cNvPr id="15" name="Заголовок 3"/>
          <p:cNvSpPr txBox="1">
            <a:spLocks/>
          </p:cNvSpPr>
          <p:nvPr/>
        </p:nvSpPr>
        <p:spPr>
          <a:xfrm>
            <a:off x="920047" y="4436710"/>
            <a:ext cx="6383577" cy="563119"/>
          </a:xfrm>
          <a:prstGeom prst="roundRect">
            <a:avLst/>
          </a:prstGeom>
          <a:solidFill>
            <a:srgbClr val="EF71CE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800" dirty="0" smtClean="0"/>
              <a:t>4</a:t>
            </a:r>
            <a:r>
              <a:rPr lang="uk-UA" sz="2800" dirty="0"/>
              <a:t>) </a:t>
            </a:r>
            <a:r>
              <a:rPr lang="uk-UA" sz="2800" dirty="0" smtClean="0"/>
              <a:t>робиш компліменти рідним і друзям;</a:t>
            </a:r>
            <a:endParaRPr lang="ru-RU" sz="2800" dirty="0"/>
          </a:p>
        </p:txBody>
      </p:sp>
      <p:sp>
        <p:nvSpPr>
          <p:cNvPr id="16" name="Заголовок 3"/>
          <p:cNvSpPr txBox="1">
            <a:spLocks/>
          </p:cNvSpPr>
          <p:nvPr/>
        </p:nvSpPr>
        <p:spPr>
          <a:xfrm>
            <a:off x="920051" y="5229200"/>
            <a:ext cx="6279402" cy="57606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800" dirty="0" smtClean="0"/>
              <a:t>5</a:t>
            </a:r>
            <a:r>
              <a:rPr lang="uk-UA" sz="2800" dirty="0"/>
              <a:t>) </a:t>
            </a:r>
            <a:r>
              <a:rPr lang="uk-UA" sz="2800" dirty="0" smtClean="0"/>
              <a:t>герб твоєї країни тризуб.</a:t>
            </a:r>
            <a:endParaRPr lang="ru-RU" sz="2800" dirty="0"/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920049" y="2046042"/>
            <a:ext cx="4143442" cy="5972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800" dirty="0" smtClean="0"/>
              <a:t>1</a:t>
            </a:r>
            <a:r>
              <a:rPr lang="uk-UA" sz="2800" dirty="0"/>
              <a:t>) </a:t>
            </a:r>
            <a:r>
              <a:rPr lang="uk-UA" sz="2800" dirty="0" smtClean="0"/>
              <a:t>маєш </a:t>
            </a:r>
            <a:r>
              <a:rPr lang="uk-UA" sz="2800" dirty="0" smtClean="0"/>
              <a:t>вже 7 років;</a:t>
            </a:r>
            <a:endParaRPr lang="ru-RU" sz="28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0536" y="1504709"/>
            <a:ext cx="2303714" cy="433300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2435234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08313" y="516300"/>
            <a:ext cx="9710057" cy="7355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</a:t>
            </a:r>
            <a:r>
              <a:rPr lang="uk-UA" sz="4000" b="1" dirty="0" smtClean="0">
                <a:solidFill>
                  <a:schemeClr val="bg1"/>
                </a:solidFill>
              </a:rPr>
              <a:t>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056" name="Picture 8" descr="ÐÐ°ÑÑÐ¸Ð½ÐºÐ¸ Ð¿Ð¾ Ð·Ð°Ð¿ÑÐ¾ÑÑ ÐºÐ»Ð¸Ð¿Ð°ÑÑ Ð¾ÑÐµÐ½Ð½Ð¸Ð¹ Ð´Ð¾Ð¶Ð´Ñ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313" y="3524902"/>
            <a:ext cx="4568863" cy="258198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445583" y="1403308"/>
            <a:ext cx="4094322" cy="1977464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Голі поля,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мокне </a:t>
            </a:r>
            <a:r>
              <a:rPr lang="uk-UA" sz="2800" b="1" dirty="0">
                <a:solidFill>
                  <a:schemeClr val="bg1"/>
                </a:solidFill>
              </a:rPr>
              <a:t>земля,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Дощ поливає.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Коли </a:t>
            </a:r>
            <a:r>
              <a:rPr lang="uk-UA" sz="2800" b="1" dirty="0">
                <a:solidFill>
                  <a:schemeClr val="bg1"/>
                </a:solidFill>
              </a:rPr>
              <a:t>це буває?</a:t>
            </a:r>
          </a:p>
          <a:p>
            <a:pPr algn="ctr"/>
            <a:endParaRPr lang="uk-UA" sz="1050" b="1" dirty="0">
              <a:solidFill>
                <a:srgbClr val="FFFF00"/>
              </a:solidFill>
            </a:endParaRPr>
          </a:p>
        </p:txBody>
      </p:sp>
      <p:pic>
        <p:nvPicPr>
          <p:cNvPr id="8" name="Picture 14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410" y="3524902"/>
            <a:ext cx="4126357" cy="258881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34812" y="1408034"/>
            <a:ext cx="4583557" cy="1985159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У садках, гаях блукає,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Жовті шати одягає.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Золотисту стелить постіль –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Жде сестрицю білу в гості.</a:t>
            </a:r>
          </a:p>
          <a:p>
            <a:pPr algn="ctr"/>
            <a:endParaRPr lang="uk-UA" sz="1050" b="1" dirty="0"/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4757980" y="2101975"/>
            <a:ext cx="1211597" cy="5972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3200" b="1" dirty="0" smtClean="0"/>
              <a:t>Осінь </a:t>
            </a:r>
            <a:endParaRPr lang="ru-RU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239319" y="4616150"/>
            <a:ext cx="4583557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Назви кілька ознак осені</a:t>
            </a:r>
            <a:endParaRPr lang="uk-UA" sz="105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8182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83849" y="582906"/>
            <a:ext cx="9907930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41" y="1754139"/>
            <a:ext cx="3905881" cy="39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86200" y="1754140"/>
            <a:ext cx="5905578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уроці читання </a:t>
            </a:r>
            <a:r>
              <a:rPr lang="uk-UA" sz="2800" b="1" dirty="0" smtClean="0">
                <a:solidFill>
                  <a:schemeClr val="bg1"/>
                </a:solidFill>
              </a:rPr>
              <a:t>ми поспілкуємось на тему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«</a:t>
            </a:r>
            <a:r>
              <a:rPr lang="uk-UA" sz="2800" b="1" dirty="0">
                <a:solidFill>
                  <a:schemeClr val="bg1"/>
                </a:solidFill>
              </a:rPr>
              <a:t>Осінь – золотокоса </a:t>
            </a:r>
            <a:r>
              <a:rPr lang="uk-UA" sz="2800" b="1" dirty="0" smtClean="0">
                <a:solidFill>
                  <a:schemeClr val="bg1"/>
                </a:solidFill>
              </a:rPr>
              <a:t>красуня»,</a:t>
            </a:r>
            <a:endParaRPr lang="uk-UA" sz="2800" b="1" dirty="0">
              <a:solidFill>
                <a:schemeClr val="bg1"/>
              </a:solidFill>
            </a:endParaRP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попрацюємо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з </a:t>
            </a:r>
            <a:r>
              <a:rPr lang="uk-UA" sz="2800" b="1" dirty="0" smtClean="0">
                <a:solidFill>
                  <a:schemeClr val="bg1"/>
                </a:solidFill>
              </a:rPr>
              <a:t>віршами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М. Рильського «Ми </a:t>
            </a:r>
            <a:r>
              <a:rPr lang="uk-UA" sz="2800" b="1" dirty="0">
                <a:solidFill>
                  <a:schemeClr val="bg1"/>
                </a:solidFill>
              </a:rPr>
              <a:t>збирали з сином на землі каштани</a:t>
            </a:r>
            <a:r>
              <a:rPr lang="uk-UA" sz="2800" b="1" dirty="0" smtClean="0">
                <a:solidFill>
                  <a:schemeClr val="bg1"/>
                </a:solidFill>
              </a:rPr>
              <a:t>…» та 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Д. Павличка «Небеса </a:t>
            </a:r>
            <a:r>
              <a:rPr lang="uk-UA" sz="2800" b="1" dirty="0">
                <a:solidFill>
                  <a:schemeClr val="bg1"/>
                </a:solidFill>
              </a:rPr>
              <a:t>прозорі</a:t>
            </a:r>
            <a:r>
              <a:rPr lang="uk-UA" sz="2800" b="1" dirty="0" smtClean="0">
                <a:solidFill>
                  <a:schemeClr val="bg1"/>
                </a:solidFill>
              </a:rPr>
              <a:t>…»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52544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648" y="3525386"/>
            <a:ext cx="4490976" cy="311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17631" y="552043"/>
            <a:ext cx="10837758" cy="6517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Осінь – золотокоса красуня 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frederik_shopen_-_melodija_oseni_(zf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3730" y="5563028"/>
            <a:ext cx="609600" cy="609600"/>
          </a:xfrm>
          <a:prstGeom prst="rect">
            <a:avLst/>
          </a:prstGeom>
        </p:spPr>
      </p:pic>
      <p:pic>
        <p:nvPicPr>
          <p:cNvPr id="1026" name="Picture 2" descr="D:\2 клас\2 Читання\1 Савченко\01 До школи до книги до друзів\№010 - Осінь - золотокоса красуня\2024-09-16_18334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47" y="1322845"/>
            <a:ext cx="6167538" cy="248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91" y="3699557"/>
            <a:ext cx="4664597" cy="294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725" y="1322845"/>
            <a:ext cx="4390664" cy="276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349" y="3699557"/>
            <a:ext cx="4378377" cy="294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ÐÐ°ÑÑÐ¸Ð½ÐºÐ¸ Ð¿Ð¾ Ð·Ð°Ð¿ÑÐ¾ÑÑ Ð¾ÑÐµÐ½Ñ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38" y="1203767"/>
            <a:ext cx="6042156" cy="353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61871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0407" y="519863"/>
            <a:ext cx="9744541" cy="7537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Знайомство з </a:t>
            </a:r>
            <a:r>
              <a:rPr lang="uk-UA" sz="4000" b="1" dirty="0" smtClean="0">
                <a:solidFill>
                  <a:schemeClr val="bg1"/>
                </a:solidFill>
              </a:rPr>
              <a:t>поетом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80407" y="1663699"/>
            <a:ext cx="5179796" cy="4093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FF00"/>
                </a:solidFill>
              </a:rPr>
              <a:t>Максим </a:t>
            </a:r>
            <a:r>
              <a:rPr lang="ru-RU" sz="4000" b="1" dirty="0" err="1">
                <a:solidFill>
                  <a:srgbClr val="FFFF00"/>
                </a:solidFill>
              </a:rPr>
              <a:t>Тадейович</a:t>
            </a:r>
            <a:r>
              <a:rPr lang="ru-RU" sz="4000" b="1" dirty="0">
                <a:solidFill>
                  <a:srgbClr val="FFFF00"/>
                </a:solidFill>
              </a:rPr>
              <a:t> </a:t>
            </a:r>
            <a:r>
              <a:rPr lang="ru-RU" sz="4000" b="1" dirty="0" err="1">
                <a:solidFill>
                  <a:srgbClr val="FFFF00"/>
                </a:solidFill>
              </a:rPr>
              <a:t>Рильський</a:t>
            </a:r>
            <a:r>
              <a:rPr lang="ru-RU" sz="4000" b="1" dirty="0">
                <a:solidFill>
                  <a:srgbClr val="FFFF00"/>
                </a:solidFill>
              </a:rPr>
              <a:t> - </a:t>
            </a:r>
            <a:r>
              <a:rPr lang="ru-RU" sz="3600" b="1" dirty="0" err="1">
                <a:solidFill>
                  <a:schemeClr val="bg1"/>
                </a:solidFill>
              </a:rPr>
              <a:t>український</a:t>
            </a:r>
            <a:r>
              <a:rPr lang="ru-RU" sz="3600" b="1" dirty="0">
                <a:solidFill>
                  <a:schemeClr val="bg1"/>
                </a:solidFill>
              </a:rPr>
              <a:t> поет, </a:t>
            </a:r>
            <a:r>
              <a:rPr lang="ru-RU" sz="3600" b="1" dirty="0" err="1">
                <a:solidFill>
                  <a:schemeClr val="bg1"/>
                </a:solidFill>
              </a:rPr>
              <a:t>перекладач</a:t>
            </a:r>
            <a:r>
              <a:rPr lang="ru-RU" sz="3600" b="1" dirty="0">
                <a:solidFill>
                  <a:schemeClr val="bg1"/>
                </a:solidFill>
              </a:rPr>
              <a:t>, </a:t>
            </a:r>
            <a:r>
              <a:rPr lang="ru-RU" sz="3600" b="1" dirty="0" err="1">
                <a:solidFill>
                  <a:schemeClr val="bg1"/>
                </a:solidFill>
              </a:rPr>
              <a:t>літературознавець</a:t>
            </a:r>
            <a:r>
              <a:rPr lang="ru-RU" sz="3600" b="1" dirty="0">
                <a:solidFill>
                  <a:schemeClr val="bg1"/>
                </a:solidFill>
              </a:rPr>
              <a:t>, </a:t>
            </a:r>
            <a:r>
              <a:rPr lang="ru-RU" sz="3600" b="1" dirty="0" err="1">
                <a:solidFill>
                  <a:schemeClr val="bg1"/>
                </a:solidFill>
              </a:rPr>
              <a:t>мовознавець</a:t>
            </a:r>
            <a:r>
              <a:rPr lang="ru-RU" sz="3600" b="1" dirty="0">
                <a:solidFill>
                  <a:schemeClr val="bg1"/>
                </a:solidFill>
              </a:rPr>
              <a:t>, </a:t>
            </a:r>
            <a:r>
              <a:rPr lang="ru-RU" sz="3600" b="1" dirty="0" err="1">
                <a:solidFill>
                  <a:schemeClr val="bg1"/>
                </a:solidFill>
              </a:rPr>
              <a:t>громадський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діяч</a:t>
            </a:r>
            <a:r>
              <a:rPr lang="ru-RU" sz="36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536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73685" y="1663699"/>
            <a:ext cx="3631519" cy="4084482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85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5815" y="506004"/>
            <a:ext cx="10722247" cy="7240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Вірш </a:t>
            </a:r>
            <a:r>
              <a:rPr lang="uk-UA" sz="3600" b="1" dirty="0">
                <a:solidFill>
                  <a:schemeClr val="bg1"/>
                </a:solidFill>
              </a:rPr>
              <a:t>Максима Рильського «Ми збирали з сином…»</a:t>
            </a:r>
          </a:p>
        </p:txBody>
      </p:sp>
      <p:pic>
        <p:nvPicPr>
          <p:cNvPr id="16394" name="Picture 10" descr="ÐÐ°ÑÑÐ¸Ð½ÐºÐ¸ Ð¿Ð¾ Ð·Ð°Ð¿ÑÐ¾ÑÑ ÑÐ¾Ð±Ð¸ÑÐ°ÐµÑ ÐºÐ°ÑÑÐ°Ð½Ñ Ð¶ÐµÐ»ÑÐ´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32" y="1310420"/>
            <a:ext cx="4261564" cy="244515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01830" y="1310420"/>
            <a:ext cx="6376232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Ми збирали з сином на землі каштани,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ми дивились довго, як хмаринка тане,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як хмаринка тане, як синіє синь,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як колише вітер струни павутинь.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Ми збирали з сином жолуді дубові, 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і про день майбутній я казав синкові,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і пливли багряні хмари в вишині, 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і співала осінь весняні пісні.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815" y="3848833"/>
            <a:ext cx="4261564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СЛОВНИЧОК</a:t>
            </a:r>
            <a:endParaRPr lang="uk-UA" sz="2400" b="1" dirty="0">
              <a:solidFill>
                <a:schemeClr val="bg1"/>
              </a:solidFill>
            </a:endParaRPr>
          </a:p>
          <a:p>
            <a:pPr algn="ctr"/>
            <a:r>
              <a:rPr lang="uk-UA" sz="2400" b="1" dirty="0"/>
              <a:t>БАГРЯНІ – густо-червоні.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101830" y="4945098"/>
            <a:ext cx="5451849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Де були батько із сином?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Що вони побачили одного осіннього дня?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Чим вони милувалися?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Які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почули пісні?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Які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почуття,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настрій передає поет у вірші?</a:t>
            </a:r>
          </a:p>
        </p:txBody>
      </p:sp>
    </p:spTree>
    <p:extLst>
      <p:ext uri="{BB962C8B-B14F-4D97-AF65-F5344CB8AC3E}">
        <p14:creationId xmlns:p14="http://schemas.microsoft.com/office/powerpoint/2010/main" val="364332518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62935" y="396557"/>
            <a:ext cx="10324216" cy="8444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слова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436052" y="2377528"/>
            <a:ext cx="2612448" cy="307004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uk-UA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хмаринка</a:t>
            </a:r>
          </a:p>
          <a:p>
            <a:pPr eaLnBrk="0" hangingPunct="0">
              <a:defRPr/>
            </a:pPr>
            <a:r>
              <a:rPr lang="uk-UA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синь</a:t>
            </a:r>
          </a:p>
          <a:p>
            <a:pPr eaLnBrk="0" hangingPunct="0">
              <a:defRPr/>
            </a:pPr>
            <a:r>
              <a:rPr lang="uk-UA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день</a:t>
            </a:r>
          </a:p>
          <a:p>
            <a:pPr eaLnBrk="0" hangingPunct="0">
              <a:defRPr/>
            </a:pPr>
            <a:r>
              <a:rPr lang="uk-UA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хмари</a:t>
            </a:r>
            <a:endParaRPr lang="ru-RU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8533295" y="2377528"/>
            <a:ext cx="2653856" cy="307004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uk-UA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синіє</a:t>
            </a:r>
          </a:p>
          <a:p>
            <a:pPr eaLnBrk="0" hangingPunct="0">
              <a:defRPr/>
            </a:pPr>
            <a:r>
              <a:rPr lang="uk-UA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тане</a:t>
            </a:r>
          </a:p>
          <a:p>
            <a:pPr eaLnBrk="0" hangingPunct="0">
              <a:defRPr/>
            </a:pPr>
            <a:r>
              <a:rPr lang="uk-UA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багряні</a:t>
            </a:r>
          </a:p>
          <a:p>
            <a:pPr eaLnBrk="0" hangingPunct="0">
              <a:defRPr/>
            </a:pPr>
            <a:r>
              <a:rPr lang="uk-UA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майбутній</a:t>
            </a:r>
            <a:endParaRPr lang="ru-RU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7048500" y="3003780"/>
            <a:ext cx="1522895" cy="622397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6868886" y="3003780"/>
            <a:ext cx="1748963" cy="512306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7048499" y="4446918"/>
            <a:ext cx="1484795" cy="506082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6955971" y="4318044"/>
            <a:ext cx="1577323" cy="603162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021" y="1498966"/>
            <a:ext cx="2925294" cy="41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436052" y="1383773"/>
            <a:ext cx="6751099" cy="76071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з'єднай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стрілочками відповідні словосполучення з вірша.</a:t>
            </a:r>
          </a:p>
        </p:txBody>
      </p:sp>
    </p:spTree>
    <p:extLst>
      <p:ext uri="{BB962C8B-B14F-4D97-AF65-F5344CB8AC3E}">
        <p14:creationId xmlns:p14="http://schemas.microsoft.com/office/powerpoint/2010/main" val="89846844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3257</TotalTime>
  <Words>567</Words>
  <Application>Microsoft Office PowerPoint</Application>
  <PresentationFormat>Произвольный</PresentationFormat>
  <Paragraphs>129</Paragraphs>
  <Slides>17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Рефлексія. Вправа «Ромашка»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289</cp:revision>
  <dcterms:created xsi:type="dcterms:W3CDTF">2018-01-05T16:38:53Z</dcterms:created>
  <dcterms:modified xsi:type="dcterms:W3CDTF">2024-09-17T11:07:00Z</dcterms:modified>
</cp:coreProperties>
</file>