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541" r:id="rId3"/>
    <p:sldId id="535" r:id="rId4"/>
    <p:sldId id="458" r:id="rId5"/>
    <p:sldId id="500" r:id="rId6"/>
    <p:sldId id="501" r:id="rId7"/>
    <p:sldId id="503" r:id="rId8"/>
    <p:sldId id="545" r:id="rId9"/>
    <p:sldId id="505" r:id="rId10"/>
    <p:sldId id="547" r:id="rId11"/>
    <p:sldId id="543" r:id="rId12"/>
    <p:sldId id="54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1EB"/>
    <a:srgbClr val="FF3131"/>
    <a:srgbClr val="FED6EB"/>
    <a:srgbClr val="FDC7F7"/>
    <a:srgbClr val="2F3242"/>
    <a:srgbClr val="00B050"/>
    <a:srgbClr val="1694E9"/>
    <a:srgbClr val="FFFF00"/>
    <a:srgbClr val="295FFF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5974" y="3827112"/>
            <a:ext cx="1068387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Додавання чисел 2-9 до 9 з переходом через десяток. Розв’язування задач. Об’ємні геометричні </a:t>
            </a:r>
            <a:r>
              <a:rPr lang="uk-UA" sz="4800" b="1" dirty="0" smtClean="0">
                <a:solidFill>
                  <a:srgbClr val="7030A0"/>
                </a:solidFill>
              </a:rPr>
              <a:t>фігури. </a:t>
            </a:r>
            <a:endParaRPr lang="ru-RU" sz="96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8"/>
          <a:stretch/>
        </p:blipFill>
        <p:spPr>
          <a:xfrm>
            <a:off x="1194236" y="1017646"/>
            <a:ext cx="4176861" cy="26358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16142" y="1017647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11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237968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76" y="202303"/>
            <a:ext cx="2720026" cy="21336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755" r="85555" b="85451"/>
          <a:stretch/>
        </p:blipFill>
        <p:spPr>
          <a:xfrm>
            <a:off x="779974" y="1844476"/>
            <a:ext cx="3132000" cy="1728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4391276" y="1281143"/>
            <a:ext cx="3132000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пропущені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33346" r="88418" b="58851"/>
          <a:stretch/>
        </p:blipFill>
        <p:spPr>
          <a:xfrm>
            <a:off x="1065022" y="2165479"/>
            <a:ext cx="810644" cy="45275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327621C-EEFB-4AA6-8F16-DCA9422B7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5" t="1761" r="2146" b="89634"/>
          <a:stretch/>
        </p:blipFill>
        <p:spPr>
          <a:xfrm>
            <a:off x="1065022" y="2797135"/>
            <a:ext cx="838956" cy="499294"/>
          </a:xfrm>
          <a:prstGeom prst="rect">
            <a:avLst/>
          </a:prstGeom>
        </p:spPr>
      </p:pic>
      <p:pic>
        <p:nvPicPr>
          <p:cNvPr id="3" name="Picture 2" descr="D:\2 клас\3 Математика\1 Листопад\2 Додавання чисел з переходом через 10\№010 - Додавання чисел 2-9 до 9 з переходом через десяток\2024-09-17_1933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9066" r="2734" b="63389"/>
          <a:stretch/>
        </p:blipFill>
        <p:spPr bwMode="auto">
          <a:xfrm>
            <a:off x="4039021" y="2358885"/>
            <a:ext cx="7790281" cy="114004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10866" y="3670624"/>
            <a:ext cx="180114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4. Порівняй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9" name="Picture 2" descr="D:\2 клас\3 Математика\1 Листопад\2 Додавання чисел з переходом через 10\№010 - Додавання чисел 2-9 до 9 з переходом через десяток\2024-09-17_19595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7266" r="491" b="45371"/>
          <a:stretch/>
        </p:blipFill>
        <p:spPr bwMode="auto">
          <a:xfrm>
            <a:off x="4355520" y="3640218"/>
            <a:ext cx="6541000" cy="24528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олилиния 59"/>
          <p:cNvSpPr/>
          <p:nvPr/>
        </p:nvSpPr>
        <p:spPr>
          <a:xfrm>
            <a:off x="5419361" y="3698093"/>
            <a:ext cx="179019" cy="225148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10055589" y="3704321"/>
            <a:ext cx="179019" cy="225148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7626020" y="3989309"/>
            <a:ext cx="179019" cy="225148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3" name="Полилиния 62"/>
          <p:cNvSpPr/>
          <p:nvPr/>
        </p:nvSpPr>
        <p:spPr>
          <a:xfrm rot="10800000">
            <a:off x="5419361" y="3989309"/>
            <a:ext cx="156692" cy="225148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 rot="10800000">
            <a:off x="7685158" y="3693509"/>
            <a:ext cx="156692" cy="225148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 rot="10800000">
            <a:off x="9988406" y="3984725"/>
            <a:ext cx="156692" cy="225148"/>
          </a:xfrm>
          <a:custGeom>
            <a:avLst/>
            <a:gdLst>
              <a:gd name="connsiteX0" fmla="*/ 14515 w 1161150"/>
              <a:gd name="connsiteY0" fmla="*/ 0 h 1161143"/>
              <a:gd name="connsiteX1" fmla="*/ 1161143 w 1161150"/>
              <a:gd name="connsiteY1" fmla="*/ 638629 h 1161143"/>
              <a:gd name="connsiteX2" fmla="*/ 0 w 1161150"/>
              <a:gd name="connsiteY2" fmla="*/ 1161143 h 1161143"/>
              <a:gd name="connsiteX0" fmla="*/ 14515 w 1161499"/>
              <a:gd name="connsiteY0" fmla="*/ 0 h 1161143"/>
              <a:gd name="connsiteX1" fmla="*/ 1161143 w 1161499"/>
              <a:gd name="connsiteY1" fmla="*/ 638629 h 1161143"/>
              <a:gd name="connsiteX2" fmla="*/ 0 w 1161499"/>
              <a:gd name="connsiteY2" fmla="*/ 1161143 h 1161143"/>
              <a:gd name="connsiteX0" fmla="*/ 14515 w 1147221"/>
              <a:gd name="connsiteY0" fmla="*/ 0 h 1161143"/>
              <a:gd name="connsiteX1" fmla="*/ 1146856 w 1147221"/>
              <a:gd name="connsiteY1" fmla="*/ 638629 h 1161143"/>
              <a:gd name="connsiteX2" fmla="*/ 0 w 1147221"/>
              <a:gd name="connsiteY2" fmla="*/ 1161143 h 1161143"/>
              <a:gd name="connsiteX0" fmla="*/ 14515 w 1175779"/>
              <a:gd name="connsiteY0" fmla="*/ 0 h 1161143"/>
              <a:gd name="connsiteX1" fmla="*/ 1175431 w 1175779"/>
              <a:gd name="connsiteY1" fmla="*/ 633867 h 1161143"/>
              <a:gd name="connsiteX2" fmla="*/ 0 w 117577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9"/>
              <a:gd name="connsiteY0" fmla="*/ 0 h 1161143"/>
              <a:gd name="connsiteX1" fmla="*/ 1175431 w 1175489"/>
              <a:gd name="connsiteY1" fmla="*/ 633867 h 1161143"/>
              <a:gd name="connsiteX2" fmla="*/ 0 w 1175489"/>
              <a:gd name="connsiteY2" fmla="*/ 1161143 h 1161143"/>
              <a:gd name="connsiteX0" fmla="*/ 14515 w 1175486"/>
              <a:gd name="connsiteY0" fmla="*/ 0 h 1161143"/>
              <a:gd name="connsiteX1" fmla="*/ 1175431 w 1175486"/>
              <a:gd name="connsiteY1" fmla="*/ 633867 h 1161143"/>
              <a:gd name="connsiteX2" fmla="*/ 0 w 1175486"/>
              <a:gd name="connsiteY2" fmla="*/ 1161143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486" h="1161143">
                <a:moveTo>
                  <a:pt x="14515" y="0"/>
                </a:moveTo>
                <a:cubicBezTo>
                  <a:pt x="569988" y="279702"/>
                  <a:pt x="1168552" y="624039"/>
                  <a:pt x="1175431" y="633867"/>
                </a:cubicBezTo>
                <a:cubicBezTo>
                  <a:pt x="1182310" y="643695"/>
                  <a:pt x="546025" y="901398"/>
                  <a:pt x="0" y="116114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629423" y="3654710"/>
            <a:ext cx="3282551" cy="101566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6* Чи правильно працюють ці ваги? Підкресли правильну відповідь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67" name="Picture 3" descr="D:\2 клас\3 Математика\1 Листопад\2 Додавання чисел з переходом через 10\№010 - Додавання чисел 2-9 до 9 з переходом через десяток\2024-09-17_19595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69233" r="283" b="264"/>
          <a:stretch/>
        </p:blipFill>
        <p:spPr bwMode="auto">
          <a:xfrm>
            <a:off x="3993417" y="3593786"/>
            <a:ext cx="7696865" cy="247090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images.ua.prom.st/40041535_w640_h640_sil-ekstra-ukrayin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95" b="89803" l="9539" r="89803">
                        <a14:foregroundMark x1="29605" y1="15461" x2="72039" y2="13487"/>
                        <a14:foregroundMark x1="29276" y1="14803" x2="41776" y2="11184"/>
                        <a14:foregroundMark x1="41776" y1="11184" x2="70066" y2="1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6" t="9881" r="25799" b="8961"/>
          <a:stretch/>
        </p:blipFill>
        <p:spPr bwMode="auto">
          <a:xfrm>
            <a:off x="4391276" y="3704321"/>
            <a:ext cx="648000" cy="12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images.ua.prom.st/40041535_w640_h640_sil-ekstra-ukrayin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95" b="89803" l="9539" r="89803">
                        <a14:foregroundMark x1="29605" y1="15461" x2="72039" y2="13487"/>
                        <a14:foregroundMark x1="29276" y1="14803" x2="41776" y2="11184"/>
                        <a14:foregroundMark x1="41776" y1="11184" x2="70066" y2="1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6" t="9881" r="25799" b="8961"/>
          <a:stretch/>
        </p:blipFill>
        <p:spPr bwMode="auto">
          <a:xfrm>
            <a:off x="8357104" y="3593786"/>
            <a:ext cx="648000" cy="12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images.ua.prom.st/40041535_w640_h640_sil-ekstra-ukrayin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95" b="89803" l="9539" r="89803">
                        <a14:foregroundMark x1="29605" y1="15461" x2="72039" y2="13487"/>
                        <a14:foregroundMark x1="29276" y1="14803" x2="41776" y2="11184"/>
                        <a14:foregroundMark x1="41776" y1="11184" x2="70066" y2="1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6" t="9881" r="25799" b="8961"/>
          <a:stretch/>
        </p:blipFill>
        <p:spPr bwMode="auto">
          <a:xfrm>
            <a:off x="7805039" y="3609297"/>
            <a:ext cx="648000" cy="12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70" y="2538160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5" y="1443652"/>
            <a:ext cx="5046561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об’ємні фігури ти знаєш?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9 і 4, 9 і 6, 9 і 8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4349213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</a:t>
            </a:r>
            <a:r>
              <a:rPr lang="uk-UA" sz="2400" b="1" dirty="0" smtClean="0">
                <a:solidFill>
                  <a:schemeClr val="bg1"/>
                </a:solidFill>
              </a:rPr>
              <a:t>знаходження суми, на різницеве порівняння?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4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5" y="494528"/>
            <a:ext cx="8732067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1" y="3187048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61" y="3415020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 </a:t>
            </a:r>
            <a:r>
              <a:rPr lang="ru-RU" sz="2400" b="1" dirty="0" err="1" smtClean="0"/>
              <a:t>чемно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1" y="2277152"/>
            <a:ext cx="3055620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виконав</a:t>
            </a:r>
            <a:r>
              <a:rPr lang="ru-RU" sz="2400" b="1" dirty="0" smtClean="0"/>
              <a:t>/ла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1" y="3353885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відповідав</a:t>
            </a:r>
            <a:r>
              <a:rPr lang="ru-RU" sz="2400" b="1" dirty="0" smtClean="0"/>
              <a:t>/ла 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запитання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80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виразно</a:t>
            </a:r>
            <a:r>
              <a:rPr lang="ru-RU" sz="2400" b="1" dirty="0" smtClean="0"/>
              <a:t> читав/ла!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2" y="4527881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уважно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слухав</a:t>
            </a:r>
            <a:r>
              <a:rPr lang="ru-RU" sz="2400" b="1" dirty="0" smtClean="0"/>
              <a:t>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807" y="1277820"/>
            <a:ext cx="791438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Подякуй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за роботу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пальчики 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промовляй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3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5423" y="494528"/>
            <a:ext cx="10220445" cy="78329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1" y="3187048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61" y="3415020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 тобою </a:t>
            </a:r>
            <a:r>
              <a:rPr lang="ru-RU" sz="2400" b="1" dirty="0" err="1" smtClean="0"/>
              <a:t>приємно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спілкуватися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630" y="2345732"/>
            <a:ext cx="3460631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вмієш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1" y="3353885"/>
            <a:ext cx="2816969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працьовита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</a:t>
            </a:r>
            <a:r>
              <a:rPr lang="ru-RU" sz="2400" b="1" dirty="0"/>
              <a:t>як </a:t>
            </a:r>
            <a:r>
              <a:rPr lang="ru-RU" sz="2400" b="1" dirty="0" err="1"/>
              <a:t>бджілка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80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Яка </a:t>
            </a:r>
            <a:r>
              <a:rPr lang="ru-RU" sz="2400" b="1" dirty="0"/>
              <a:t>у тебе </a:t>
            </a:r>
            <a:r>
              <a:rPr lang="ru-RU" sz="2400" b="1" dirty="0" err="1" smtClean="0"/>
              <a:t>гарна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зачіска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2" y="4527881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у тебе </a:t>
            </a:r>
            <a:r>
              <a:rPr lang="ru-RU" sz="2400" b="1" dirty="0" err="1"/>
              <a:t>красиві</a:t>
            </a:r>
            <a:r>
              <a:rPr lang="ru-RU" sz="2400" b="1" dirty="0"/>
              <a:t> </a:t>
            </a:r>
            <a:r>
              <a:rPr lang="ru-RU" sz="2400" b="1" dirty="0" err="1"/>
              <a:t>очі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1008" y="1222020"/>
            <a:ext cx="9201873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Приємно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отримувати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вмієш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висловлювати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палець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 них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можеш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привітати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такими словами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6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1822" r="65992" b="73138"/>
          <a:stretch/>
        </p:blipFill>
        <p:spPr>
          <a:xfrm>
            <a:off x="5615632" y="1228845"/>
            <a:ext cx="1437377" cy="12073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60715" y="494529"/>
            <a:ext cx="10351924" cy="734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Розглянь</a:t>
            </a:r>
            <a:r>
              <a:rPr lang="ru-RU" sz="4000" b="1" dirty="0"/>
              <a:t> </a:t>
            </a:r>
            <a:r>
              <a:rPr lang="ru-RU" sz="4000" b="1" dirty="0" err="1"/>
              <a:t>геометричні</a:t>
            </a:r>
            <a:r>
              <a:rPr lang="ru-RU" sz="4000" b="1" dirty="0"/>
              <a:t> </a:t>
            </a:r>
            <a:r>
              <a:rPr lang="ru-RU" sz="4000" b="1" dirty="0" err="1" smtClean="0"/>
              <a:t>фігури</a:t>
            </a:r>
            <a:r>
              <a:rPr lang="ru-RU" sz="4000" b="1" dirty="0" smtClean="0"/>
              <a:t> №76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2" t="2367" r="375" b="72593"/>
          <a:stretch/>
        </p:blipFill>
        <p:spPr>
          <a:xfrm>
            <a:off x="1241286" y="1306689"/>
            <a:ext cx="1344706" cy="112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2" t="2367" r="375" b="72593"/>
          <a:stretch/>
        </p:blipFill>
        <p:spPr>
          <a:xfrm>
            <a:off x="3380634" y="3846968"/>
            <a:ext cx="1344706" cy="112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2" t="2367" r="375" b="72593"/>
          <a:stretch/>
        </p:blipFill>
        <p:spPr>
          <a:xfrm>
            <a:off x="6843370" y="2581241"/>
            <a:ext cx="814587" cy="68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2" t="2367" r="375" b="72593"/>
          <a:stretch/>
        </p:blipFill>
        <p:spPr>
          <a:xfrm>
            <a:off x="4523332" y="5292187"/>
            <a:ext cx="1192292" cy="100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30416" r="64148" b="44544"/>
          <a:stretch/>
        </p:blipFill>
        <p:spPr>
          <a:xfrm>
            <a:off x="1013253" y="3471368"/>
            <a:ext cx="1878507" cy="157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30416" r="64148" b="44544"/>
          <a:stretch/>
        </p:blipFill>
        <p:spPr>
          <a:xfrm>
            <a:off x="5986218" y="4820486"/>
            <a:ext cx="1878507" cy="157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30416" r="64148" b="44544"/>
          <a:stretch/>
        </p:blipFill>
        <p:spPr>
          <a:xfrm>
            <a:off x="3389883" y="5609460"/>
            <a:ext cx="939254" cy="7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30416" r="64148" b="44544"/>
          <a:stretch/>
        </p:blipFill>
        <p:spPr>
          <a:xfrm>
            <a:off x="4862025" y="3053804"/>
            <a:ext cx="1205216" cy="101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1822" r="65992" b="73138"/>
          <a:stretch/>
        </p:blipFill>
        <p:spPr>
          <a:xfrm>
            <a:off x="6236677" y="3559995"/>
            <a:ext cx="1013987" cy="8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1822" r="65992" b="73138"/>
          <a:stretch/>
        </p:blipFill>
        <p:spPr>
          <a:xfrm>
            <a:off x="1286797" y="5292187"/>
            <a:ext cx="1437377" cy="12073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7928658" y="1676258"/>
            <a:ext cx="3483980" cy="1364282"/>
          </a:xfrm>
          <a:prstGeom prst="roundRect">
            <a:avLst/>
          </a:prstGeom>
          <a:solidFill>
            <a:srgbClr val="FB71EB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обчисли </a:t>
            </a:r>
            <a:r>
              <a:rPr lang="uk-UA" sz="2800" b="1" dirty="0" smtClean="0"/>
              <a:t>кількість конусів, циліндрів та куль.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928658" y="3208424"/>
            <a:ext cx="3483981" cy="1383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Склади задачу на порівняння </a:t>
            </a:r>
            <a:r>
              <a:rPr lang="uk-UA" sz="2800" b="1" dirty="0" smtClean="0"/>
              <a:t>фігур</a:t>
            </a:r>
            <a:endParaRPr lang="ru-RU" sz="2800" b="1" dirty="0"/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2" t="2367" r="375" b="72593"/>
          <a:stretch/>
        </p:blipFill>
        <p:spPr>
          <a:xfrm>
            <a:off x="2724174" y="1777496"/>
            <a:ext cx="1842985" cy="1548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3929" y="598702"/>
            <a:ext cx="10637134" cy="7092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Доповни</a:t>
            </a:r>
            <a:r>
              <a:rPr lang="ru-RU" sz="4000" b="1" dirty="0"/>
              <a:t> </a:t>
            </a:r>
            <a:r>
              <a:rPr lang="ru-RU" sz="4000" b="1" dirty="0" err="1"/>
              <a:t>кожне</a:t>
            </a:r>
            <a:r>
              <a:rPr lang="ru-RU" sz="4000" b="1" dirty="0"/>
              <a:t> число до числа 10 за </a:t>
            </a:r>
            <a:r>
              <a:rPr lang="ru-RU" sz="4000" b="1" dirty="0" err="1"/>
              <a:t>зразком</a:t>
            </a:r>
            <a:r>
              <a:rPr lang="ru-RU" sz="4000" b="1" dirty="0"/>
              <a:t>: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022353" y="1393842"/>
            <a:ext cx="3638189" cy="5188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486" y="1433677"/>
            <a:ext cx="21104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 + 1 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929" y="2315827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8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930" y="3114558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7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928" y="3915062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6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927" y="4783163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5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0040" y="2315827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4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5119" y="3114557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3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6536" y="3915062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2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758" y="4783162"/>
            <a:ext cx="21104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1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= 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8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21" y="2315828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21" y="3124529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21" y="4005382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5" y="4783163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62" y="2370610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19" y="3097962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81" y="3945091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Ð ÐµÐ·ÑÐ»ÑÑÐ°Ñ Ð¿Ð¾ÑÑÐºÑ Ð·Ð¾Ð±ÑÐ°Ð¶ÐµÐ½Ñ Ð·Ð° Ð·Ð°Ð¿Ð¸ÑÐ¾Ð¼ &quot;ÐºÐ»Ð¸Ð¿Ð°ÑÑ Ð¼ÐµÐ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09" y="4796596"/>
            <a:ext cx="619151" cy="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2496" y="1427052"/>
            <a:ext cx="1867383" cy="20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1333" y="737416"/>
            <a:ext cx="10799178" cy="8830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Прочитай </a:t>
            </a:r>
            <a:r>
              <a:rPr lang="ru-RU" sz="4000" b="1" dirty="0" err="1"/>
              <a:t>кожний</a:t>
            </a:r>
            <a:r>
              <a:rPr lang="ru-RU" sz="4000" b="1" dirty="0"/>
              <a:t> </a:t>
            </a:r>
            <a:r>
              <a:rPr lang="ru-RU" sz="4000" b="1" dirty="0" err="1"/>
              <a:t>вираз</a:t>
            </a:r>
            <a:r>
              <a:rPr lang="ru-RU" sz="4000" b="1" dirty="0"/>
              <a:t> і </a:t>
            </a:r>
            <a:r>
              <a:rPr lang="ru-RU" sz="4000" b="1" dirty="0" err="1"/>
              <a:t>назви</a:t>
            </a:r>
            <a:r>
              <a:rPr lang="ru-RU" sz="4000" b="1" dirty="0"/>
              <a:t> </a:t>
            </a:r>
            <a:r>
              <a:rPr lang="ru-RU" sz="4000" b="1" dirty="0" err="1"/>
              <a:t>його</a:t>
            </a:r>
            <a:r>
              <a:rPr lang="ru-RU" sz="4000" b="1" dirty="0"/>
              <a:t> </a:t>
            </a:r>
            <a:r>
              <a:rPr lang="ru-RU" sz="4000" b="1" dirty="0" err="1"/>
              <a:t>значення</a:t>
            </a:r>
            <a:r>
              <a:rPr lang="ru-RU" sz="4000" b="1" dirty="0"/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67" y="2187615"/>
            <a:ext cx="2512944" cy="2241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082" y="2076132"/>
            <a:ext cx="198901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 + </a:t>
            </a:r>
            <a:r>
              <a:rPr lang="uk-UA" sz="4000" b="1" dirty="0" smtClean="0">
                <a:solidFill>
                  <a:srgbClr val="7030A0"/>
                </a:solidFill>
              </a:rPr>
              <a:t>2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2 + 2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 + 2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 + 2 =</a:t>
            </a:r>
            <a:r>
              <a:rPr lang="uk-UA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6231" y="2076132"/>
            <a:ext cx="198901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 </a:t>
            </a:r>
            <a:r>
              <a:rPr lang="uk-UA" sz="4000" b="1" dirty="0" smtClean="0">
                <a:solidFill>
                  <a:srgbClr val="7030A0"/>
                </a:solidFill>
              </a:rPr>
              <a:t>+ </a:t>
            </a:r>
            <a:r>
              <a:rPr lang="uk-UA" sz="4000" b="1" dirty="0" smtClean="0">
                <a:solidFill>
                  <a:srgbClr val="7030A0"/>
                </a:solidFill>
              </a:rPr>
              <a:t>2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6 + 2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+ 2 =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8 + 2 =</a:t>
            </a:r>
            <a:r>
              <a:rPr lang="uk-UA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2098" y="2076132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8083" y="269791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2097" y="330823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2096" y="3917310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247" y="2076132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246" y="2658314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244" y="330823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245" y="392279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6073" y="494529"/>
            <a:ext cx="10217197" cy="6745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результат додавання 9+2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73023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25308" y="186913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77593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810445" y="1875864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3445" y="3103340"/>
            <a:ext cx="84395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7030A0"/>
                </a:solidFill>
              </a:rPr>
              <a:t>9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470" y="3103340"/>
            <a:ext cx="1637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+2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0617" y="4617723"/>
            <a:ext cx="16373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</a:rPr>
              <a:t>1+1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556128" y="3926173"/>
            <a:ext cx="274062" cy="6723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50566" y="3926173"/>
            <a:ext cx="212115" cy="6723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29813" y="3103339"/>
            <a:ext cx="6522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3947" y="3103338"/>
            <a:ext cx="1360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9+1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4178" y="3103340"/>
            <a:ext cx="10464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6805" y="3103340"/>
            <a:ext cx="21991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=10+1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9845" y="3103340"/>
            <a:ext cx="149437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=11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9345" y="4598526"/>
            <a:ext cx="808033" cy="182880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5058136" y="4487650"/>
            <a:ext cx="6647102" cy="21014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Cпочатку</a:t>
            </a:r>
            <a:r>
              <a:rPr lang="ru-RU" sz="3200" b="1" dirty="0"/>
              <a:t> </a:t>
            </a:r>
            <a:r>
              <a:rPr lang="ru-RU" sz="3200" b="1" dirty="0" err="1"/>
              <a:t>потрібно</a:t>
            </a:r>
            <a:r>
              <a:rPr lang="ru-RU" sz="3200" b="1" dirty="0"/>
              <a:t> </a:t>
            </a:r>
            <a:r>
              <a:rPr lang="ru-RU" sz="3200" b="1" dirty="0" err="1"/>
              <a:t>додати</a:t>
            </a:r>
            <a:r>
              <a:rPr lang="ru-RU" sz="3200" b="1" dirty="0"/>
              <a:t> </a:t>
            </a:r>
            <a:r>
              <a:rPr lang="ru-RU" sz="3200" b="1" dirty="0" err="1"/>
              <a:t>стільки</a:t>
            </a:r>
            <a:r>
              <a:rPr lang="ru-RU" sz="3200" b="1" dirty="0"/>
              <a:t> </a:t>
            </a:r>
            <a:r>
              <a:rPr lang="ru-RU" sz="3200" b="1" dirty="0" err="1"/>
              <a:t>одиниць</a:t>
            </a:r>
            <a:r>
              <a:rPr lang="ru-RU" sz="3200" b="1" dirty="0"/>
              <a:t>, </a:t>
            </a:r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 smtClean="0"/>
              <a:t>отримати</a:t>
            </a:r>
            <a:r>
              <a:rPr lang="ru-RU" sz="3200" b="1" dirty="0" smtClean="0"/>
              <a:t> десяток, а </a:t>
            </a:r>
            <a:r>
              <a:rPr lang="ru-RU" sz="3200" b="1" dirty="0" err="1" smtClean="0"/>
              <a:t>потім</a:t>
            </a:r>
            <a:r>
              <a:rPr lang="ru-RU" sz="3200" b="1" dirty="0" smtClean="0"/>
              <a:t>—</a:t>
            </a:r>
            <a:r>
              <a:rPr lang="ru-RU" sz="3200" b="1" dirty="0" err="1" smtClean="0"/>
              <a:t>додати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решту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одиниць</a:t>
            </a:r>
            <a:r>
              <a:rPr lang="ru-RU" sz="3200" b="1" dirty="0"/>
              <a:t>.</a:t>
            </a: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2 клас\3 Математика\1 Листопад\2 Додавання чисел з переходом через 10\№010 - Додавання чисел 2-9 до 9 з переходом через десяток\2024-09-17_201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8" y="3240910"/>
            <a:ext cx="7202989" cy="215666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3378" y="486136"/>
            <a:ext cx="8879651" cy="10995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Виконай додавання, скориставшись зразком міркувань.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36562" y="1682473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+ 4=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496" y="227402"/>
            <a:ext cx="1448776" cy="20129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4094" y="1682473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3 Математика\1 Листопад\2 Додавання чисел з переходом через 10\№010 - Додавання чисел 2-9 до 9 з переходом через десяток\2024-09-17_2018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8" y="1682473"/>
            <a:ext cx="7168812" cy="15584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8573217" y="2423397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+ 5=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573217" y="3176047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+ 6=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73217" y="3898544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+ 7=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625287" y="4621041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+ 8=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625287" y="5336218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 + 9=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4093" y="242864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4094" y="3176047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44529" y="3898544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92818" y="4601746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79784" y="5305349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" name="Picture 3" descr="D:\2 клас\3 Математика\1 Листопад\2 Додавання чисел з переходом через 10\№010 - Додавання чисел 2-9 до 9 з переходом через десяток\2024-09-17_1933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54284" r="982" b="1342"/>
          <a:stretch/>
        </p:blipFill>
        <p:spPr bwMode="auto">
          <a:xfrm>
            <a:off x="385360" y="2684645"/>
            <a:ext cx="8029435" cy="183349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1670836" y="1667182"/>
            <a:ext cx="5824689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Виконай з коментуванням додавання числа частинами в зошиті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ст</a:t>
            </a:r>
            <a:r>
              <a:rPr lang="uk-UA" sz="2400" b="1" dirty="0" smtClean="0">
                <a:solidFill>
                  <a:srgbClr val="7030A0"/>
                </a:solidFill>
              </a:rPr>
              <a:t> 6 №3.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1213636" y="5845629"/>
            <a:ext cx="9144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3470699" y="5464571"/>
            <a:ext cx="4944096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Запам’ятай результати обчислень 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7738" y="553346"/>
            <a:ext cx="8732066" cy="7524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:a16="http://schemas.microsoft.com/office/drawing/2014/main" xmlns="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0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1400" y="494528"/>
            <a:ext cx="10274841" cy="6385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задачі №75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4350" y="1670596"/>
            <a:ext cx="5404992" cy="2145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1) На </a:t>
            </a:r>
            <a:r>
              <a:rPr lang="ru-RU" sz="2400" b="1" dirty="0" err="1" smtClean="0">
                <a:solidFill>
                  <a:schemeClr val="bg1"/>
                </a:solidFill>
              </a:rPr>
              <a:t>виставку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другокласники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підготували</a:t>
            </a:r>
            <a:r>
              <a:rPr lang="ru-RU" sz="2400" b="1" dirty="0" smtClean="0">
                <a:solidFill>
                  <a:schemeClr val="bg1"/>
                </a:solidFill>
              </a:rPr>
              <a:t> 10 </a:t>
            </a:r>
            <a:r>
              <a:rPr lang="ru-RU" sz="2400" b="1" dirty="0" err="1">
                <a:solidFill>
                  <a:schemeClr val="bg1"/>
                </a:solidFill>
              </a:rPr>
              <a:t>виробів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пластиліну</a:t>
            </a:r>
            <a:r>
              <a:rPr lang="ru-RU" sz="2400" b="1" dirty="0">
                <a:solidFill>
                  <a:schemeClr val="bg1"/>
                </a:solidFill>
              </a:rPr>
              <a:t> і 20 </a:t>
            </a:r>
            <a:r>
              <a:rPr lang="ru-RU" sz="2400" b="1" dirty="0" err="1">
                <a:solidFill>
                  <a:schemeClr val="bg1"/>
                </a:solidFill>
              </a:rPr>
              <a:t>виробів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глини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всього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виробів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підготували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виставку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другокласники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61885" y="1679151"/>
            <a:ext cx="5519412" cy="2145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2) На </a:t>
            </a:r>
            <a:r>
              <a:rPr lang="ru-RU" sz="2400" b="1" dirty="0" err="1" smtClean="0">
                <a:solidFill>
                  <a:schemeClr val="bg1"/>
                </a:solidFill>
              </a:rPr>
              <a:t>виставку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другокласники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підготували</a:t>
            </a:r>
            <a:r>
              <a:rPr lang="ru-RU" sz="2400" b="1" dirty="0" smtClean="0">
                <a:solidFill>
                  <a:schemeClr val="bg1"/>
                </a:solidFill>
              </a:rPr>
              <a:t> 10 </a:t>
            </a:r>
            <a:r>
              <a:rPr lang="ru-RU" sz="2400" b="1" dirty="0" err="1">
                <a:solidFill>
                  <a:schemeClr val="bg1"/>
                </a:solidFill>
              </a:rPr>
              <a:t>виробів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пластиліну</a:t>
            </a:r>
            <a:r>
              <a:rPr lang="ru-RU" sz="2400" b="1" dirty="0">
                <a:solidFill>
                  <a:schemeClr val="bg1"/>
                </a:solidFill>
              </a:rPr>
              <a:t> і 20 </a:t>
            </a:r>
            <a:r>
              <a:rPr lang="ru-RU" sz="2400" b="1" dirty="0" err="1">
                <a:solidFill>
                  <a:schemeClr val="bg1"/>
                </a:solidFill>
              </a:rPr>
              <a:t>виробів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глини</a:t>
            </a:r>
            <a:r>
              <a:rPr lang="ru-RU" sz="2400" b="1" dirty="0">
                <a:solidFill>
                  <a:schemeClr val="bg1"/>
                </a:solidFill>
              </a:rPr>
              <a:t>. На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більше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виробів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глини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ніж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пластиліну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підготували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другокласники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4746" y="1133116"/>
            <a:ext cx="3902430" cy="477220"/>
          </a:xfrm>
          <a:prstGeom prst="roundRect">
            <a:avLst/>
          </a:prstGeom>
          <a:ln w="57150">
            <a:solidFill>
              <a:srgbClr val="2F32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2F3242"/>
                </a:solidFill>
              </a:rPr>
              <a:t>Задача №75</a:t>
            </a:r>
            <a:endParaRPr lang="uk-UA" sz="2800" b="1" dirty="0">
              <a:solidFill>
                <a:srgbClr val="2F324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820" y="4565345"/>
            <a:ext cx="419829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Відповідь: 30 виробів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всього.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70033" y="1133116"/>
            <a:ext cx="8732066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Прочитай задачі. Що в них спільного, а що відмінного? Розв’яжи їх.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49445" y="3833956"/>
            <a:ext cx="180409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20 + 10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=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53540" y="3833956"/>
            <a:ext cx="1293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30 (в.)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84473" y="4622956"/>
            <a:ext cx="56552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Відповідь: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10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виробів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глини більше.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96672" y="3986356"/>
            <a:ext cx="180409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20 – 10 = 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02696" y="3980570"/>
            <a:ext cx="1293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10 (в.)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1451887" y="5296206"/>
            <a:ext cx="352991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суми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6576027" y="5296206"/>
            <a:ext cx="474021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Різницеве порівняння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582</TotalTime>
  <Words>543</Words>
  <Application>Microsoft Office PowerPoint</Application>
  <PresentationFormat>Произвольный</PresentationFormat>
  <Paragraphs>121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162</cp:revision>
  <dcterms:created xsi:type="dcterms:W3CDTF">2018-01-05T16:38:53Z</dcterms:created>
  <dcterms:modified xsi:type="dcterms:W3CDTF">2024-09-17T18:58:09Z</dcterms:modified>
</cp:coreProperties>
</file>