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561" r:id="rId3"/>
    <p:sldId id="569" r:id="rId4"/>
    <p:sldId id="570" r:id="rId5"/>
    <p:sldId id="565" r:id="rId6"/>
    <p:sldId id="566" r:id="rId7"/>
    <p:sldId id="567" r:id="rId8"/>
    <p:sldId id="571" r:id="rId9"/>
    <p:sldId id="568" r:id="rId10"/>
    <p:sldId id="562" r:id="rId11"/>
    <p:sldId id="563" r:id="rId12"/>
    <p:sldId id="5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BF7"/>
    <a:srgbClr val="2F3242"/>
    <a:srgbClr val="00B050"/>
    <a:srgbClr val="1694E9"/>
    <a:srgbClr val="FF3131"/>
    <a:srgbClr val="FFFF00"/>
    <a:srgbClr val="295FFF"/>
    <a:srgbClr val="FFB441"/>
    <a:srgbClr val="709E3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9675" y="4460327"/>
            <a:ext cx="10544537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Додавання чисел 3-9 до 8 з переходом через десяток. Розв’язування задач </a:t>
            </a:r>
            <a:endParaRPr lang="ru-RU" sz="96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" b="15429"/>
          <a:stretch/>
        </p:blipFill>
        <p:spPr>
          <a:xfrm>
            <a:off x="988489" y="1017647"/>
            <a:ext cx="3183709" cy="27507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16142" y="1017647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2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573634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7" y="2694558"/>
            <a:ext cx="7196246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4. Вибери схему, яка відповідає умові задачі. Розв’яжи задачу.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76" y="202303"/>
            <a:ext cx="2720026" cy="21336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242336" y="4132406"/>
            <a:ext cx="3132000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5. Наведи ламані на кожному малюнку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10993" r="1382" b="39495"/>
          <a:stretch/>
        </p:blipFill>
        <p:spPr bwMode="auto">
          <a:xfrm>
            <a:off x="767136" y="3208349"/>
            <a:ext cx="6264000" cy="2556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69673" r="1756" b="343"/>
          <a:stretch/>
        </p:blipFill>
        <p:spPr bwMode="auto">
          <a:xfrm>
            <a:off x="5425765" y="5140820"/>
            <a:ext cx="6516000" cy="1548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6" y="1176512"/>
            <a:ext cx="4962332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3. Виконай дії з іменованими числами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7" y="1666848"/>
            <a:ext cx="7196246" cy="92735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8 і 4, 8 і 6, 8 і 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суми, на збільшення числа на кілька одиниць?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25" y="1443652"/>
            <a:ext cx="4882863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9 і 4, 9 і 6, 9 і 8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5" y="494528"/>
            <a:ext cx="8732067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1" y="3187048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61" y="3415020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 </a:t>
            </a:r>
            <a:r>
              <a:rPr lang="ru-RU" sz="2400" b="1" dirty="0" err="1" smtClean="0"/>
              <a:t>чемно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1" y="2277152"/>
            <a:ext cx="3055620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виконав</a:t>
            </a:r>
            <a:r>
              <a:rPr lang="ru-RU" sz="2400" b="1" dirty="0" smtClean="0"/>
              <a:t>/ла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1" y="3353885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відповідав</a:t>
            </a:r>
            <a:r>
              <a:rPr lang="ru-RU" sz="2400" b="1" dirty="0" smtClean="0"/>
              <a:t>/ла 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запитання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80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виразно</a:t>
            </a:r>
            <a:r>
              <a:rPr lang="ru-RU" sz="2400" b="1" dirty="0" smtClean="0"/>
              <a:t> читав/ла!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2" y="4527881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уважно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слухав</a:t>
            </a:r>
            <a:r>
              <a:rPr lang="ru-RU" sz="2400" b="1" dirty="0" smtClean="0"/>
              <a:t>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807" y="1277820"/>
            <a:ext cx="791438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Подякуй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за роботу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пальчики 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промовляй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5423" y="494528"/>
            <a:ext cx="10220445" cy="78329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1" y="3187048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61" y="3415020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 тобою </a:t>
            </a:r>
            <a:r>
              <a:rPr lang="ru-RU" sz="2400" b="1" dirty="0" err="1" smtClean="0"/>
              <a:t>приємно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спілкуватися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630" y="2345732"/>
            <a:ext cx="3460631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вмієш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1" y="3353885"/>
            <a:ext cx="2816969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працьовита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</a:t>
            </a:r>
            <a:r>
              <a:rPr lang="ru-RU" sz="2400" b="1" dirty="0"/>
              <a:t>як </a:t>
            </a:r>
            <a:r>
              <a:rPr lang="ru-RU" sz="2400" b="1" dirty="0" err="1"/>
              <a:t>бджілка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80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Яка </a:t>
            </a:r>
            <a:r>
              <a:rPr lang="ru-RU" sz="2400" b="1" dirty="0"/>
              <a:t>у тебе </a:t>
            </a:r>
            <a:r>
              <a:rPr lang="ru-RU" sz="2400" b="1" dirty="0" err="1" smtClean="0"/>
              <a:t>гарна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зачіска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2" y="4527881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у тебе </a:t>
            </a:r>
            <a:r>
              <a:rPr lang="ru-RU" sz="2400" b="1" dirty="0" err="1"/>
              <a:t>красиві</a:t>
            </a:r>
            <a:r>
              <a:rPr lang="ru-RU" sz="2400" b="1" dirty="0"/>
              <a:t> </a:t>
            </a:r>
            <a:r>
              <a:rPr lang="ru-RU" sz="2400" b="1" dirty="0" err="1"/>
              <a:t>очі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1008" y="1222020"/>
            <a:ext cx="9201873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Приємно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отримувати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вмієш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висловлювати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палець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 них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можеш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привітати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такими словами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3929" y="598702"/>
            <a:ext cx="10637134" cy="7092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Доповни</a:t>
            </a:r>
            <a:r>
              <a:rPr lang="ru-RU" sz="4000" b="1" dirty="0"/>
              <a:t> </a:t>
            </a:r>
            <a:r>
              <a:rPr lang="ru-RU" sz="4000" b="1" dirty="0" err="1"/>
              <a:t>кожне</a:t>
            </a:r>
            <a:r>
              <a:rPr lang="ru-RU" sz="4000" b="1" dirty="0"/>
              <a:t> число до числа </a:t>
            </a:r>
            <a:r>
              <a:rPr lang="ru-RU" sz="4000" b="1" dirty="0" smtClean="0"/>
              <a:t>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150436" y="1427052"/>
            <a:ext cx="3169939" cy="4520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486" y="1433677"/>
            <a:ext cx="21104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 + 1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929" y="2315827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8</a:t>
            </a:r>
            <a:r>
              <a:rPr lang="uk-UA" sz="3600" b="1" dirty="0" smtClean="0">
                <a:solidFill>
                  <a:srgbClr val="7030A0"/>
                </a:solidFill>
              </a:rPr>
              <a:t> + </a:t>
            </a:r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r>
              <a:rPr lang="uk-UA" sz="3600" b="1" dirty="0" smtClean="0">
                <a:solidFill>
                  <a:srgbClr val="7030A0"/>
                </a:solidFill>
              </a:rPr>
              <a:t>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930" y="3114558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7</a:t>
            </a:r>
            <a:r>
              <a:rPr lang="uk-UA" sz="3600" b="1" dirty="0" smtClean="0">
                <a:solidFill>
                  <a:srgbClr val="7030A0"/>
                </a:solidFill>
              </a:rPr>
              <a:t> + </a:t>
            </a:r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r>
              <a:rPr lang="uk-UA" sz="3600" b="1" dirty="0" smtClean="0">
                <a:solidFill>
                  <a:srgbClr val="7030A0"/>
                </a:solidFill>
              </a:rPr>
              <a:t>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928" y="3915062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6</a:t>
            </a:r>
            <a:r>
              <a:rPr lang="uk-UA" sz="3600" b="1" dirty="0" smtClean="0">
                <a:solidFill>
                  <a:srgbClr val="7030A0"/>
                </a:solidFill>
              </a:rPr>
              <a:t> + </a:t>
            </a:r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r>
              <a:rPr lang="uk-UA" sz="3600" b="1" dirty="0" smtClean="0">
                <a:solidFill>
                  <a:srgbClr val="7030A0"/>
                </a:solidFill>
              </a:rPr>
              <a:t>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927" y="4783163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5</a:t>
            </a:r>
            <a:r>
              <a:rPr lang="uk-UA" sz="3600" b="1" dirty="0" smtClean="0">
                <a:solidFill>
                  <a:srgbClr val="7030A0"/>
                </a:solidFill>
              </a:rPr>
              <a:t> + </a:t>
            </a:r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r>
              <a:rPr lang="uk-UA" sz="3600" b="1" dirty="0" smtClean="0">
                <a:solidFill>
                  <a:srgbClr val="7030A0"/>
                </a:solidFill>
              </a:rPr>
              <a:t>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0040" y="2315827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4</a:t>
            </a:r>
            <a:r>
              <a:rPr lang="uk-UA" sz="3600" b="1" dirty="0" smtClean="0">
                <a:solidFill>
                  <a:srgbClr val="7030A0"/>
                </a:solidFill>
              </a:rPr>
              <a:t> + </a:t>
            </a:r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r>
              <a:rPr lang="uk-UA" sz="3600" b="1" dirty="0" smtClean="0">
                <a:solidFill>
                  <a:srgbClr val="7030A0"/>
                </a:solidFill>
              </a:rPr>
              <a:t>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5119" y="3114557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3</a:t>
            </a:r>
            <a:r>
              <a:rPr lang="uk-UA" sz="3600" b="1" dirty="0" smtClean="0">
                <a:solidFill>
                  <a:srgbClr val="7030A0"/>
                </a:solidFill>
              </a:rPr>
              <a:t> + </a:t>
            </a:r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r>
              <a:rPr lang="uk-UA" sz="3600" b="1" dirty="0" smtClean="0">
                <a:solidFill>
                  <a:srgbClr val="7030A0"/>
                </a:solidFill>
              </a:rPr>
              <a:t>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6536" y="3915062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2</a:t>
            </a:r>
            <a:r>
              <a:rPr lang="uk-UA" sz="3600" b="1" dirty="0" smtClean="0">
                <a:solidFill>
                  <a:srgbClr val="7030A0"/>
                </a:solidFill>
              </a:rPr>
              <a:t> + </a:t>
            </a:r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r>
              <a:rPr lang="uk-UA" sz="3600" b="1" dirty="0" smtClean="0">
                <a:solidFill>
                  <a:srgbClr val="7030A0"/>
                </a:solidFill>
              </a:rPr>
              <a:t>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758" y="4783162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1</a:t>
            </a:r>
            <a:r>
              <a:rPr lang="uk-UA" sz="3600" b="1" dirty="0" smtClean="0">
                <a:solidFill>
                  <a:srgbClr val="7030A0"/>
                </a:solidFill>
              </a:rPr>
              <a:t> + </a:t>
            </a:r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r>
              <a:rPr lang="uk-UA" sz="3600" b="1" dirty="0" smtClean="0">
                <a:solidFill>
                  <a:srgbClr val="7030A0"/>
                </a:solidFill>
              </a:rPr>
              <a:t>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8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21" y="2315828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21" y="3124529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21" y="4005382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5" y="4783163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62" y="2370610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19" y="3097962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81" y="3945091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09" y="4796596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053" y="1645511"/>
            <a:ext cx="1867383" cy="2041951"/>
          </a:xfrm>
          <a:prstGeom prst="rect">
            <a:avLst/>
          </a:prstGeom>
        </p:spPr>
      </p:pic>
      <p:pic>
        <p:nvPicPr>
          <p:cNvPr id="27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55" y="1465310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3378" y="486136"/>
            <a:ext cx="9497026" cy="7870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Додавання до 9 з переходом через десяток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6228" y="1832948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</a:t>
            </a:r>
            <a:r>
              <a:rPr lang="ru-RU" sz="3200" b="1" dirty="0" smtClean="0">
                <a:solidFill>
                  <a:srgbClr val="7030A0"/>
                </a:solidFill>
              </a:rPr>
              <a:t>4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56" y="216660"/>
            <a:ext cx="1595716" cy="22171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23760" y="1832948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2883" y="2527572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</a:t>
            </a:r>
            <a:r>
              <a:rPr lang="ru-RU" sz="3200" b="1" dirty="0" smtClean="0">
                <a:solidFill>
                  <a:srgbClr val="7030A0"/>
                </a:solidFill>
              </a:rPr>
              <a:t>5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04458" y="3222347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</a:t>
            </a:r>
            <a:r>
              <a:rPr lang="ru-RU" sz="3200" b="1" dirty="0" smtClean="0">
                <a:solidFill>
                  <a:srgbClr val="7030A0"/>
                </a:solidFill>
              </a:rPr>
              <a:t>6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73513" y="3928025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</a:t>
            </a:r>
            <a:r>
              <a:rPr lang="ru-RU" sz="3200" b="1" dirty="0" smtClean="0">
                <a:solidFill>
                  <a:srgbClr val="7030A0"/>
                </a:solidFill>
              </a:rPr>
              <a:t>7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7078" y="4621041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</a:t>
            </a:r>
            <a:r>
              <a:rPr lang="ru-RU" sz="3200" b="1" dirty="0" smtClean="0">
                <a:solidFill>
                  <a:srgbClr val="7030A0"/>
                </a:solidFill>
              </a:rPr>
              <a:t>8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0228" y="5324643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</a:t>
            </a:r>
            <a:r>
              <a:rPr lang="ru-RU" sz="3200" b="1" dirty="0" smtClean="0">
                <a:solidFill>
                  <a:srgbClr val="7030A0"/>
                </a:solidFill>
              </a:rPr>
              <a:t>9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759" y="2532816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5335" y="3222347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1045" y="3933269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54609" y="4601746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64725" y="5305349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2920" y="1854497"/>
            <a:ext cx="202439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 </a:t>
            </a:r>
            <a:r>
              <a:rPr lang="ru-RU" sz="3200" b="1" dirty="0" smtClean="0">
                <a:solidFill>
                  <a:srgbClr val="7030A0"/>
                </a:solidFill>
              </a:rPr>
              <a:t>+ </a:t>
            </a:r>
            <a:r>
              <a:rPr lang="ru-RU" sz="3200" b="1" dirty="0" smtClean="0">
                <a:solidFill>
                  <a:srgbClr val="7030A0"/>
                </a:solidFill>
              </a:rPr>
              <a:t>_ = 13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09575" y="2549121"/>
            <a:ext cx="202439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 </a:t>
            </a:r>
            <a:r>
              <a:rPr lang="ru-RU" sz="3200" b="1" dirty="0" smtClean="0">
                <a:solidFill>
                  <a:srgbClr val="7030A0"/>
                </a:solidFill>
              </a:rPr>
              <a:t>+ </a:t>
            </a:r>
            <a:r>
              <a:rPr lang="ru-RU" sz="3200" b="1" dirty="0" smtClean="0">
                <a:solidFill>
                  <a:srgbClr val="7030A0"/>
                </a:solidFill>
              </a:rPr>
              <a:t>_ = 14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21150" y="3243896"/>
            <a:ext cx="202439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 </a:t>
            </a:r>
            <a:r>
              <a:rPr lang="ru-RU" sz="3200" b="1" dirty="0" smtClean="0">
                <a:solidFill>
                  <a:srgbClr val="7030A0"/>
                </a:solidFill>
              </a:rPr>
              <a:t>+ </a:t>
            </a:r>
            <a:r>
              <a:rPr lang="ru-RU" sz="3200" b="1" dirty="0" smtClean="0">
                <a:solidFill>
                  <a:srgbClr val="7030A0"/>
                </a:solidFill>
              </a:rPr>
              <a:t>_ = 15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90205" y="3949574"/>
            <a:ext cx="202439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 </a:t>
            </a:r>
            <a:r>
              <a:rPr lang="ru-RU" sz="3200" b="1" dirty="0" smtClean="0">
                <a:solidFill>
                  <a:srgbClr val="7030A0"/>
                </a:solidFill>
              </a:rPr>
              <a:t>+ </a:t>
            </a:r>
            <a:r>
              <a:rPr lang="ru-RU" sz="3200" b="1" dirty="0" smtClean="0">
                <a:solidFill>
                  <a:srgbClr val="7030A0"/>
                </a:solidFill>
              </a:rPr>
              <a:t>_ = 16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303770" y="4642590"/>
            <a:ext cx="202439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</a:t>
            </a:r>
            <a:r>
              <a:rPr lang="ru-RU" sz="3200" b="1" dirty="0" smtClean="0">
                <a:solidFill>
                  <a:srgbClr val="7030A0"/>
                </a:solidFill>
              </a:rPr>
              <a:t>+ </a:t>
            </a:r>
            <a:r>
              <a:rPr lang="ru-RU" sz="3200" b="1" dirty="0" smtClean="0">
                <a:solidFill>
                  <a:srgbClr val="7030A0"/>
                </a:solidFill>
              </a:rPr>
              <a:t>_= 17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326920" y="5346192"/>
            <a:ext cx="202439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</a:t>
            </a:r>
            <a:r>
              <a:rPr lang="ru-RU" sz="3200" b="1" dirty="0" smtClean="0">
                <a:solidFill>
                  <a:srgbClr val="7030A0"/>
                </a:solidFill>
              </a:rPr>
              <a:t>_ = 18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6060" y="1832947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88587" y="2537100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88586" y="3246517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73722" y="3986432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68559" y="4650092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88585" y="5356680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682384" y="1854497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13 – 9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67270" y="1862432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682383" y="2530193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14 – 9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682382" y="3244543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15 – 9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682381" y="3933269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16 – 9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82384" y="4642589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17 – 9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82380" y="5351436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18 – 9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74985" y="2527572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74985" y="3259472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13565" y="3930646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367269" y="4590601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78841" y="5305349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170957" y="1843755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13 – 4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855843" y="1851690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8170956" y="2519451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14 – 5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8170955" y="3233801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15 – 6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170954" y="3922527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16 – 7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170957" y="4631847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17 – 8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170953" y="5340694"/>
            <a:ext cx="165594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18 – 9 =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855843" y="2512133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880916" y="3222346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880915" y="3922527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923355" y="4589949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884772" y="5305348"/>
            <a:ext cx="4745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945875" y="1269112"/>
            <a:ext cx="8654656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однакове і різне між прикладами в кожному рядку?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969987" y="5941455"/>
            <a:ext cx="8654656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Зроби висновок про дії додавання і віднімання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  <p:bldP spid="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1333" y="737416"/>
            <a:ext cx="10799178" cy="8830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Прочитай </a:t>
            </a:r>
            <a:r>
              <a:rPr lang="ru-RU" sz="4000" b="1" dirty="0" err="1"/>
              <a:t>кожний</a:t>
            </a:r>
            <a:r>
              <a:rPr lang="ru-RU" sz="4000" b="1" dirty="0"/>
              <a:t> </a:t>
            </a:r>
            <a:r>
              <a:rPr lang="ru-RU" sz="4000" b="1" dirty="0" err="1"/>
              <a:t>вираз</a:t>
            </a:r>
            <a:r>
              <a:rPr lang="ru-RU" sz="4000" b="1" dirty="0"/>
              <a:t> і </a:t>
            </a:r>
            <a:r>
              <a:rPr lang="ru-RU" sz="4000" b="1" dirty="0" err="1"/>
              <a:t>назви</a:t>
            </a:r>
            <a:r>
              <a:rPr lang="ru-RU" sz="4000" b="1" dirty="0"/>
              <a:t> </a:t>
            </a:r>
            <a:r>
              <a:rPr lang="ru-RU" sz="4000" b="1" dirty="0" err="1"/>
              <a:t>його</a:t>
            </a:r>
            <a:r>
              <a:rPr lang="ru-RU" sz="4000" b="1" dirty="0"/>
              <a:t> </a:t>
            </a:r>
            <a:r>
              <a:rPr lang="ru-RU" sz="4000" b="1" dirty="0" err="1"/>
              <a:t>значення</a:t>
            </a:r>
            <a:r>
              <a:rPr lang="ru-RU" sz="4000" b="1" dirty="0"/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67" y="2187615"/>
            <a:ext cx="2512944" cy="2241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082" y="2076132"/>
            <a:ext cx="198901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0 + 3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 + 3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2 + 3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 + 3 =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6231" y="2076132"/>
            <a:ext cx="198901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 + 3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 + 3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6 + 3=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+ 3 =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2098" y="2076132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8083" y="269791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2097" y="330823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2096" y="3917310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247" y="2076132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246" y="2658314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244" y="330823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245" y="392279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2B333AC-0F30-416B-A89C-45FF57345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3"/>
          <a:stretch/>
        </p:blipFill>
        <p:spPr>
          <a:xfrm>
            <a:off x="1250066" y="5156029"/>
            <a:ext cx="8310944" cy="11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6073" y="494529"/>
            <a:ext cx="10217197" cy="6745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результат додавання </a:t>
            </a:r>
            <a:r>
              <a:rPr lang="uk-UA" sz="4000" b="1" dirty="0" smtClean="0">
                <a:solidFill>
                  <a:schemeClr val="bg1"/>
                </a:solidFill>
              </a:rPr>
              <a:t>8 + 3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73023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25308" y="186913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810445" y="1875864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3445" y="3103340"/>
            <a:ext cx="84395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8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470" y="3103340"/>
            <a:ext cx="1637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+3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0617" y="4617723"/>
            <a:ext cx="16373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</a:rPr>
              <a:t>2+1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556128" y="3926173"/>
            <a:ext cx="274062" cy="6723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50566" y="3926173"/>
            <a:ext cx="212115" cy="6723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29813" y="3103339"/>
            <a:ext cx="6522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3947" y="3103338"/>
            <a:ext cx="1360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8+2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4178" y="3103340"/>
            <a:ext cx="10464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6805" y="3103340"/>
            <a:ext cx="21991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=10+1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9845" y="3103340"/>
            <a:ext cx="149437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=11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9345" y="4598526"/>
            <a:ext cx="808033" cy="182880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4721202" y="4250405"/>
            <a:ext cx="6647102" cy="21014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Cпочатку</a:t>
            </a:r>
            <a:r>
              <a:rPr lang="ru-RU" sz="3200" b="1" dirty="0"/>
              <a:t> </a:t>
            </a:r>
            <a:r>
              <a:rPr lang="ru-RU" sz="3200" b="1" dirty="0" err="1"/>
              <a:t>потрібно</a:t>
            </a:r>
            <a:r>
              <a:rPr lang="ru-RU" sz="3200" b="1" dirty="0"/>
              <a:t> </a:t>
            </a:r>
            <a:r>
              <a:rPr lang="ru-RU" sz="3200" b="1" dirty="0" err="1"/>
              <a:t>додати</a:t>
            </a:r>
            <a:r>
              <a:rPr lang="ru-RU" sz="3200" b="1" dirty="0"/>
              <a:t> </a:t>
            </a:r>
            <a:r>
              <a:rPr lang="ru-RU" sz="3200" b="1" dirty="0" err="1"/>
              <a:t>стільки</a:t>
            </a:r>
            <a:r>
              <a:rPr lang="ru-RU" sz="3200" b="1" dirty="0"/>
              <a:t> </a:t>
            </a:r>
            <a:r>
              <a:rPr lang="ru-RU" sz="3200" b="1" dirty="0" err="1"/>
              <a:t>одиниць</a:t>
            </a:r>
            <a:r>
              <a:rPr lang="ru-RU" sz="3200" b="1" dirty="0"/>
              <a:t>, </a:t>
            </a:r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 smtClean="0"/>
              <a:t>отримати</a:t>
            </a:r>
            <a:r>
              <a:rPr lang="ru-RU" sz="3200" b="1" dirty="0" smtClean="0"/>
              <a:t> десяток, а </a:t>
            </a:r>
            <a:r>
              <a:rPr lang="ru-RU" sz="3200" b="1" dirty="0" err="1" smtClean="0"/>
              <a:t>потім</a:t>
            </a:r>
            <a:r>
              <a:rPr lang="ru-RU" sz="3200" b="1" dirty="0" smtClean="0"/>
              <a:t>—</a:t>
            </a:r>
            <a:r>
              <a:rPr lang="ru-RU" sz="3200" b="1" dirty="0" err="1" smtClean="0"/>
              <a:t>додати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решту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одиниць</a:t>
            </a:r>
            <a:r>
              <a:rPr lang="ru-RU" sz="3200" b="1" dirty="0"/>
              <a:t>.</a:t>
            </a: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99729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9094494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1" y="64683"/>
            <a:ext cx="2233889" cy="1752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5" y="1269112"/>
            <a:ext cx="2412000" cy="1728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5" y="1887691"/>
            <a:ext cx="3276899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Розклади другий доданок на два зручні доданки й 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24294" r="77677" b="67903"/>
          <a:stretch/>
        </p:blipFill>
        <p:spPr>
          <a:xfrm>
            <a:off x="4734082" y="1580236"/>
            <a:ext cx="787056" cy="4395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327621C-EEFB-4AA6-8F16-DCA9422B7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8" t="24103" r="44303" b="67292"/>
          <a:stretch/>
        </p:blipFill>
        <p:spPr>
          <a:xfrm>
            <a:off x="4734082" y="2249461"/>
            <a:ext cx="809958" cy="482036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42986" r="4691" b="23462"/>
          <a:stretch/>
        </p:blipFill>
        <p:spPr bwMode="auto">
          <a:xfrm>
            <a:off x="758380" y="3219440"/>
            <a:ext cx="7732105" cy="210875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8635873" y="1519929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+ 3=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03405" y="1519929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672528" y="2260853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+ 4=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672528" y="3013503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+ 5=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672528" y="3736000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+ 6=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24598" y="4458497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+ 7=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724598" y="5173674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+ 8=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03404" y="2266097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3405" y="3013503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43840" y="3736000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92129" y="4439202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79095" y="514280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3499692" y="5468684"/>
            <a:ext cx="4944096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Запам’ятай результати обчислень 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776239" y="5837346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+ 9=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51482" y="5806477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17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3378" y="486136"/>
            <a:ext cx="10116273" cy="7870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результати виразів у рядок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72" y="2276058"/>
            <a:ext cx="2967914" cy="4123669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183004" y="1577548"/>
            <a:ext cx="208704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 + 7 + 5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83006" y="2276058"/>
            <a:ext cx="208704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 + 4 – 5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83003" y="2956721"/>
            <a:ext cx="208704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+ 9 + 1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3920" y="158017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3919" y="2261946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93920" y="2972502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83002" y="3667643"/>
            <a:ext cx="208704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</a:t>
            </a:r>
            <a:r>
              <a:rPr lang="ru-RU" sz="3200" b="1" dirty="0" smtClean="0">
                <a:solidFill>
                  <a:srgbClr val="7030A0"/>
                </a:solidFill>
              </a:rPr>
              <a:t>+ </a:t>
            </a:r>
            <a:r>
              <a:rPr lang="ru-RU" sz="3200" b="1" dirty="0" smtClean="0">
                <a:solidFill>
                  <a:srgbClr val="7030A0"/>
                </a:solidFill>
              </a:rPr>
              <a:t>5 </a:t>
            </a:r>
            <a:r>
              <a:rPr lang="ru-RU" sz="3200" b="1" dirty="0" smtClean="0">
                <a:solidFill>
                  <a:srgbClr val="7030A0"/>
                </a:solidFill>
              </a:rPr>
              <a:t>- 2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206875" y="4330392"/>
            <a:ext cx="208704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</a:t>
            </a:r>
            <a:r>
              <a:rPr lang="ru-RU" sz="3200" b="1" dirty="0" smtClean="0">
                <a:solidFill>
                  <a:srgbClr val="7030A0"/>
                </a:solidFill>
              </a:rPr>
              <a:t>8 </a:t>
            </a:r>
            <a:r>
              <a:rPr lang="ru-RU" sz="3200" b="1" dirty="0" smtClean="0">
                <a:solidFill>
                  <a:srgbClr val="7030A0"/>
                </a:solidFill>
              </a:rPr>
              <a:t>+ 1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183001" y="5034479"/>
            <a:ext cx="2087045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</a:t>
            </a:r>
            <a:r>
              <a:rPr lang="ru-RU" sz="3200" b="1" dirty="0" smtClean="0">
                <a:solidFill>
                  <a:srgbClr val="7030A0"/>
                </a:solidFill>
              </a:rPr>
              <a:t>+ 7 - 3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25489" y="3662399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0046" y="431227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93918" y="506426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80391" y="1457732"/>
            <a:ext cx="5532638" cy="7870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Яке число зайве? Поясни чому.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47" grpId="0" animBg="1"/>
      <p:bldP spid="48" grpId="0" animBg="1"/>
      <p:bldP spid="49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1400" y="494528"/>
            <a:ext cx="10274841" cy="6385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задачі №84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4350" y="1670596"/>
            <a:ext cx="5404992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1) У </a:t>
            </a:r>
            <a:r>
              <a:rPr lang="ru-RU" sz="2400" b="1" dirty="0" err="1">
                <a:solidFill>
                  <a:schemeClr val="bg1"/>
                </a:solidFill>
              </a:rPr>
              <a:t>квочки</a:t>
            </a:r>
            <a:r>
              <a:rPr lang="ru-RU" sz="2400" b="1" dirty="0">
                <a:solidFill>
                  <a:schemeClr val="bg1"/>
                </a:solidFill>
              </a:rPr>
              <a:t> 10 </a:t>
            </a:r>
            <a:r>
              <a:rPr lang="ru-RU" sz="2400" b="1" dirty="0" err="1">
                <a:solidFill>
                  <a:schemeClr val="bg1"/>
                </a:solidFill>
              </a:rPr>
              <a:t>жовтеньких</a:t>
            </a:r>
            <a:r>
              <a:rPr lang="ru-RU" sz="2400" b="1" dirty="0">
                <a:solidFill>
                  <a:schemeClr val="bg1"/>
                </a:solidFill>
              </a:rPr>
              <a:t> курчат і 7 рябеньких.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всього</a:t>
            </a:r>
            <a:r>
              <a:rPr lang="ru-RU" sz="2400" b="1" dirty="0">
                <a:solidFill>
                  <a:schemeClr val="bg1"/>
                </a:solidFill>
              </a:rPr>
              <a:t> курчат у </a:t>
            </a:r>
            <a:r>
              <a:rPr lang="ru-RU" sz="2400" b="1" dirty="0" err="1">
                <a:solidFill>
                  <a:schemeClr val="bg1"/>
                </a:solidFill>
              </a:rPr>
              <a:t>квочки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61886" y="1679151"/>
            <a:ext cx="5154356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2) У </a:t>
            </a:r>
            <a:r>
              <a:rPr lang="ru-RU" sz="2400" b="1" dirty="0" err="1">
                <a:solidFill>
                  <a:schemeClr val="bg1"/>
                </a:solidFill>
              </a:rPr>
              <a:t>квочки</a:t>
            </a:r>
            <a:r>
              <a:rPr lang="ru-RU" sz="2400" b="1" dirty="0">
                <a:solidFill>
                  <a:schemeClr val="bg1"/>
                </a:solidFill>
              </a:rPr>
              <a:t> 10 </a:t>
            </a:r>
            <a:r>
              <a:rPr lang="ru-RU" sz="2400" b="1" dirty="0" err="1">
                <a:solidFill>
                  <a:schemeClr val="bg1"/>
                </a:solidFill>
              </a:rPr>
              <a:t>жовтеньких</a:t>
            </a:r>
            <a:r>
              <a:rPr lang="ru-RU" sz="2400" b="1" dirty="0">
                <a:solidFill>
                  <a:schemeClr val="bg1"/>
                </a:solidFill>
              </a:rPr>
              <a:t> курчат, а рябеньких — на 7 </a:t>
            </a:r>
            <a:r>
              <a:rPr lang="ru-RU" sz="2400" b="1" dirty="0" err="1">
                <a:solidFill>
                  <a:schemeClr val="bg1"/>
                </a:solidFill>
              </a:rPr>
              <a:t>більше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рябеньких курчат у </a:t>
            </a:r>
            <a:r>
              <a:rPr lang="ru-RU" sz="2400" b="1" dirty="0" err="1">
                <a:solidFill>
                  <a:schemeClr val="bg1"/>
                </a:solidFill>
              </a:rPr>
              <a:t>квочки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4746" y="1133116"/>
            <a:ext cx="3902430" cy="477220"/>
          </a:xfrm>
          <a:prstGeom prst="roundRect">
            <a:avLst/>
          </a:prstGeom>
          <a:ln w="57150">
            <a:solidFill>
              <a:srgbClr val="2F32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2F3242"/>
                </a:solidFill>
              </a:rPr>
              <a:t>Задача №75</a:t>
            </a:r>
            <a:endParaRPr lang="uk-UA" sz="2800" b="1" dirty="0">
              <a:solidFill>
                <a:srgbClr val="2F324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" y="3847714"/>
            <a:ext cx="51405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Відповідь: 17 курчат усього у квочки.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70033" y="1133116"/>
            <a:ext cx="8732066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Прочитай задачі. Що в них спільного, а що відмінного? Розв’яжи їх.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49444" y="3104751"/>
            <a:ext cx="159563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10 + 7 =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45083" y="3113528"/>
            <a:ext cx="1293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17 (в.)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11438" y="3847713"/>
            <a:ext cx="568639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Відповідь: 17 рябеньких курчат у квочки.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Прямокутник: округлені кути 7">
            <a:extLst>
              <a:ext uri="{FF2B5EF4-FFF2-40B4-BE49-F238E27FC236}">
                <a16:creationId xmlns="" xmlns:a16="http://schemas.microsoft.com/office/drawing/2014/main" id="{A1CF37EA-06E0-4B0C-96D4-98D46F897F00}"/>
              </a:ext>
            </a:extLst>
          </p:cNvPr>
          <p:cNvSpPr/>
          <p:nvPr/>
        </p:nvSpPr>
        <p:spPr>
          <a:xfrm>
            <a:off x="1451887" y="4440761"/>
            <a:ext cx="352991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суми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: округлені кути 7">
            <a:extLst>
              <a:ext uri="{FF2B5EF4-FFF2-40B4-BE49-F238E27FC236}">
                <a16:creationId xmlns="" xmlns:a16="http://schemas.microsoft.com/office/drawing/2014/main" id="{A1CF37EA-06E0-4B0C-96D4-98D46F897F00}"/>
              </a:ext>
            </a:extLst>
          </p:cNvPr>
          <p:cNvSpPr/>
          <p:nvPr/>
        </p:nvSpPr>
        <p:spPr>
          <a:xfrm>
            <a:off x="6243732" y="4440761"/>
            <a:ext cx="4312379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збільшення </a:t>
            </a:r>
            <a:r>
              <a:rPr lang="uk-UA" sz="2800" b="1" dirty="0" smtClean="0">
                <a:solidFill>
                  <a:srgbClr val="FFFF00"/>
                </a:solidFill>
              </a:rPr>
              <a:t>числа на кілька одиниць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55040" y="3193682"/>
            <a:ext cx="159563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10 + 7 =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359834" y="3193681"/>
            <a:ext cx="1293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17 (в.)</a:t>
            </a:r>
          </a:p>
        </p:txBody>
      </p:sp>
    </p:spTree>
    <p:extLst>
      <p:ext uri="{BB962C8B-B14F-4D97-AF65-F5344CB8AC3E}">
        <p14:creationId xmlns:p14="http://schemas.microsoft.com/office/powerpoint/2010/main" val="34884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810</TotalTime>
  <Words>719</Words>
  <Application>Microsoft Office PowerPoint</Application>
  <PresentationFormat>Произвольный</PresentationFormat>
  <Paragraphs>178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180</cp:revision>
  <dcterms:created xsi:type="dcterms:W3CDTF">2018-01-05T16:38:53Z</dcterms:created>
  <dcterms:modified xsi:type="dcterms:W3CDTF">2024-09-18T19:58:31Z</dcterms:modified>
</cp:coreProperties>
</file>