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374" r:id="rId3"/>
    <p:sldId id="372" r:id="rId4"/>
    <p:sldId id="364" r:id="rId5"/>
    <p:sldId id="370" r:id="rId6"/>
    <p:sldId id="369" r:id="rId7"/>
    <p:sldId id="365" r:id="rId8"/>
    <p:sldId id="366" r:id="rId9"/>
    <p:sldId id="371" r:id="rId10"/>
    <p:sldId id="367" r:id="rId11"/>
    <p:sldId id="336" r:id="rId12"/>
    <p:sldId id="335" r:id="rId13"/>
    <p:sldId id="341" r:id="rId14"/>
    <p:sldId id="37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295FFF"/>
    <a:srgbClr val="FFFF00"/>
    <a:srgbClr val="00B050"/>
    <a:srgbClr val="1694E9"/>
    <a:srgbClr val="FFB441"/>
    <a:srgbClr val="709E32"/>
    <a:srgbClr val="000000"/>
    <a:srgbClr val="00206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62" autoAdjust="0"/>
    <p:restoredTop sz="94660"/>
  </p:normalViewPr>
  <p:slideViewPr>
    <p:cSldViewPr snapToGrid="0">
      <p:cViewPr varScale="1">
        <p:scale>
          <a:sx n="82" d="100"/>
          <a:sy n="82" d="100"/>
        </p:scale>
        <p:origin x="-61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m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wma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ma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54203" y="4033479"/>
            <a:ext cx="9899076" cy="1940957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chemeClr val="accent2">
                    <a:lumMod val="75000"/>
                  </a:schemeClr>
                </a:solidFill>
              </a:rPr>
              <a:t>Дрізд </a:t>
            </a:r>
            <a:r>
              <a:rPr lang="uk-UA" sz="5400" b="1" dirty="0">
                <a:solidFill>
                  <a:schemeClr val="accent2">
                    <a:lumMod val="75000"/>
                  </a:schemeClr>
                </a:solidFill>
              </a:rPr>
              <a:t>і голуб. </a:t>
            </a:r>
            <a:endParaRPr lang="uk-UA" sz="5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5400" b="1" dirty="0" smtClean="0">
                <a:solidFill>
                  <a:schemeClr val="accent2">
                    <a:lumMod val="75000"/>
                  </a:schemeClr>
                </a:solidFill>
              </a:rPr>
              <a:t>Українська </a:t>
            </a:r>
            <a:r>
              <a:rPr lang="uk-UA" sz="5400" b="1" dirty="0">
                <a:solidFill>
                  <a:schemeClr val="accent2">
                    <a:lumMod val="75000"/>
                  </a:schemeClr>
                </a:solidFill>
              </a:rPr>
              <a:t>народна казка.  </a:t>
            </a: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ÐÐ°ÑÑÐ¸Ð½ÐºÐ¸ Ð¿Ð¾ Ð·Ð°Ð¿ÑÐ¾ÑÑ ÐºÐ»Ð¸Ð¿Ð°ÑÑ Ð´ÑÐ¾Ð·Ð´ Ð½Ð° Ð´ÐµÑÐµÐ²Ðµ Ð³Ð½ÐµÐ·Ð´Ð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02" y="1305003"/>
            <a:ext cx="3309453" cy="208156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88820" y="1084950"/>
            <a:ext cx="3516638" cy="214526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Розділ 1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 До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школи, до книги, до друзів душа поривається знов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Урок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1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</p:txBody>
      </p:sp>
      <p:pic>
        <p:nvPicPr>
          <p:cNvPr id="1028" name="Picture 4" descr="Скоромовка. «Дрізд і голуб». Прислів'я. Загадки. Підсумок за темою —  Гипермаркет знаний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r="978"/>
          <a:stretch/>
        </p:blipFill>
        <p:spPr bwMode="auto">
          <a:xfrm>
            <a:off x="4023741" y="1305002"/>
            <a:ext cx="1980000" cy="208156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50434" y="381965"/>
            <a:ext cx="9957051" cy="7804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Українська народна казка </a:t>
            </a:r>
            <a:r>
              <a:rPr lang="uk-UA" sz="4000" b="1" dirty="0">
                <a:solidFill>
                  <a:schemeClr val="bg1"/>
                </a:solidFill>
              </a:rPr>
              <a:t>«Дрізд і голуб</a:t>
            </a:r>
            <a:r>
              <a:rPr lang="uk-UA" sz="4000" b="1" dirty="0" smtClean="0">
                <a:solidFill>
                  <a:schemeClr val="bg1"/>
                </a:solidFill>
              </a:rPr>
              <a:t>»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8701" y="1185575"/>
            <a:ext cx="6701177" cy="550920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	Якось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голуб став просити дрозда, щоб той навчив його гніздо мостити. Погодився дрізд. Та тільки поклав кілька гілочок, як голуб сів на них і вуркоче: «Знаю, знаю…» Розгнівався дрізд та й каже:</a:t>
            </a:r>
          </a:p>
          <a:p>
            <a:pPr marL="457200" indent="-457200">
              <a:buFontTx/>
              <a:buChar char="-"/>
            </a:pP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Коли знаєш, то навіщо просиш?</a:t>
            </a:r>
          </a:p>
          <a:p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І полетів собі геть. А голуб зовсім не вмів гніздо мостити. Ото скільки дрізд йому допоміг, таке гніздо в нього й лишилося назавжди.</a:t>
            </a:r>
          </a:p>
        </p:txBody>
      </p:sp>
      <p:pic>
        <p:nvPicPr>
          <p:cNvPr id="2050" name="Picture 2" descr="https://ic.pics.livejournal.com/shurik_m/20139622/42815/42815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943" y="1286166"/>
            <a:ext cx="2705487" cy="179764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³Ð½ÐµÐ·Ð´Ð¾ Ð´ÑÐ¾Ð·Ð´Ð° ÑÐ¾ÑÐ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17" y="3809303"/>
            <a:ext cx="3024421" cy="201628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43281" y="2708477"/>
            <a:ext cx="1324092" cy="7404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Гніздо голуба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419527" y="5070541"/>
            <a:ext cx="1333701" cy="7700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Гніздо дрозда</a:t>
            </a:r>
            <a:endParaRPr lang="ru-RU" sz="2400" b="1" dirty="0"/>
          </a:p>
        </p:txBody>
      </p:sp>
      <p:pic>
        <p:nvPicPr>
          <p:cNvPr id="2062" name="Picture 14" descr="ÐÐ°ÑÑÐ¸Ð½ÐºÐ¸ Ð¿Ð¾ Ð·Ð°Ð¿ÑÐ¾ÑÑ Ð´ÑÐ¾Ð·Ð´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r="12463" b="5780"/>
          <a:stretch/>
        </p:blipFill>
        <p:spPr bwMode="auto">
          <a:xfrm>
            <a:off x="2291665" y="3675659"/>
            <a:ext cx="2569702" cy="239033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ÐÐ°ÑÑÐ¸Ð½ÐºÐ¸ Ð¿Ð¾ Ð·Ð°Ð¿ÑÐ¾ÑÑ Ð³Ð¾Ð»ÑÐ±Ñ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426" y="1286165"/>
            <a:ext cx="2704741" cy="256890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</a:t>
            </a:r>
            <a:r>
              <a:rPr lang="en-US" sz="2800" b="1" dirty="0" smtClean="0">
                <a:solidFill>
                  <a:schemeClr val="bg1"/>
                </a:solidFill>
              </a:rPr>
              <a:t>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39826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7032" y="494527"/>
            <a:ext cx="10113180" cy="7422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Запитання </a:t>
            </a:r>
            <a:r>
              <a:rPr lang="uk-UA" sz="4000" b="1" dirty="0">
                <a:solidFill>
                  <a:schemeClr val="bg1"/>
                </a:solidFill>
              </a:rPr>
              <a:t>до </a:t>
            </a:r>
            <a:r>
              <a:rPr lang="uk-UA" sz="4000" b="1" dirty="0" smtClean="0">
                <a:solidFill>
                  <a:schemeClr val="bg1"/>
                </a:solidFill>
              </a:rPr>
              <a:t>тексту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017" y="1236777"/>
            <a:ext cx="6743195" cy="48320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Назви дійових осіб казки.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Чому голуб попросив дрозда навчити його мостити гніздо?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Чому дрізд розгнівався на голуба?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Як він проявив свій гнів?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Чи навчився голуб гніздо мостити? Чому?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Як </a:t>
            </a:r>
            <a:r>
              <a:rPr lang="uk-UA" sz="2800" b="1" dirty="0" smtClean="0">
                <a:solidFill>
                  <a:schemeClr val="bg1"/>
                </a:solidFill>
              </a:rPr>
              <a:t>ти закінчиш </a:t>
            </a:r>
            <a:r>
              <a:rPr lang="uk-UA" sz="2800" b="1" dirty="0">
                <a:solidFill>
                  <a:schemeClr val="bg1"/>
                </a:solidFill>
              </a:rPr>
              <a:t>речення?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r>
              <a:rPr lang="uk-UA" sz="2800" b="1" dirty="0" smtClean="0">
                <a:solidFill>
                  <a:schemeClr val="bg1"/>
                </a:solidFill>
              </a:rPr>
              <a:t>     Дрізд </a:t>
            </a:r>
            <a:r>
              <a:rPr lang="uk-UA" sz="2800" b="1" dirty="0">
                <a:solidFill>
                  <a:schemeClr val="bg1"/>
                </a:solidFill>
              </a:rPr>
              <a:t>розгнівався, бо: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r>
              <a:rPr lang="uk-UA" sz="2800" b="1" dirty="0" smtClean="0">
                <a:solidFill>
                  <a:schemeClr val="bg1"/>
                </a:solidFill>
              </a:rPr>
              <a:t>     а</a:t>
            </a:r>
            <a:r>
              <a:rPr lang="uk-UA" sz="2800" b="1" dirty="0">
                <a:solidFill>
                  <a:schemeClr val="bg1"/>
                </a:solidFill>
              </a:rPr>
              <a:t>) голуб не хотів слухати;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    б</a:t>
            </a:r>
            <a:r>
              <a:rPr lang="uk-UA" sz="2800" b="1" dirty="0">
                <a:solidFill>
                  <a:schemeClr val="bg1"/>
                </a:solidFill>
              </a:rPr>
              <a:t>) голуб був розумніший за нього.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</a:t>
            </a:r>
            <a:r>
              <a:rPr lang="en-US" sz="2800" b="1" dirty="0" smtClean="0">
                <a:solidFill>
                  <a:schemeClr val="bg1"/>
                </a:solidFill>
              </a:rPr>
              <a:t>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https://ic.pics.livejournal.com/shurik_m/20139622/42815/42815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42" y="1286164"/>
            <a:ext cx="2995861" cy="199058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ÐÐ°ÑÑÐ¸Ð½ÐºÐ¸ Ð¿Ð¾ Ð·Ð°Ð¿ÑÐ¾ÑÑ Ð³Ð½ÐµÐ·Ð´Ð¾ Ð´ÑÐ¾Ð·Ð´Ð° ÑÐ¾ÑÐ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1" y="3450485"/>
            <a:ext cx="3140681" cy="209378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0918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130260" y="1973475"/>
            <a:ext cx="1784404" cy="201460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uk-UA" sz="3200" b="1" dirty="0">
                <a:solidFill>
                  <a:schemeClr val="bg1"/>
                </a:solidFill>
                <a:ea typeface="+mj-ea"/>
                <a:cs typeface="+mj-cs"/>
              </a:rPr>
              <a:t>гніздо</a:t>
            </a:r>
          </a:p>
          <a:p>
            <a:pPr eaLnBrk="0" hangingPunct="0">
              <a:defRPr/>
            </a:pPr>
            <a:r>
              <a:rPr lang="uk-UA" sz="3200" b="1" dirty="0">
                <a:solidFill>
                  <a:schemeClr val="bg1"/>
                </a:solidFill>
                <a:ea typeface="+mj-ea"/>
                <a:cs typeface="+mj-cs"/>
              </a:rPr>
              <a:t>дрізд</a:t>
            </a:r>
          </a:p>
          <a:p>
            <a:pPr eaLnBrk="0" hangingPunct="0">
              <a:defRPr/>
            </a:pPr>
            <a:r>
              <a:rPr lang="uk-UA" sz="3200" b="1" dirty="0">
                <a:solidFill>
                  <a:schemeClr val="bg1"/>
                </a:solidFill>
                <a:ea typeface="+mj-ea"/>
                <a:cs typeface="+mj-cs"/>
              </a:rPr>
              <a:t>голуб</a:t>
            </a:r>
          </a:p>
          <a:p>
            <a:pPr eaLnBrk="0" hangingPunct="0">
              <a:defRPr/>
            </a:pPr>
            <a:r>
              <a:rPr lang="uk-UA" sz="3200" b="1" dirty="0">
                <a:solidFill>
                  <a:schemeClr val="bg1"/>
                </a:solidFill>
                <a:ea typeface="+mj-ea"/>
                <a:cs typeface="+mj-cs"/>
              </a:rPr>
              <a:t>дрізд</a:t>
            </a:r>
            <a:endParaRPr lang="ru-RU" sz="32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7997555" y="1909907"/>
            <a:ext cx="2164265" cy="201451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uk-UA" sz="3200" b="1" dirty="0">
                <a:solidFill>
                  <a:schemeClr val="bg1"/>
                </a:solidFill>
                <a:ea typeface="+mj-ea"/>
                <a:cs typeface="+mj-cs"/>
              </a:rPr>
              <a:t>погодився</a:t>
            </a:r>
          </a:p>
          <a:p>
            <a:pPr eaLnBrk="0" hangingPunct="0">
              <a:defRPr/>
            </a:pPr>
            <a:r>
              <a:rPr lang="uk-UA" sz="3200" b="1" dirty="0">
                <a:solidFill>
                  <a:schemeClr val="bg1"/>
                </a:solidFill>
                <a:ea typeface="+mj-ea"/>
                <a:cs typeface="+mj-cs"/>
              </a:rPr>
              <a:t>мостити</a:t>
            </a:r>
          </a:p>
          <a:p>
            <a:pPr eaLnBrk="0" hangingPunct="0">
              <a:defRPr/>
            </a:pPr>
            <a:r>
              <a:rPr lang="uk-UA" sz="3200" b="1" dirty="0">
                <a:solidFill>
                  <a:schemeClr val="bg1"/>
                </a:solidFill>
                <a:ea typeface="+mj-ea"/>
                <a:cs typeface="+mj-cs"/>
              </a:rPr>
              <a:t>допоміг</a:t>
            </a:r>
          </a:p>
          <a:p>
            <a:pPr eaLnBrk="0" hangingPunct="0">
              <a:defRPr/>
            </a:pPr>
            <a:r>
              <a:rPr lang="uk-UA" sz="3200" b="1" dirty="0">
                <a:solidFill>
                  <a:schemeClr val="bg1"/>
                </a:solidFill>
                <a:ea typeface="+mj-ea"/>
                <a:cs typeface="+mj-cs"/>
              </a:rPr>
              <a:t>вуркоче</a:t>
            </a:r>
            <a:endParaRPr lang="ru-RU" sz="32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5703570" y="2254404"/>
            <a:ext cx="2293985" cy="419347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5787361" y="2254405"/>
            <a:ext cx="2210194" cy="525229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703570" y="3210765"/>
            <a:ext cx="2293985" cy="388962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703570" y="3147105"/>
            <a:ext cx="2293985" cy="603092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934" y="1316678"/>
            <a:ext cx="2146483" cy="30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62935" y="494529"/>
            <a:ext cx="10392894" cy="7067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слова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97562" y="1328252"/>
            <a:ext cx="8045628" cy="59154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З'єднай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стрілочками відповідні словосполучення з вірша.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9619" y="4302912"/>
            <a:ext cx="415395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</a:rPr>
              <a:t>Яке з цих прислів'їв може бути заголовком до казки</a:t>
            </a:r>
            <a:r>
              <a:rPr lang="uk-UA" sz="2400" b="1" dirty="0" smtClean="0">
                <a:solidFill>
                  <a:srgbClr val="0070C0"/>
                </a:solidFill>
              </a:rPr>
              <a:t>?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9282" y="4225968"/>
            <a:ext cx="6516547" cy="181588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6700" indent="-266700">
              <a:buFontTx/>
              <a:buChar char="-"/>
            </a:pPr>
            <a:r>
              <a:rPr lang="uk-UA" sz="2800" b="1" dirty="0" smtClean="0">
                <a:solidFill>
                  <a:schemeClr val="bg1"/>
                </a:solidFill>
              </a:rPr>
              <a:t>Доброго </a:t>
            </a:r>
            <a:r>
              <a:rPr lang="uk-UA" sz="2800" b="1" dirty="0">
                <a:solidFill>
                  <a:schemeClr val="bg1"/>
                </a:solidFill>
              </a:rPr>
              <a:t>тримайся, поганого цурайся.</a:t>
            </a:r>
          </a:p>
          <a:p>
            <a:pPr marL="266700" indent="-266700">
              <a:buFontTx/>
              <a:buChar char="-"/>
            </a:pPr>
            <a:r>
              <a:rPr lang="uk-UA" sz="2800" b="1" dirty="0">
                <a:solidFill>
                  <a:schemeClr val="bg1"/>
                </a:solidFill>
              </a:rPr>
              <a:t>Добре того вчити, хто хоче все знати.</a:t>
            </a:r>
          </a:p>
          <a:p>
            <a:pPr marL="266700" indent="-266700">
              <a:buFontTx/>
              <a:buChar char="-"/>
            </a:pPr>
            <a:r>
              <a:rPr lang="uk-UA" sz="2800" b="1" dirty="0">
                <a:solidFill>
                  <a:schemeClr val="bg1"/>
                </a:solidFill>
              </a:rPr>
              <a:t>Добре в світі тому жити, хто працьовитий.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5022462" y="5133909"/>
            <a:ext cx="592718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46844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6800" y="498668"/>
            <a:ext cx="10145486" cy="6552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Пояснення домашнього </a:t>
            </a:r>
            <a:r>
              <a:rPr lang="uk-UA" sz="4000" b="1" dirty="0" smtClean="0">
                <a:solidFill>
                  <a:schemeClr val="bg1"/>
                </a:solidFill>
              </a:rPr>
              <a:t>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66800" y="1763365"/>
            <a:ext cx="4484914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smtClean="0">
                <a:solidFill>
                  <a:srgbClr val="FFFF00"/>
                </a:solidFill>
              </a:rPr>
              <a:t>Прочитай </a:t>
            </a:r>
            <a:r>
              <a:rPr lang="uk-UA" sz="3600" b="1" dirty="0">
                <a:solidFill>
                  <a:srgbClr val="FFFF00"/>
                </a:solidFill>
              </a:rPr>
              <a:t>казку.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Підготуй </a:t>
            </a:r>
            <a:r>
              <a:rPr lang="uk-UA" sz="3600" b="1" dirty="0">
                <a:solidFill>
                  <a:schemeClr val="bg1"/>
                </a:solidFill>
              </a:rPr>
              <a:t>розповідь про свою улюблену пташку.</a:t>
            </a:r>
          </a:p>
        </p:txBody>
      </p:sp>
      <p:pic>
        <p:nvPicPr>
          <p:cNvPr id="8198" name="Picture 6" descr="ÐÐ°ÑÑÐ¸Ð½ÐºÐ¸ Ð¿Ð¾ Ð·Ð°Ð¿ÑÐ¾ÑÑ ÐºÐ»Ð¸Ð¿Ð°ÑÑ Ð´ÐµÑÐ¸ ÑÐ¸ÑÐ°ÑÑ ÐºÐ½Ð¸Ð³Ñ Ñ ÑÐ¾Ð´Ð¸ÑÐµÐ»ÑÐ¼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487" y="1450848"/>
            <a:ext cx="5277799" cy="432779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59944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97119" y="428126"/>
            <a:ext cx="10215167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518503" y="1235847"/>
            <a:ext cx="9268220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err="1" smtClean="0">
                <a:solidFill>
                  <a:schemeClr val="accent2">
                    <a:lumMod val="75000"/>
                  </a:schemeClr>
                </a:solidFill>
              </a:rPr>
              <a:t>Обери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 світлину з птахом, який найбільше відповідає твоєму настрою зараз. Поміркуй, чому.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87524" y="5204752"/>
            <a:ext cx="2887066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 </a:t>
            </a:r>
            <a:r>
              <a:rPr lang="uk-UA" sz="24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400" b="1" dirty="0" smtClean="0">
                <a:solidFill>
                  <a:schemeClr val="bg1"/>
                </a:solidFill>
              </a:rPr>
              <a:t> не сподобалось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5" name="Picture 2" descr="D:\Картинки до тестів\Тварини\ґава казков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8199" r="6122" b="1389"/>
          <a:stretch/>
        </p:blipFill>
        <p:spPr bwMode="auto">
          <a:xfrm>
            <a:off x="8131629" y="2081332"/>
            <a:ext cx="2488371" cy="2871197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Тварини\Ґав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632" y="2081332"/>
            <a:ext cx="2421004" cy="3000223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4512601" y="5204753"/>
            <a:ext cx="2887066" cy="91940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 </a:t>
            </a:r>
            <a:r>
              <a:rPr lang="uk-UA" sz="24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400" b="1" dirty="0" smtClean="0">
                <a:solidFill>
                  <a:schemeClr val="bg1"/>
                </a:solidFill>
              </a:rPr>
              <a:t> сподобалось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Гава (Олександр Мачула) / Стихи.ру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2" b="183"/>
          <a:stretch/>
        </p:blipFill>
        <p:spPr bwMode="auto">
          <a:xfrm>
            <a:off x="1518503" y="2081332"/>
            <a:ext cx="2656087" cy="29946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8027644" y="5110139"/>
            <a:ext cx="2887066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 </a:t>
            </a:r>
            <a:r>
              <a:rPr lang="uk-UA" sz="24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400" b="1" dirty="0" smtClean="0">
                <a:solidFill>
                  <a:schemeClr val="bg1"/>
                </a:solidFill>
              </a:rPr>
              <a:t> дуже сподобалось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14087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73215" y="527776"/>
            <a:ext cx="9664861" cy="7666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0576" y="1437696"/>
            <a:ext cx="5781556" cy="181588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Лиш</a:t>
            </a: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ru-RU" sz="28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дзвінок</a:t>
            </a: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на урок </a:t>
            </a:r>
            <a:r>
              <a:rPr lang="ru-RU" altLang="ru-RU" sz="28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продзвенить</a:t>
            </a: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endParaRPr lang="ru-RU" alt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Стане </a:t>
            </a:r>
            <a:r>
              <a:rPr lang="ru-RU" altLang="ru-RU" sz="28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кожний</a:t>
            </a: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ru-RU" sz="28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серйозним</a:t>
            </a: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в ту </a:t>
            </a:r>
            <a:r>
              <a:rPr lang="ru-RU" altLang="ru-RU" sz="28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мить</a:t>
            </a: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  <a:endParaRPr lang="ru-RU" alt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Бо</a:t>
            </a: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ru-RU" sz="28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роботи</a:t>
            </a: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ru-RU" sz="28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багато</a:t>
            </a: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у нас,</a:t>
            </a:r>
            <a:endParaRPr lang="ru-RU" alt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І дружно </a:t>
            </a:r>
            <a:r>
              <a:rPr lang="ru-RU" altLang="ru-RU" sz="28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працює</a:t>
            </a: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наш </a:t>
            </a:r>
            <a:r>
              <a:rPr lang="ru-RU" altLang="ru-RU" sz="28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клас</a:t>
            </a: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  <a:endParaRPr lang="ru-RU" alt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D:\Картинки до тестів\Учні\Клас за партам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696" y="2696901"/>
            <a:ext cx="4880318" cy="352022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59763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26916" y="428126"/>
            <a:ext cx="9653288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Емоційне налаштування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365038" y="1238506"/>
            <a:ext cx="9364693" cy="919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Вибери світлину з птахом, який найбільше підходить до твого настрою зараз. Поміркуй, чому.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45844" y="5301208"/>
            <a:ext cx="1418409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Дощ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032" name="Picture 8" descr="Про птахів, які зимують у Чернігові, розповів фахівец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1" r="9584"/>
          <a:stretch/>
        </p:blipFill>
        <p:spPr bwMode="auto">
          <a:xfrm>
            <a:off x="4500372" y="2093575"/>
            <a:ext cx="3094021" cy="2077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Установи відповідність Урок № 25 Птах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r="6003"/>
          <a:stretch/>
        </p:blipFill>
        <p:spPr bwMode="auto">
          <a:xfrm>
            <a:off x="1136009" y="2157906"/>
            <a:ext cx="2708869" cy="2211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півень Archives - ТРК МАРТ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" r="22099"/>
          <a:stretch/>
        </p:blipFill>
        <p:spPr bwMode="auto">
          <a:xfrm>
            <a:off x="8017474" y="4171264"/>
            <a:ext cx="3221544" cy="2391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Павич звичайний — Вікіпеді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76" y="4232560"/>
            <a:ext cx="3381812" cy="2309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Совы: описание птицы, что ест, враги, размножени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2" r="2112"/>
          <a:stretch/>
        </p:blipFill>
        <p:spPr bwMode="auto">
          <a:xfrm>
            <a:off x="8391645" y="2081766"/>
            <a:ext cx="2651287" cy="2063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Narancsbóbitás kakadu – Wikipé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72" y="4144277"/>
            <a:ext cx="1899424" cy="2313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40091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0000" y="625157"/>
            <a:ext cx="10203429" cy="6484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</a:t>
            </a:r>
            <a:r>
              <a:rPr lang="uk-UA" sz="4000" b="1" dirty="0" smtClean="0">
                <a:solidFill>
                  <a:schemeClr val="bg1"/>
                </a:solidFill>
              </a:rPr>
              <a:t>скоромовку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Чому прилетів голуб і про що він віщує - 7 дні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 r="15778"/>
          <a:stretch/>
        </p:blipFill>
        <p:spPr bwMode="auto">
          <a:xfrm>
            <a:off x="900000" y="1372455"/>
            <a:ext cx="3240000" cy="263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Чому поштові голуби летять в потрібне місц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9" t="8315" r="1222" b="7024"/>
          <a:stretch/>
        </p:blipFill>
        <p:spPr bwMode="auto">
          <a:xfrm>
            <a:off x="8000775" y="1403442"/>
            <a:ext cx="310265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31730" y="3317993"/>
            <a:ext cx="4221020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Голуб, голуб, голубок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залетів у наш садок.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Би-би-би, би-би-би,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голуб полетів з верби.</a:t>
            </a:r>
          </a:p>
        </p:txBody>
      </p:sp>
    </p:spTree>
    <p:extLst>
      <p:ext uri="{BB962C8B-B14F-4D97-AF65-F5344CB8AC3E}">
        <p14:creationId xmlns:p14="http://schemas.microsoft.com/office/powerpoint/2010/main" val="352669444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6052" y="494529"/>
            <a:ext cx="10088261" cy="7682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«Спускаємось з гори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8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5969825" y="1453249"/>
            <a:ext cx="5144488" cy="3717654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        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КА  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.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ЗКА</a:t>
            </a:r>
            <a:endParaRPr lang="uk-UA" sz="4000" b="1" dirty="0">
              <a:solidFill>
                <a:schemeClr val="accent2">
                  <a:lumMod val="75000"/>
                </a:schemeClr>
              </a:solidFill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  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МОТУ  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.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ЗКА</a:t>
            </a:r>
            <a:endParaRPr lang="uk-UA" sz="4000" b="1" dirty="0">
              <a:solidFill>
                <a:schemeClr val="accent2">
                  <a:lumMod val="75000"/>
                </a:schemeClr>
              </a:solidFill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        БЕРІ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  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.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 ЗКА</a:t>
            </a:r>
            <a:endParaRPr lang="uk-UA" sz="4000" b="1" dirty="0">
              <a:solidFill>
                <a:schemeClr val="accent2">
                  <a:lumMod val="75000"/>
                </a:schemeClr>
              </a:solidFill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   ДРО     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.    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ЗДИ</a:t>
            </a:r>
            <a:endParaRPr lang="uk-UA" sz="4000" b="1" dirty="0">
              <a:solidFill>
                <a:schemeClr val="accent2">
                  <a:lumMod val="75000"/>
                </a:schemeClr>
              </a:solidFill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     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ЗМЕР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    .       ЗЛИ</a:t>
            </a:r>
            <a:endParaRPr lang="uk-UA" sz="4000" b="1" dirty="0">
              <a:solidFill>
                <a:schemeClr val="accent2">
                  <a:lumMod val="7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717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77" y="1441968"/>
            <a:ext cx="4239381" cy="419874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35056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4400" y="506004"/>
            <a:ext cx="10366303" cy="8002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Пригадаємо відомі казки за допомогою </a:t>
            </a:r>
            <a:r>
              <a:rPr lang="uk-UA" sz="3200" b="1" dirty="0" err="1" smtClean="0">
                <a:solidFill>
                  <a:schemeClr val="bg1"/>
                </a:solidFill>
              </a:rPr>
              <a:t>чистомовок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9341" y="1519613"/>
            <a:ext cx="8273556" cy="30469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Ла-ла-ла </a:t>
            </a:r>
            <a:r>
              <a:rPr lang="uk-UA" sz="3200" b="1" dirty="0">
                <a:solidFill>
                  <a:schemeClr val="bg1"/>
                </a:solidFill>
              </a:rPr>
              <a:t>– ваша мати … </a:t>
            </a:r>
          </a:p>
          <a:p>
            <a:r>
              <a:rPr lang="uk-UA" sz="3200" b="1" dirty="0" smtClean="0">
                <a:solidFill>
                  <a:schemeClr val="bg1"/>
                </a:solidFill>
              </a:rPr>
              <a:t>Ідіть-ідіть-ідіть </a:t>
            </a:r>
            <a:r>
              <a:rPr lang="uk-UA" sz="3200" b="1" dirty="0">
                <a:solidFill>
                  <a:schemeClr val="bg1"/>
                </a:solidFill>
              </a:rPr>
              <a:t>– в рукавичку </a:t>
            </a:r>
            <a:r>
              <a:rPr lang="uk-UA" sz="3200" b="1" dirty="0" smtClean="0">
                <a:solidFill>
                  <a:schemeClr val="bg1"/>
                </a:solidFill>
              </a:rPr>
              <a:t>вліз … </a:t>
            </a:r>
          </a:p>
          <a:p>
            <a:r>
              <a:rPr lang="uk-UA" sz="3200" b="1" dirty="0" err="1" smtClean="0">
                <a:solidFill>
                  <a:schemeClr val="bg1"/>
                </a:solidFill>
              </a:rPr>
              <a:t>Ить-ить-ить</a:t>
            </a:r>
            <a:r>
              <a:rPr lang="uk-UA" sz="3200" b="1" dirty="0" smtClean="0">
                <a:solidFill>
                  <a:schemeClr val="bg1"/>
                </a:solidFill>
              </a:rPr>
              <a:t> – в Лиски в животі … </a:t>
            </a:r>
          </a:p>
          <a:p>
            <a:r>
              <a:rPr lang="uk-UA" sz="3200" b="1" dirty="0" err="1" smtClean="0">
                <a:solidFill>
                  <a:schemeClr val="bg1"/>
                </a:solidFill>
              </a:rPr>
              <a:t>Ок-ок-ок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– їй назустріч … </a:t>
            </a:r>
          </a:p>
          <a:p>
            <a:r>
              <a:rPr lang="uk-UA" sz="3200" b="1" dirty="0" smtClean="0">
                <a:solidFill>
                  <a:schemeClr val="bg1"/>
                </a:solidFill>
              </a:rPr>
              <a:t>Ля-ля-ля </a:t>
            </a:r>
            <a:r>
              <a:rPr lang="uk-UA" sz="3200" b="1" dirty="0">
                <a:solidFill>
                  <a:schemeClr val="bg1"/>
                </a:solidFill>
              </a:rPr>
              <a:t>– пригостила … </a:t>
            </a:r>
          </a:p>
          <a:p>
            <a:r>
              <a:rPr lang="uk-UA" sz="3200" b="1" dirty="0" err="1" smtClean="0">
                <a:solidFill>
                  <a:schemeClr val="bg1"/>
                </a:solidFill>
              </a:rPr>
              <a:t>Ок-ок-ок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– знайшов півник …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66463" y="1530786"/>
            <a:ext cx="2514118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(прийшла).</a:t>
            </a:r>
          </a:p>
          <a:p>
            <a:pPr algn="ctr"/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79638" y="2054702"/>
            <a:ext cx="2407429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(ведмідь).</a:t>
            </a:r>
          </a:p>
          <a:p>
            <a:pPr algn="ctr"/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03980" y="2681064"/>
            <a:ext cx="2514118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(бурчить).</a:t>
            </a:r>
          </a:p>
          <a:p>
            <a:pPr algn="ctr"/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66463" y="3158851"/>
            <a:ext cx="2514118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(їжачок).</a:t>
            </a:r>
          </a:p>
          <a:p>
            <a:pPr algn="ctr"/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13003" y="3693584"/>
            <a:ext cx="2514118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(журавля).</a:t>
            </a:r>
          </a:p>
          <a:p>
            <a:pPr algn="ctr"/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22581" y="4180721"/>
            <a:ext cx="2514118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(колосок).</a:t>
            </a:r>
          </a:p>
          <a:p>
            <a:pPr algn="ctr"/>
            <a:endParaRPr lang="ru-RU" sz="1600" dirty="0">
              <a:solidFill>
                <a:srgbClr val="FFFF00"/>
              </a:solidFill>
            </a:endParaRPr>
          </a:p>
        </p:txBody>
      </p:sp>
      <p:pic>
        <p:nvPicPr>
          <p:cNvPr id="10" name="Picture 2" descr="ÐÐ°ÑÑÐ¸Ð½ÐºÐ¸ Ð¿Ð¾ Ð·Ð°Ð¿ÑÐ¾ÑÑ ÐºÐ»Ð¸Ð¿Ð°ÑÑ Ð´ÐµÑÐ¸ ÑÐ¸ÑÑÑÑ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547" y="3174920"/>
            <a:ext cx="3854699" cy="357760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43561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над казкою «Дрізд і голуб». Розповідь про дрозда і голуба.</a:t>
            </a:r>
          </a:p>
        </p:txBody>
      </p:sp>
      <p:pic>
        <p:nvPicPr>
          <p:cNvPr id="6" name="Дрізд співочий (Укр.), Певчий дрозд (Рос.), Song thrush ( Eng.), Turdus philomelos (Лат.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9500" y="1263144"/>
            <a:ext cx="9687790" cy="5449382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15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8062" y="60894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9816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0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над казкою «Дрізд і голуб». Розповідь про дрозда і голуба.</a:t>
            </a:r>
          </a:p>
        </p:txBody>
      </p:sp>
      <p:pic>
        <p:nvPicPr>
          <p:cNvPr id="2" name="videoplayback (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5932"/>
          <a:stretch/>
        </p:blipFill>
        <p:spPr>
          <a:xfrm>
            <a:off x="3355596" y="1085712"/>
            <a:ext cx="7881345" cy="5560415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69097" y="6023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9625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0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41723" y="582906"/>
            <a:ext cx="9861630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754140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50410" y="1691055"/>
            <a:ext cx="6252943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уроці читання </a:t>
            </a:r>
            <a:r>
              <a:rPr lang="uk-UA" sz="2800" b="1" dirty="0" smtClean="0">
                <a:solidFill>
                  <a:schemeClr val="bg1"/>
                </a:solidFill>
              </a:rPr>
              <a:t>ми поспілкуємось на тему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«</a:t>
            </a:r>
            <a:r>
              <a:rPr lang="uk-UA" sz="2800" b="1" dirty="0">
                <a:solidFill>
                  <a:schemeClr val="bg1"/>
                </a:solidFill>
              </a:rPr>
              <a:t>Добре того вчити, хто хоче </a:t>
            </a:r>
            <a:r>
              <a:rPr lang="uk-UA" sz="2800" b="1" dirty="0" smtClean="0">
                <a:solidFill>
                  <a:schemeClr val="bg1"/>
                </a:solidFill>
              </a:rPr>
              <a:t>знати»,</a:t>
            </a:r>
            <a:endParaRPr lang="uk-UA" sz="2800" b="1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попрацюємо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з </a:t>
            </a:r>
            <a:r>
              <a:rPr lang="uk-UA" sz="2800" b="1" dirty="0" smtClean="0">
                <a:solidFill>
                  <a:schemeClr val="bg1"/>
                </a:solidFill>
              </a:rPr>
              <a:t>українською народною казкою «Дрізд і Голуб».</a:t>
            </a:r>
            <a:endParaRPr lang="uk-UA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Поміркуємо над значенням прислів’я.</a:t>
            </a:r>
          </a:p>
        </p:txBody>
      </p:sp>
    </p:spTree>
    <p:extLst>
      <p:ext uri="{BB962C8B-B14F-4D97-AF65-F5344CB8AC3E}">
        <p14:creationId xmlns:p14="http://schemas.microsoft.com/office/powerpoint/2010/main" val="404782713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3972</TotalTime>
  <Words>421</Words>
  <Application>Microsoft Office PowerPoint</Application>
  <PresentationFormat>Произвольный</PresentationFormat>
  <Paragraphs>88</Paragraphs>
  <Slides>14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Емоційне налаштування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Рефлексія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339</cp:revision>
  <dcterms:created xsi:type="dcterms:W3CDTF">2018-01-05T16:38:53Z</dcterms:created>
  <dcterms:modified xsi:type="dcterms:W3CDTF">2024-09-22T14:55:47Z</dcterms:modified>
</cp:coreProperties>
</file>