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35" r:id="rId3"/>
    <p:sldId id="332" r:id="rId4"/>
    <p:sldId id="310" r:id="rId5"/>
    <p:sldId id="326" r:id="rId6"/>
    <p:sldId id="333" r:id="rId7"/>
    <p:sldId id="314" r:id="rId8"/>
    <p:sldId id="316" r:id="rId9"/>
    <p:sldId id="318" r:id="rId10"/>
    <p:sldId id="320" r:id="rId11"/>
    <p:sldId id="297" r:id="rId12"/>
    <p:sldId id="324" r:id="rId13"/>
    <p:sldId id="298" r:id="rId14"/>
    <p:sldId id="334" r:id="rId15"/>
    <p:sldId id="33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9366" y="4282455"/>
            <a:ext cx="991343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Що приховують назви осінніх місяців?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6" y="969657"/>
            <a:ext cx="4203024" cy="261138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72422" y="969657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8283" y="515828"/>
            <a:ext cx="10582507" cy="7401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прислів’я. Поясни як ти розумієш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8283" y="1452243"/>
            <a:ext cx="6278138" cy="12909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Вересень</a:t>
            </a:r>
            <a:r>
              <a:rPr lang="ru-RU" sz="3200" b="1" dirty="0"/>
              <a:t> </a:t>
            </a:r>
            <a:r>
              <a:rPr lang="ru-RU" sz="3200" b="1" dirty="0" err="1"/>
              <a:t>красне</a:t>
            </a:r>
            <a:r>
              <a:rPr lang="ru-RU" sz="3200" b="1" dirty="0"/>
              <a:t> </a:t>
            </a:r>
            <a:r>
              <a:rPr lang="ru-RU" sz="3200" b="1" dirty="0" err="1"/>
              <a:t>літо</a:t>
            </a:r>
            <a:r>
              <a:rPr lang="ru-RU" sz="3200" b="1" dirty="0"/>
              <a:t> </a:t>
            </a:r>
            <a:r>
              <a:rPr lang="ru-RU" sz="3200" b="1" dirty="0" err="1"/>
              <a:t>проводжає</a:t>
            </a:r>
            <a:r>
              <a:rPr lang="ru-RU" sz="3200" b="1" dirty="0"/>
              <a:t>, </a:t>
            </a:r>
          </a:p>
          <a:p>
            <a:pPr algn="ctr"/>
            <a:r>
              <a:rPr lang="ru-RU" sz="3200" b="1" dirty="0"/>
              <a:t>а золоту </a:t>
            </a:r>
            <a:r>
              <a:rPr lang="ru-RU" sz="3200" b="1" dirty="0" err="1"/>
              <a:t>осінь</a:t>
            </a:r>
            <a:r>
              <a:rPr lang="ru-RU" sz="3200" b="1" dirty="0"/>
              <a:t> </a:t>
            </a:r>
            <a:r>
              <a:rPr lang="ru-RU" sz="3200" b="1" dirty="0" err="1"/>
              <a:t>зустрічає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8284" y="2876880"/>
            <a:ext cx="6278138" cy="11974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Плаче </a:t>
            </a:r>
            <a:r>
              <a:rPr lang="ru-RU" sz="3200" b="1" dirty="0" err="1"/>
              <a:t>жовтень</a:t>
            </a:r>
            <a:r>
              <a:rPr lang="ru-RU" sz="3200" b="1" dirty="0"/>
              <a:t> </a:t>
            </a:r>
            <a:r>
              <a:rPr lang="ru-RU" sz="3200" b="1" dirty="0" err="1"/>
              <a:t>холодними</a:t>
            </a:r>
            <a:r>
              <a:rPr lang="ru-RU" sz="3200" b="1" dirty="0"/>
              <a:t> </a:t>
            </a:r>
            <a:r>
              <a:rPr lang="ru-RU" sz="3200" b="1" dirty="0" err="1"/>
              <a:t>сльозами</a:t>
            </a:r>
            <a:r>
              <a:rPr lang="ru-RU" sz="3200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8232" y="4249035"/>
            <a:ext cx="6268189" cy="980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Листопад </a:t>
            </a:r>
            <a:r>
              <a:rPr lang="ru-RU" sz="3200" b="1" dirty="0" err="1"/>
              <a:t>зимі</a:t>
            </a:r>
            <a:r>
              <a:rPr lang="ru-RU" sz="3200" b="1" dirty="0"/>
              <a:t> ворота </a:t>
            </a:r>
            <a:r>
              <a:rPr lang="ru-RU" sz="3200" b="1" dirty="0" err="1"/>
              <a:t>відчиняє</a:t>
            </a:r>
            <a:r>
              <a:rPr lang="ru-RU" sz="32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08" y1="33916" x2="13385" y2="64685"/>
                        <a14:foregroundMark x1="4154" y1="47552" x2="7846" y2="62937"/>
                        <a14:foregroundMark x1="22154" y1="16783" x2="76923" y2="9615"/>
                        <a14:foregroundMark x1="32154" y1="4196" x2="32154" y2="11713"/>
                        <a14:foregroundMark x1="38462" y1="8741" x2="38308" y2="13636"/>
                        <a14:foregroundMark x1="70308" y1="16259" x2="71077" y2="10140"/>
                        <a14:foregroundMark x1="59846" y1="15385" x2="60154" y2="12762"/>
                        <a14:foregroundMark x1="68923" y1="43357" x2="70154" y2="38986"/>
                        <a14:foregroundMark x1="45538" y1="44755" x2="46308" y2="40210"/>
                        <a14:foregroundMark x1="59077" y1="69755" x2="59077" y2="71853"/>
                        <a14:foregroundMark x1="77846" y1="46154" x2="96462" y2="67483"/>
                        <a14:foregroundMark x1="4308" y1="34441" x2="3846" y2="33042"/>
                        <a14:foregroundMark x1="8154" y1="35664" x2="9385" y2="36713"/>
                        <a14:foregroundMark x1="2615" y1="44406" x2="4154" y2="41783"/>
                        <a14:foregroundMark x1="9077" y1="41608" x2="10308" y2="44755"/>
                        <a14:foregroundMark x1="2769" y1="35664" x2="4154" y2="42133"/>
                        <a14:foregroundMark x1="4923" y1="33392" x2="7538" y2="34441"/>
                        <a14:foregroundMark x1="7385" y1="33392" x2="8923" y2="34790"/>
                        <a14:foregroundMark x1="13692" y1="47902" x2="14923" y2="48077"/>
                        <a14:foregroundMark x1="11077" y1="44755" x2="14615" y2="46678"/>
                        <a14:foregroundMark x1="14615" y1="49301" x2="14462" y2="57517"/>
                        <a14:foregroundMark x1="1846" y1="44930" x2="1077" y2="47902"/>
                        <a14:foregroundMark x1="1077" y1="48776" x2="308" y2="52972"/>
                        <a14:foregroundMark x1="1077" y1="59615" x2="5846" y2="63636"/>
                        <a14:foregroundMark x1="14462" y1="65909" x2="16923" y2="59790"/>
                        <a14:foregroundMark x1="85231" y1="47028" x2="90154" y2="47028"/>
                        <a14:foregroundMark x1="92000" y1="48427" x2="95231" y2="49650"/>
                        <a14:foregroundMark x1="96769" y1="52797" x2="99538" y2="55594"/>
                        <a14:foregroundMark x1="98000" y1="64161" x2="99692" y2="55594"/>
                        <a14:foregroundMark x1="97231" y1="69056" x2="99538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85" y="1289328"/>
            <a:ext cx="2623071" cy="2308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57" y="2743199"/>
            <a:ext cx="3855084" cy="34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854" y="526979"/>
            <a:ext cx="10292576" cy="655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періоди осені. Опиши кожен з них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723"/>
          <a:stretch/>
        </p:blipFill>
        <p:spPr>
          <a:xfrm>
            <a:off x="527051" y="2498183"/>
            <a:ext cx="4134160" cy="26163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639232" y="1238096"/>
            <a:ext cx="2107578" cy="134898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Рання осінь</a:t>
            </a:r>
            <a:endParaRPr lang="ru-RU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92938" y="1930458"/>
            <a:ext cx="2169675" cy="151683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Золота осінь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12" y="3447289"/>
            <a:ext cx="4365625" cy="27285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7943676" y="1259419"/>
            <a:ext cx="2761494" cy="10816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Підзимок</a:t>
            </a:r>
            <a:r>
              <a:rPr lang="uk-UA" sz="3200" b="1" dirty="0"/>
              <a:t> </a:t>
            </a: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06" y="2341089"/>
            <a:ext cx="3662024" cy="24461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7543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05068" y="1347062"/>
            <a:ext cx="6075234" cy="2052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Влітку день триває довше, чим ніч.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23 </a:t>
            </a:r>
            <a:r>
              <a:rPr lang="uk-UA" sz="2800" b="1" dirty="0"/>
              <a:t>вересня – день осіннього  рівнодення. В цей час день і ніч тривають однаково - 12 годин.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5068" y="494528"/>
            <a:ext cx="10202051" cy="682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Торбинка </a:t>
            </a:r>
            <a:r>
              <a:rPr lang="uk-UA" sz="4000" b="1" dirty="0" err="1">
                <a:solidFill>
                  <a:schemeClr val="bg1"/>
                </a:solidFill>
              </a:rPr>
              <a:t>цікавинок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5068" y="3648088"/>
            <a:ext cx="6075234" cy="20167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err="1"/>
              <a:t>осінній</a:t>
            </a:r>
            <a:r>
              <a:rPr lang="ru-RU" sz="2800" b="1" dirty="0"/>
              <a:t> </a:t>
            </a:r>
            <a:r>
              <a:rPr lang="ru-RU" sz="2800" b="1" dirty="0" err="1"/>
              <a:t>період</a:t>
            </a:r>
            <a:r>
              <a:rPr lang="ru-RU" sz="2800" b="1" dirty="0"/>
              <a:t> (</a:t>
            </a:r>
            <a:r>
              <a:rPr lang="ru-RU" sz="2800" b="1" dirty="0" err="1"/>
              <a:t>вересень</a:t>
            </a:r>
            <a:r>
              <a:rPr lang="ru-RU" sz="2800" b="1" dirty="0"/>
              <a:t> – листопад)</a:t>
            </a:r>
            <a:r>
              <a:rPr lang="ru-RU" sz="2800" dirty="0"/>
              <a:t> </a:t>
            </a:r>
            <a:r>
              <a:rPr lang="ru-RU" sz="2800" b="1" dirty="0" err="1"/>
              <a:t>Північна</a:t>
            </a:r>
            <a:r>
              <a:rPr lang="ru-RU" sz="2800" b="1" dirty="0"/>
              <a:t> </a:t>
            </a:r>
            <a:r>
              <a:rPr lang="ru-RU" sz="2800" b="1" dirty="0" err="1"/>
              <a:t>півкуля</a:t>
            </a:r>
            <a:r>
              <a:rPr lang="ru-RU" sz="2800" b="1" dirty="0"/>
              <a:t> </a:t>
            </a:r>
            <a:r>
              <a:rPr lang="ru-RU" sz="2800" b="1" dirty="0" err="1"/>
              <a:t>починає</a:t>
            </a:r>
            <a:r>
              <a:rPr lang="ru-RU" sz="2800" b="1" dirty="0"/>
              <a:t> </a:t>
            </a:r>
            <a:r>
              <a:rPr lang="ru-RU" sz="2800" b="1" dirty="0" err="1"/>
              <a:t>менше</a:t>
            </a:r>
            <a:r>
              <a:rPr lang="ru-RU" sz="2800" b="1" dirty="0"/>
              <a:t> </a:t>
            </a:r>
            <a:r>
              <a:rPr lang="ru-RU" sz="2800" b="1" dirty="0" err="1"/>
              <a:t>освітлюватися</a:t>
            </a:r>
            <a:r>
              <a:rPr lang="ru-RU" sz="2800" b="1" dirty="0"/>
              <a:t> </a:t>
            </a:r>
            <a:r>
              <a:rPr lang="ru-RU" sz="2800" b="1" dirty="0" err="1"/>
              <a:t>Сонцем</a:t>
            </a:r>
            <a:r>
              <a:rPr lang="ru-RU" sz="2800" b="1" dirty="0"/>
              <a:t>, день </a:t>
            </a:r>
            <a:r>
              <a:rPr lang="ru-RU" sz="2800" b="1" dirty="0" err="1"/>
              <a:t>зменшується</a:t>
            </a:r>
            <a:r>
              <a:rPr lang="ru-RU" sz="2800" b="1" dirty="0"/>
              <a:t> й </a:t>
            </a:r>
            <a:r>
              <a:rPr lang="ru-RU" sz="2800" b="1" dirty="0" err="1"/>
              <a:t>настає</a:t>
            </a:r>
            <a:r>
              <a:rPr lang="ru-RU" sz="2800" b="1" dirty="0"/>
              <a:t> </a:t>
            </a:r>
            <a:r>
              <a:rPr lang="ru-RU" sz="2800" b="1" dirty="0" err="1"/>
              <a:t>осінь</a:t>
            </a:r>
            <a:r>
              <a:rPr lang="ru-RU" sz="2800" b="1" dirty="0"/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2816" r="13037" b="3286"/>
          <a:stretch/>
        </p:blipFill>
        <p:spPr>
          <a:xfrm>
            <a:off x="7046395" y="1585278"/>
            <a:ext cx="3960725" cy="38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018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3526"/>
            <a:ext cx="9952154" cy="712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4101" y="1300766"/>
            <a:ext cx="5402456" cy="932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Про що розповідають назви осінніх місяців?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2357325"/>
            <a:ext cx="6522501" cy="6646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Коли, на твою думку, </a:t>
            </a:r>
            <a:r>
              <a:rPr lang="ru-RU" sz="2800" b="1" dirty="0" err="1"/>
              <a:t>закінчується</a:t>
            </a:r>
            <a:r>
              <a:rPr lang="ru-RU" sz="2800" b="1" dirty="0"/>
              <a:t> </a:t>
            </a:r>
            <a:r>
              <a:rPr lang="ru-RU" sz="2800" b="1" dirty="0" err="1"/>
              <a:t>літо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101" y="3113911"/>
            <a:ext cx="5402456" cy="596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 коли </a:t>
            </a:r>
            <a:r>
              <a:rPr lang="ru-RU" sz="2800" b="1" dirty="0" err="1"/>
              <a:t>розпочинається</a:t>
            </a:r>
            <a:r>
              <a:rPr lang="ru-RU" sz="2800" b="1" dirty="0"/>
              <a:t> </a:t>
            </a:r>
            <a:r>
              <a:rPr lang="ru-RU" sz="2800" b="1" dirty="0" err="1"/>
              <a:t>осінь</a:t>
            </a:r>
            <a:r>
              <a:rPr lang="ru-RU" sz="2800" b="1" dirty="0"/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101" y="3817050"/>
            <a:ext cx="6522501" cy="99167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період</a:t>
            </a:r>
            <a:r>
              <a:rPr lang="ru-RU" sz="2800" b="1" dirty="0"/>
              <a:t> </a:t>
            </a:r>
            <a:r>
              <a:rPr lang="ru-RU" sz="2800" b="1" dirty="0" err="1"/>
              <a:t>осені</a:t>
            </a:r>
            <a:r>
              <a:rPr lang="ru-RU" sz="2800" b="1" dirty="0"/>
              <a:t> </a:t>
            </a:r>
            <a:r>
              <a:rPr lang="ru-RU" sz="2800" b="1" dirty="0" err="1"/>
              <a:t>триває</a:t>
            </a:r>
            <a:r>
              <a:rPr lang="ru-RU" sz="2800" b="1" dirty="0"/>
              <a:t>, на твою думку, </a:t>
            </a:r>
            <a:r>
              <a:rPr lang="ru-RU" sz="2800" b="1" dirty="0" err="1"/>
              <a:t>найдовше</a:t>
            </a:r>
            <a:r>
              <a:rPr lang="ru-RU" sz="2800" b="1" dirty="0"/>
              <a:t>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4101" y="4896985"/>
            <a:ext cx="6522501" cy="991673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Який період осені тобі подобається найбільше? Чому?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97" y="1205602"/>
            <a:ext cx="4069577" cy="5009162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624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2774" y="399959"/>
            <a:ext cx="9376177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5167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2800" b="1" dirty="0" smtClean="0">
                <a:solidFill>
                  <a:schemeClr val="bg1"/>
                </a:solidFill>
              </a:rPr>
              <a:t>14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116273" y="251780"/>
            <a:ext cx="1470399" cy="1798996"/>
          </a:xfrm>
          <a:prstGeom prst="rect">
            <a:avLst/>
          </a:prstGeom>
        </p:spPr>
      </p:pic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56785" y="1281605"/>
            <a:ext cx="4552640" cy="6558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Прочитай текст і підкресли в ньому  ключові слова. Впиши назви.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2 клас\4 ЯДС\1 Грущинська\2 Людина і природа восени\№013 Що приховують назви осінніх місяців\2024-09-26_2057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5424" r="1414" b="756"/>
          <a:stretch/>
        </p:blipFill>
        <p:spPr bwMode="auto">
          <a:xfrm>
            <a:off x="623926" y="2124842"/>
            <a:ext cx="6235638" cy="35957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99792" y="2953790"/>
            <a:ext cx="1730802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вересень.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96515" y="4399731"/>
            <a:ext cx="1730802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жовтня.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50616" y="5304980"/>
            <a:ext cx="1730802" cy="4825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листопад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 b="27058"/>
          <a:stretch/>
        </p:blipFill>
        <p:spPr>
          <a:xfrm>
            <a:off x="6966707" y="1231640"/>
            <a:ext cx="2706040" cy="15047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97" y="2755344"/>
            <a:ext cx="2466581" cy="16443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52" y="4430184"/>
            <a:ext cx="2377641" cy="15858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685" y="1151278"/>
            <a:ext cx="6271049" cy="102310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Який вигляд мають гілочки клена впродовж трьох періодів осені. Напиши назви цих періодів. Зафарбуй листки.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99478" y="3054873"/>
            <a:ext cx="79173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43930" y="3922708"/>
            <a:ext cx="177691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65406" y="5223126"/>
            <a:ext cx="168922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2 клас\4 ЯДС\1 Грущинська\2 Людина і природа восени\№013 Що приховують назви осінніх місяців\2024-09-26_2058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25484" r="3502" b="-35"/>
          <a:stretch/>
        </p:blipFill>
        <p:spPr bwMode="auto">
          <a:xfrm>
            <a:off x="588516" y="2208112"/>
            <a:ext cx="6271048" cy="35124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481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92459" y="494530"/>
            <a:ext cx="9942242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Рефлексійна</a:t>
            </a:r>
            <a:r>
              <a:rPr lang="uk-UA" sz="3600" b="1" dirty="0">
                <a:solidFill>
                  <a:schemeClr val="bg1"/>
                </a:solidFill>
              </a:rPr>
              <a:t> вправа «Дерево зростання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✓ Разноцветные кленовые листья #24 скачать клипарт бесплатн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1" y="1082439"/>
            <a:ext cx="6438823" cy="57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346794">
            <a:off x="1375916" y="4430643"/>
            <a:ext cx="2731467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61312">
            <a:off x="2669025" y="2147571"/>
            <a:ext cx="2328441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322ADA"/>
                </a:solidFill>
              </a:rPr>
              <a:t>Було</a:t>
            </a:r>
            <a:r>
              <a:rPr lang="ru-RU" sz="2800" b="1" dirty="0" smtClean="0">
                <a:solidFill>
                  <a:srgbClr val="322ADA"/>
                </a:solidFill>
              </a:rPr>
              <a:t> </a:t>
            </a:r>
            <a:r>
              <a:rPr lang="ru-RU" sz="2800" b="1" dirty="0" err="1" smtClean="0">
                <a:solidFill>
                  <a:srgbClr val="322ADA"/>
                </a:solidFill>
              </a:rPr>
              <a:t>важко</a:t>
            </a:r>
            <a:endParaRPr lang="ru-RU" sz="2800" b="1" dirty="0">
              <a:solidFill>
                <a:srgbClr val="322AD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350801">
            <a:off x="4131693" y="4006202"/>
            <a:ext cx="2123071" cy="5788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322ADA"/>
                </a:solidFill>
              </a:rPr>
              <a:t>Було</a:t>
            </a:r>
            <a:r>
              <a:rPr lang="ru-RU" sz="2800" b="1" dirty="0" smtClean="0">
                <a:solidFill>
                  <a:srgbClr val="322ADA"/>
                </a:solidFill>
              </a:rPr>
              <a:t> легко</a:t>
            </a:r>
            <a:endParaRPr lang="ru-RU" sz="2800" b="1" dirty="0">
              <a:solidFill>
                <a:srgbClr val="322ADA"/>
              </a:solidFill>
            </a:endParaRPr>
          </a:p>
        </p:txBody>
      </p:sp>
      <p:pic>
        <p:nvPicPr>
          <p:cNvPr id="1030" name="Picture 6" descr="Клипарт#елка#дерево#деревья#clipart#wood# | Дере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73" y="1077930"/>
            <a:ext cx="4212227" cy="5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18" y="1700320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28833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6" y="3247909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6" y="2276245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✓ Красный кленовый лист #33 скачать клипарт бесплатно - Clipart-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6" y="3759074"/>
            <a:ext cx="1000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1" y="1744772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69" y="272822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00" y="223603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2377507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80" y="2248793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78" y="2548346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70" y="2999911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осенние листья клена - Поиск в Google | Leaf art, Plant leav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29" y="3064424"/>
            <a:ext cx="1241740" cy="11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758" y="136635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9" y="201088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70" y="2657855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7" y="285217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40" y="1429130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20" y="3428095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29" y="1791178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Наклейка Листочек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45" y="3026197"/>
            <a:ext cx="829227" cy="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52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33131" y="1541386"/>
            <a:ext cx="5955741" cy="22814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283" y="512955"/>
            <a:ext cx="10592284" cy="6913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0727" y="3896729"/>
            <a:ext cx="4419515" cy="153233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Подумай, який листочок подобається тобі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найбільше?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Чому?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s://multiurok.ru/img/182813/image_5f7d15397e5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18" y="1541386"/>
            <a:ext cx="2206249" cy="192675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4" y="1535318"/>
            <a:ext cx="2071359" cy="19851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736x/4e/c7/e2/4ec7e26b265cc33170b83324dd02c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" y="1556233"/>
            <a:ext cx="2240190" cy="196425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0.gstatic.com/images?q=tbn:ANd9GcT6mhsAqbRuRC0DoW0J088kKYj0FgEeIy7ze0Fo7RipUoK_sLC3nzajPOT25d2IenComW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5" y="3697032"/>
            <a:ext cx="2294294" cy="20116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onechko.net.ua/uploads/goods/1386/max/59e6cf9a74b8bc9ea48b75a5afc08ce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15006"/>
          <a:stretch/>
        </p:blipFill>
        <p:spPr bwMode="auto">
          <a:xfrm>
            <a:off x="6198500" y="1541386"/>
            <a:ext cx="2386694" cy="19026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fs03.vseosvita.ua/03014qi2-06dc-1200x6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59" y="3896729"/>
            <a:ext cx="2922170" cy="16122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235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196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1668" y="494529"/>
            <a:ext cx="9924586" cy="732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Розгадай ребус</a:t>
            </a:r>
          </a:p>
        </p:txBody>
      </p:sp>
      <p:pic>
        <p:nvPicPr>
          <p:cNvPr id="1026" name="Picture 2" descr="Цікаві факти про О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8" y="1399186"/>
            <a:ext cx="3104250" cy="17461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і Вестфальська — КУРКУ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26" y="1402852"/>
            <a:ext cx="3075445" cy="19490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8050" y="2037330"/>
            <a:ext cx="46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</a:rPr>
              <a:t>,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5508" y="3427161"/>
            <a:ext cx="269850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Оса + кінь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33242" y="3578399"/>
            <a:ext cx="275712" cy="292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983594" y="3547542"/>
            <a:ext cx="275712" cy="292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63376" y="3437170"/>
            <a:ext cx="1606649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Осінь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8395263" y="3304971"/>
            <a:ext cx="3358777" cy="32291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3" y="4054910"/>
            <a:ext cx="3661307" cy="2479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32056" y="2037330"/>
            <a:ext cx="492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</a:rPr>
              <a:t>,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6385" y="4676667"/>
            <a:ext cx="3797720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Пригадай ознаки осені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528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190" y="606041"/>
            <a:ext cx="10515599" cy="723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8666" y="1695930"/>
            <a:ext cx="3942115" cy="30469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Нині осінь нас чарує,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Неповторна, чарівна,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Різні барви нам дарує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 дивує нас вона.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Виглядає так казково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Восени і парк, і гай,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Розмаїттям кольоровим</a:t>
            </a:r>
            <a:b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Прикрашає осінь край!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58324" y="1825351"/>
            <a:ext cx="3366256" cy="8206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автор вірша </a:t>
            </a:r>
            <a:r>
              <a:rPr lang="uk-UA" sz="2400" b="1" dirty="0" smtClean="0"/>
              <a:t>згадує </a:t>
            </a:r>
            <a:r>
              <a:rPr lang="uk-UA" sz="2400" b="1" dirty="0"/>
              <a:t>про різні барви?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58324" y="3690817"/>
            <a:ext cx="3366256" cy="10521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осінь «розфарбовує» </a:t>
            </a:r>
            <a:r>
              <a:rPr lang="uk-UA" sz="2400" b="1" dirty="0" smtClean="0"/>
              <a:t>парк, ліс?</a:t>
            </a:r>
            <a:endParaRPr lang="uk-UA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8324" y="2901923"/>
            <a:ext cx="3366256" cy="635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кольори осені.</a:t>
            </a:r>
          </a:p>
        </p:txBody>
      </p:sp>
      <p:pic>
        <p:nvPicPr>
          <p:cNvPr id="1026" name="Picture 2" descr="Не бійтесь Осені. Вона красу дарує.... - Соломія Українець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41" y="1695930"/>
            <a:ext cx="2815848" cy="37593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95924" y="4995747"/>
            <a:ext cx="6185822" cy="69137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однакова осінь у різні свої періоди?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34465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858" y="502560"/>
            <a:ext cx="10631630" cy="74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Три періоди осені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87" y="1694653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5107" y="1908315"/>
            <a:ext cx="2231308" cy="92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Вересень – рання осінь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0945" y="1908315"/>
            <a:ext cx="2152186" cy="92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Жовтень – золота осінь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4296" y="1881598"/>
            <a:ext cx="2259188" cy="927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Листопад - </a:t>
            </a:r>
            <a:r>
              <a:rPr lang="uk-UA" sz="2800" b="1" dirty="0" err="1" smtClean="0"/>
              <a:t>підзимок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5107" y="1348118"/>
            <a:ext cx="7127225" cy="4360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Пригадай, як називаються осінні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 descr="D:\1 клас\3 Я досліджую світ\1 УРОКИ 2023\№9 Урок-екскурсія. Зміни в довкіллі\2023-09-15_1918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4" b="-501"/>
          <a:stretch/>
        </p:blipFill>
        <p:spPr bwMode="auto">
          <a:xfrm>
            <a:off x="826781" y="2841287"/>
            <a:ext cx="738051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9154" y="5475960"/>
            <a:ext cx="7956133" cy="101405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ми дізнаємось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історію  походження  назв місяців  осені; 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вчитимемось 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описувати  красу природи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восени.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Поміркуємо,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чи пов’язані назви осінніх місяців зі змінами в природі?</a:t>
            </a:r>
          </a:p>
        </p:txBody>
      </p:sp>
    </p:spTree>
    <p:extLst>
      <p:ext uri="{BB962C8B-B14F-4D97-AF65-F5344CB8AC3E}">
        <p14:creationId xmlns:p14="http://schemas.microsoft.com/office/powerpoint/2010/main" val="27816863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9606" y="1409271"/>
            <a:ext cx="379772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189" y="2077176"/>
            <a:ext cx="4293221" cy="32196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південний</a:t>
            </a:r>
            <a:r>
              <a:rPr lang="ru-RU" sz="2800" b="1" dirty="0"/>
              <a:t> край </a:t>
            </a:r>
            <a:r>
              <a:rPr lang="ru-RU" sz="2800" b="1" dirty="0" err="1"/>
              <a:t>землі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Відлітають</a:t>
            </a:r>
            <a:r>
              <a:rPr lang="ru-RU" sz="2800" b="1" dirty="0"/>
              <a:t> </a:t>
            </a:r>
            <a:r>
              <a:rPr lang="ru-RU" sz="2800" b="1" dirty="0" err="1"/>
              <a:t>журавлі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Знов</a:t>
            </a:r>
            <a:r>
              <a:rPr lang="ru-RU" sz="2800" b="1" dirty="0"/>
              <a:t> </a:t>
            </a:r>
            <a:r>
              <a:rPr lang="ru-RU" sz="2800" b="1" dirty="0" err="1"/>
              <a:t>лункий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шкільний</a:t>
            </a:r>
            <a:r>
              <a:rPr lang="ru-RU" sz="2800" b="1" dirty="0" smtClean="0"/>
              <a:t> </a:t>
            </a:r>
            <a:r>
              <a:rPr lang="ru-RU" sz="2800" b="1" dirty="0" err="1"/>
              <a:t>дзвінок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Нас покликав на урок.</a:t>
            </a:r>
            <a:br>
              <a:rPr lang="ru-RU" sz="2800" b="1" dirty="0"/>
            </a:br>
            <a:r>
              <a:rPr lang="ru-RU" sz="2800" b="1" dirty="0"/>
              <a:t>Як </a:t>
            </a:r>
            <a:r>
              <a:rPr lang="ru-RU" sz="2800" b="1" dirty="0" err="1"/>
              <a:t>цей</a:t>
            </a:r>
            <a:r>
              <a:rPr lang="ru-RU" sz="2800" b="1" dirty="0"/>
              <a:t> </a:t>
            </a:r>
            <a:r>
              <a:rPr lang="ru-RU" sz="2800" b="1" dirty="0" err="1"/>
              <a:t>місяць</a:t>
            </a:r>
            <a:r>
              <a:rPr lang="ru-RU" sz="2800" b="1" dirty="0"/>
              <a:t> </a:t>
            </a:r>
            <a:r>
              <a:rPr lang="ru-RU" sz="2800" b="1" dirty="0" err="1"/>
              <a:t>звати</a:t>
            </a:r>
            <a:r>
              <a:rPr lang="ru-RU" sz="2800" b="1" dirty="0"/>
              <a:t>?</a:t>
            </a:r>
            <a:br>
              <a:rPr lang="ru-RU" sz="2800" b="1" dirty="0"/>
            </a:br>
            <a:r>
              <a:rPr lang="ru-RU" sz="2800" b="1" dirty="0"/>
              <a:t>Прошу </a:t>
            </a:r>
            <a:r>
              <a:rPr lang="ru-RU" sz="2800" b="1" dirty="0" err="1"/>
              <a:t>відгадати</a:t>
            </a:r>
            <a:r>
              <a:rPr lang="ru-RU" sz="2800" b="1" dirty="0"/>
              <a:t>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5052" y="5375161"/>
            <a:ext cx="219780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вересень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3" y="3687002"/>
            <a:ext cx="3152461" cy="27584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52945" y="1442726"/>
            <a:ext cx="5988205" cy="215911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Слово «вересень» походить від назви вічнозеленого куща - вересу, який росте на Поліссі. Оскільки верес масово цвіте восени, то  і місяць назвали на його честь.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5190" y="606041"/>
            <a:ext cx="10515599" cy="723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Походження назви місяця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30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63848" y="2361540"/>
            <a:ext cx="4901691" cy="2171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Кличуть</a:t>
            </a:r>
            <a:r>
              <a:rPr lang="ru-RU" sz="2800" b="1" dirty="0"/>
              <a:t> нас </a:t>
            </a:r>
            <a:r>
              <a:rPr lang="ru-RU" sz="2800" b="1" dirty="0" err="1"/>
              <a:t>ліси</a:t>
            </a:r>
            <a:r>
              <a:rPr lang="ru-RU" sz="2800" b="1" dirty="0"/>
              <a:t>, поля, сади</a:t>
            </a:r>
            <a:br>
              <a:rPr lang="ru-RU" sz="2800" b="1" dirty="0"/>
            </a:br>
            <a:r>
              <a:rPr lang="ru-RU" sz="2800" b="1" dirty="0" err="1"/>
              <a:t>Дозбирати</a:t>
            </a:r>
            <a:r>
              <a:rPr lang="ru-RU" sz="2800" b="1" dirty="0"/>
              <a:t> </a:t>
            </a:r>
            <a:r>
              <a:rPr lang="ru-RU" sz="2800" b="1" dirty="0" err="1"/>
              <a:t>осені</a:t>
            </a:r>
            <a:r>
              <a:rPr lang="ru-RU" sz="2800" b="1" dirty="0"/>
              <a:t> плоди.</a:t>
            </a:r>
            <a:br>
              <a:rPr lang="ru-RU" sz="2800" b="1" dirty="0"/>
            </a:br>
            <a:r>
              <a:rPr lang="ru-RU" sz="2800" b="1" dirty="0" err="1"/>
              <a:t>Із</a:t>
            </a:r>
            <a:r>
              <a:rPr lang="ru-RU" sz="2800" b="1" dirty="0"/>
              <a:t> дерев </a:t>
            </a:r>
            <a:r>
              <a:rPr lang="ru-RU" sz="2800" b="1" dirty="0" err="1"/>
              <a:t>спадає</a:t>
            </a:r>
            <a:r>
              <a:rPr lang="ru-RU" sz="2800" b="1" dirty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 </a:t>
            </a:r>
            <a:r>
              <a:rPr lang="ru-RU" sz="2800" b="1" dirty="0" err="1"/>
              <a:t>жовте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То землею ходить </a:t>
            </a:r>
            <a:r>
              <a:rPr lang="ru-RU" sz="2800" b="1" dirty="0" err="1"/>
              <a:t>місяць</a:t>
            </a:r>
            <a:r>
              <a:rPr lang="ru-RU" sz="2800" b="1" dirty="0"/>
              <a:t>…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9606" y="1520784"/>
            <a:ext cx="379772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5190" y="606041"/>
            <a:ext cx="10515599" cy="723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Походження назви місяця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1131" y="4722463"/>
            <a:ext cx="219780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жовтень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205" y="1520784"/>
            <a:ext cx="5293094" cy="13795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Жовтень</a:t>
            </a:r>
            <a:r>
              <a:rPr lang="ru-RU" sz="2800" b="1" dirty="0"/>
              <a:t> </a:t>
            </a:r>
            <a:r>
              <a:rPr lang="ru-RU" sz="2800" b="1" dirty="0" err="1"/>
              <a:t>дістав</a:t>
            </a:r>
            <a:r>
              <a:rPr lang="ru-RU" sz="2800" b="1" dirty="0"/>
              <a:t> </a:t>
            </a:r>
            <a:r>
              <a:rPr lang="ru-RU" sz="2800" b="1" dirty="0" err="1"/>
              <a:t>назву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природного </a:t>
            </a:r>
            <a:r>
              <a:rPr lang="ru-RU" sz="2800" b="1" dirty="0" err="1"/>
              <a:t>явища</a:t>
            </a:r>
            <a:r>
              <a:rPr lang="ru-RU" sz="2800" b="1" dirty="0"/>
              <a:t> – </a:t>
            </a:r>
            <a:r>
              <a:rPr lang="ru-RU" sz="2800" b="1" dirty="0" err="1"/>
              <a:t>пожовт</a:t>
            </a:r>
            <a:r>
              <a:rPr lang="uk-UA" sz="2800" b="1" dirty="0"/>
              <a:t>і</a:t>
            </a:r>
            <a:r>
              <a:rPr lang="ru-RU" sz="2800" b="1" dirty="0" err="1"/>
              <a:t>ння</a:t>
            </a:r>
            <a:r>
              <a:rPr lang="ru-RU" sz="2800" b="1" dirty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 на </a:t>
            </a:r>
            <a:r>
              <a:rPr lang="ru-RU" sz="2800" b="1" dirty="0" err="1"/>
              <a:t>рослинах</a:t>
            </a:r>
            <a:r>
              <a:rPr lang="ru-RU" sz="2800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4" y="2989024"/>
            <a:ext cx="4660550" cy="30883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405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02028" y="2180899"/>
            <a:ext cx="4862431" cy="22907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Крапле</a:t>
            </a:r>
            <a:r>
              <a:rPr lang="ru-RU" sz="2800" b="1" dirty="0"/>
              <a:t> з неба, </a:t>
            </a:r>
            <a:r>
              <a:rPr lang="ru-RU" sz="2800" b="1" dirty="0" err="1"/>
              <a:t>дахів</a:t>
            </a:r>
            <a:r>
              <a:rPr lang="ru-RU" sz="2800" b="1" dirty="0"/>
              <a:t>, </a:t>
            </a:r>
            <a:r>
              <a:rPr lang="ru-RU" sz="2800" b="1" dirty="0" err="1"/>
              <a:t>стріх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err="1"/>
              <a:t>Дощ</a:t>
            </a:r>
            <a:r>
              <a:rPr lang="ru-RU" sz="2800" b="1" dirty="0"/>
              <a:t> </a:t>
            </a:r>
            <a:r>
              <a:rPr lang="ru-RU" sz="2800" b="1" dirty="0" err="1"/>
              <a:t>холодний</a:t>
            </a:r>
            <a:r>
              <a:rPr lang="ru-RU" sz="2800" b="1" dirty="0"/>
              <a:t>, перший </a:t>
            </a:r>
            <a:r>
              <a:rPr lang="ru-RU" sz="2800" b="1" dirty="0" err="1"/>
              <a:t>сніг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err="1"/>
              <a:t>Почорнів</a:t>
            </a:r>
            <a:r>
              <a:rPr lang="ru-RU" sz="2800" b="1" dirty="0"/>
              <a:t> без </a:t>
            </a:r>
            <a:r>
              <a:rPr lang="ru-RU" sz="2800" b="1" dirty="0" err="1"/>
              <a:t>листя</a:t>
            </a:r>
            <a:r>
              <a:rPr lang="ru-RU" sz="2800" b="1" dirty="0"/>
              <a:t> сад.</a:t>
            </a:r>
            <a:br>
              <a:rPr lang="ru-RU" sz="2800" b="1" dirty="0"/>
            </a:br>
            <a:r>
              <a:rPr lang="ru-RU" sz="2800" b="1" dirty="0" err="1"/>
              <a:t>Що</a:t>
            </a:r>
            <a:r>
              <a:rPr lang="ru-RU" sz="2800" b="1" dirty="0"/>
              <a:t> за </a:t>
            </a:r>
            <a:r>
              <a:rPr lang="ru-RU" sz="2800" b="1" dirty="0" err="1"/>
              <a:t>місяць</a:t>
            </a:r>
            <a:r>
              <a:rPr lang="ru-RU" sz="2800" b="1" dirty="0"/>
              <a:t>?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9606" y="1520784"/>
            <a:ext cx="3797720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5190" y="606041"/>
            <a:ext cx="10515599" cy="723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Походження назви місяця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1130" y="4566346"/>
            <a:ext cx="219780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листопад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6356" y="1501914"/>
            <a:ext cx="5018048" cy="23847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Причиною назви місяця листопада, стало ще одне природне явище – листопад. </a:t>
            </a:r>
          </a:p>
          <a:p>
            <a:pPr algn="ctr"/>
            <a:r>
              <a:rPr lang="uk-UA" sz="2800" b="1" dirty="0"/>
              <a:t>Ще цей місяць називали «</a:t>
            </a:r>
            <a:r>
              <a:rPr lang="uk-UA" sz="2800" b="1" dirty="0" err="1"/>
              <a:t>листопадень</a:t>
            </a:r>
            <a:r>
              <a:rPr lang="uk-UA" sz="2800" b="1" dirty="0"/>
              <a:t>», «падолист».</a:t>
            </a:r>
            <a:endParaRPr lang="ru-RU" sz="2800" b="1" dirty="0"/>
          </a:p>
        </p:txBody>
      </p:sp>
      <p:pic>
        <p:nvPicPr>
          <p:cNvPr id="3074" name="Picture 2" descr="1 листопада: народний календар і астровіс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51" y="4014439"/>
            <a:ext cx="4485858" cy="25633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02028" y="5519007"/>
            <a:ext cx="5380961" cy="89294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чи пов’язані назви осінніх місяців зі змінами в природі?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342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495</Words>
  <Application>Microsoft Office PowerPoint</Application>
  <PresentationFormat>Произвольный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2024-09-27T13:33:39Z</dcterms:modified>
</cp:coreProperties>
</file>