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80" r:id="rId3"/>
    <p:sldId id="387" r:id="rId4"/>
    <p:sldId id="381" r:id="rId5"/>
    <p:sldId id="384" r:id="rId6"/>
    <p:sldId id="379" r:id="rId7"/>
    <p:sldId id="386" r:id="rId8"/>
    <p:sldId id="373" r:id="rId9"/>
    <p:sldId id="374" r:id="rId10"/>
    <p:sldId id="376" r:id="rId11"/>
    <p:sldId id="377" r:id="rId12"/>
    <p:sldId id="341" r:id="rId13"/>
    <p:sldId id="38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2F3242"/>
    <a:srgbClr val="FFFF00"/>
    <a:srgbClr val="295FFF"/>
    <a:srgbClr val="00B050"/>
    <a:srgbClr val="1694E9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2008" y="3890148"/>
            <a:ext cx="10182104" cy="173664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Перевіряю свої досягнення. Підсумок за темою</a:t>
            </a:r>
            <a:r>
              <a:rPr lang="uk-UA" sz="4800" b="1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uk-UA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953568" y="961840"/>
            <a:ext cx="3542232" cy="2705284"/>
            <a:chOff x="8624455" y="832323"/>
            <a:chExt cx="3542232" cy="2705284"/>
          </a:xfrm>
        </p:grpSpPr>
        <p:pic>
          <p:nvPicPr>
            <p:cNvPr id="1026" name="Picture 2" descr="Ð¨ÐºÐ¾Ð»ÑÐ½ÑÐ¹ Ð²ÐµÐºÑÐ¾ÑÐ½ÑÐ¹ ÐºÐ»Ð¸Ð¿Ð°ÑÑ: Ð´ÐµÑÐ¸, Ð°Ð²ÑÐ¾Ð±ÑÑ, ÑÐºÐ¾Ð»Ð°, Ð³Ð»Ð¾Ð±ÑÑ, ÐºÐ½Ð¸Ð³Ð¸, ÐºÐ°Ð½ÑÐµÐ»ÑÑÑÐºÐ¸Ðµ Ð¿ÑÐ¸Ð½Ð°Ð´Ð»ÐµÐ¶Ð½Ð¾ÑÑÐ¸ | Vector Schoo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4455" y="832323"/>
              <a:ext cx="3170975" cy="2409941"/>
            </a:xfrm>
            <a:prstGeom prst="round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213" y="2660821"/>
              <a:ext cx="1712474" cy="876786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548037" y="2180812"/>
              <a:ext cx="1175382" cy="408623"/>
            </a:xfrm>
            <a:prstGeom prst="round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chemeClr val="accent1">
                      <a:lumMod val="75000"/>
                    </a:schemeClr>
                  </a:solidFill>
                </a:rPr>
                <a:t>Підсумок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88820" y="1084950"/>
            <a:ext cx="3516638" cy="214526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До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школи, до книги, до друзів душа поривається знов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1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54100" y="1785046"/>
            <a:ext cx="692160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Мені </a:t>
            </a:r>
            <a:r>
              <a:rPr lang="uk-UA" sz="2800" b="1" dirty="0">
                <a:solidFill>
                  <a:schemeClr val="bg1"/>
                </a:solidFill>
              </a:rPr>
              <a:t>сподобалось, як описано…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 поділяю (не поділяю) думку </a:t>
            </a:r>
            <a:r>
              <a:rPr lang="uk-UA" sz="2800" b="1" dirty="0" smtClean="0">
                <a:solidFill>
                  <a:schemeClr val="bg1"/>
                </a:solidFill>
              </a:rPr>
              <a:t>про </a:t>
            </a:r>
            <a:r>
              <a:rPr lang="uk-UA" sz="2800" b="1" dirty="0">
                <a:solidFill>
                  <a:schemeClr val="bg1"/>
                </a:solidFill>
              </a:rPr>
              <a:t>те, …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 хочу більше дізнатися про…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 хочу розповісти друзям, </a:t>
            </a:r>
            <a:r>
              <a:rPr lang="uk-UA" sz="2800" b="1" dirty="0" smtClean="0">
                <a:solidFill>
                  <a:schemeClr val="bg1"/>
                </a:solidFill>
              </a:rPr>
              <a:t>рідним </a:t>
            </a:r>
            <a:r>
              <a:rPr lang="uk-UA" sz="2800" b="1" dirty="0">
                <a:solidFill>
                  <a:schemeClr val="bg1"/>
                </a:solidFill>
              </a:rPr>
              <a:t>про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1" y="494527"/>
            <a:ext cx="10125528" cy="122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Виявляю </a:t>
            </a:r>
            <a:r>
              <a:rPr lang="uk-UA" sz="3600" b="1" dirty="0">
                <a:solidFill>
                  <a:srgbClr val="FFFF00"/>
                </a:solidFill>
              </a:rPr>
              <a:t>ставлення, почуття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Учні\Дівчатка за парто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36" y="3557960"/>
            <a:ext cx="4739909" cy="27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8992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0709" y="4185721"/>
            <a:ext cx="8347019" cy="4659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якої казки це прислів'я: «Добре того вчити, хто хоче все знати». </a:t>
            </a:r>
          </a:p>
        </p:txBody>
      </p:sp>
      <p:pic>
        <p:nvPicPr>
          <p:cNvPr id="15" name="Picture 12" descr="ÐÐ°ÑÑÐ¸Ð½ÐºÐ¸ Ð¿Ð¾ Ð·Ð°Ð¿ÑÐ¾ÑÑ Ð³Ð¾Ð»ÑÐ±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9657" y="4722106"/>
            <a:ext cx="1860640" cy="17666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ÐÐ°ÑÑÐ¸Ð½ÐºÐ¸ Ð¿Ð¾ Ð·Ð°Ð¿ÑÐ¾ÑÑ Ð´ÑÐ¾Ð·Ð´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r="12463" b="5780"/>
          <a:stretch/>
        </p:blipFill>
        <p:spPr bwMode="auto">
          <a:xfrm flipH="1">
            <a:off x="6961313" y="4738253"/>
            <a:ext cx="1905676" cy="17726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ic.pics.livejournal.com/shurik_m/20139622/42815/42815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36" y="5001108"/>
            <a:ext cx="1939107" cy="128842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ÐÐ°ÑÑÐ¸Ð½ÐºÐ¸ Ð¿Ð¾ Ð·Ð°Ð¿ÑÐ¾ÑÑ Ð³Ð½ÐµÐ·Ð´Ð¾ Ð´ÑÐ¾Ð·Ð´Ð° ÑÐ¾ÑÐ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95" y="4959462"/>
            <a:ext cx="1937851" cy="12919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87804" y="3373368"/>
            <a:ext cx="6327391" cy="6299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якому вірші передано милування ранньою осінню? Хто автор вірша? </a:t>
            </a:r>
          </a:p>
        </p:txBody>
      </p:sp>
      <p:pic>
        <p:nvPicPr>
          <p:cNvPr id="1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630" y="3784789"/>
            <a:ext cx="2413106" cy="253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218448" y="1431871"/>
            <a:ext cx="1916327" cy="562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Інформація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30377" y="1431871"/>
            <a:ext cx="1863879" cy="5622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Медіа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57141" y="2123490"/>
            <a:ext cx="4269906" cy="11473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     Відомості, знання, які здобуваємо під час навчання, спілкування, спостереження.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461283" y="2123490"/>
            <a:ext cx="3718346" cy="10637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 </a:t>
            </a:r>
            <a:r>
              <a:rPr lang="uk-UA" sz="2400" b="1" dirty="0" smtClean="0">
                <a:solidFill>
                  <a:schemeClr val="bg1"/>
                </a:solidFill>
              </a:rPr>
              <a:t>Засоби</a:t>
            </a:r>
            <a:r>
              <a:rPr lang="uk-UA" sz="2400" b="1" dirty="0">
                <a:solidFill>
                  <a:schemeClr val="bg1"/>
                </a:solidFill>
              </a:rPr>
              <a:t>, які зберігають і поширюють різну інформацію.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40" y="2136017"/>
            <a:ext cx="1436313" cy="14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26164" y="1401593"/>
            <a:ext cx="2430977" cy="6723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З’єднай поняття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 його визначенням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4101" y="494527"/>
            <a:ext cx="10125528" cy="7891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3600" b="1" dirty="0">
              <a:solidFill>
                <a:srgbClr val="FFFF00"/>
              </a:solidFill>
            </a:endParaRPr>
          </a:p>
        </p:txBody>
      </p:sp>
      <p:cxnSp>
        <p:nvCxnSpPr>
          <p:cNvPr id="6" name="Прямая со стрелкой 5"/>
          <p:cNvCxnSpPr>
            <a:stCxn id="21" idx="3"/>
          </p:cNvCxnSpPr>
          <p:nvPr/>
        </p:nvCxnSpPr>
        <p:spPr>
          <a:xfrm>
            <a:off x="5994256" y="1713016"/>
            <a:ext cx="2224192" cy="36095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0" idx="1"/>
          </p:cNvCxnSpPr>
          <p:nvPr/>
        </p:nvCxnSpPr>
        <p:spPr>
          <a:xfrm flipH="1">
            <a:off x="6328063" y="1713016"/>
            <a:ext cx="1890385" cy="41047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2 клас\2 Читання\1 Савченко\01 До школи до книги до друзів\№013- Підсумок за темою\2024-09-23_17391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4601" r="566" b="912"/>
          <a:stretch/>
        </p:blipFill>
        <p:spPr bwMode="auto">
          <a:xfrm>
            <a:off x="10044000" y="3204000"/>
            <a:ext cx="1440000" cy="1008000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835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494529"/>
            <a:ext cx="9851571" cy="681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3103" y="1780925"/>
            <a:ext cx="4506685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Намалюй ілюстрацію до </a:t>
            </a:r>
            <a:r>
              <a:rPr lang="uk-UA" sz="3600" b="1" dirty="0" smtClean="0">
                <a:solidFill>
                  <a:schemeClr val="bg1"/>
                </a:solidFill>
              </a:rPr>
              <a:t>твору з цього розділу, </a:t>
            </a:r>
            <a:r>
              <a:rPr lang="uk-UA" sz="3600" b="1" dirty="0">
                <a:solidFill>
                  <a:schemeClr val="bg1"/>
                </a:solidFill>
              </a:rPr>
              <a:t>який </a:t>
            </a:r>
            <a:r>
              <a:rPr lang="uk-UA" sz="3600" b="1" dirty="0" smtClean="0">
                <a:solidFill>
                  <a:schemeClr val="bg1"/>
                </a:solidFill>
              </a:rPr>
              <a:t>тобі </a:t>
            </a:r>
            <a:r>
              <a:rPr lang="uk-UA" sz="3600" b="1" dirty="0">
                <a:solidFill>
                  <a:schemeClr val="bg1"/>
                </a:solidFill>
              </a:rPr>
              <a:t>найбільше </a:t>
            </a:r>
            <a:r>
              <a:rPr lang="uk-UA" sz="3600" b="1" dirty="0" smtClean="0">
                <a:solidFill>
                  <a:schemeClr val="bg1"/>
                </a:solidFill>
              </a:rPr>
              <a:t>сподобався.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08" y="1277354"/>
            <a:ext cx="4880749" cy="400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994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7119" y="428126"/>
            <a:ext cx="102151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8503" y="1235847"/>
            <a:ext cx="9268220" cy="7831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світлину з птахом, який найбільше відповідає твоєму настрою зараз. Поміркуй, чому.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87524" y="5204752"/>
            <a:ext cx="288706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не сподобалось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131629" y="2081332"/>
            <a:ext cx="2488371" cy="28711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2" y="2081332"/>
            <a:ext cx="2421004" cy="30002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12601" y="5204753"/>
            <a:ext cx="2887066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сподобалось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8503" y="2081332"/>
            <a:ext cx="2656087" cy="29946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27644" y="5110139"/>
            <a:ext cx="288706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дуже сподобалось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871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3215" y="527776"/>
            <a:ext cx="9664861" cy="766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3516" y="1582662"/>
            <a:ext cx="6660245" cy="20621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Лиш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дзвінок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на урок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продзвенить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Стане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кожний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серйозним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в ту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мить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роботи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багато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у нас,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І дружно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працює</a:t>
            </a:r>
            <a:r>
              <a:rPr lang="ru-RU" altLang="ru-RU" sz="32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наш </a:t>
            </a:r>
            <a:r>
              <a:rPr lang="ru-RU" altLang="ru-RU" sz="3200" b="1" dirty="0" err="1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клас</a:t>
            </a:r>
            <a:r>
              <a:rPr lang="ru-RU" altLang="ru-RU" sz="3200" b="1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ru-RU" alt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Учні\Клас за парт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96" y="2696901"/>
            <a:ext cx="4880318" cy="3520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961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7119" y="428126"/>
            <a:ext cx="10215167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8503" y="1353197"/>
            <a:ext cx="9268220" cy="442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світлину з птахом, який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передає твої очікування від уроку.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18503" y="5204752"/>
            <a:ext cx="2562844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D:\Картинки до тестів\Тварини\ґава казко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6" t="8199" r="6122" b="1389"/>
          <a:stretch/>
        </p:blipFill>
        <p:spPr bwMode="auto">
          <a:xfrm>
            <a:off x="8131629" y="2081332"/>
            <a:ext cx="2488371" cy="2871197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Тварини\Ґа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2" y="2081332"/>
            <a:ext cx="2421004" cy="30002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45632" y="5204753"/>
            <a:ext cx="2502662" cy="10556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9" name="Picture 5" descr="Гава (Олександр Мачула) / Стихи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2" b="183"/>
          <a:stretch/>
        </p:blipFill>
        <p:spPr bwMode="auto">
          <a:xfrm>
            <a:off x="1518503" y="2081332"/>
            <a:ext cx="2656087" cy="299466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131628" y="5110139"/>
            <a:ext cx="248837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23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олнце 19"/>
          <p:cNvSpPr/>
          <p:nvPr/>
        </p:nvSpPr>
        <p:spPr>
          <a:xfrm>
            <a:off x="5969804" y="1491646"/>
            <a:ext cx="5143536" cy="4500594"/>
          </a:xfrm>
          <a:prstGeom prst="sun">
            <a:avLst>
              <a:gd name="adj" fmla="val 3407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err="1" smtClean="0">
                <a:solidFill>
                  <a:srgbClr val="FF0000"/>
                </a:solidFill>
              </a:rPr>
              <a:t>др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184135" y="2629896"/>
            <a:ext cx="714375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4400" b="1" dirty="0">
                <a:solidFill>
                  <a:srgbClr val="0070C0"/>
                </a:solidFill>
              </a:rPr>
              <a:t>Ю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7328722" y="1625009"/>
            <a:ext cx="785813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10256072" y="3991971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І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9076560" y="1674221"/>
            <a:ext cx="785812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8981310" y="5236571"/>
            <a:ext cx="785812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И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6112697" y="4377734"/>
            <a:ext cx="785813" cy="7683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>
                <a:solidFill>
                  <a:srgbClr val="0070C0"/>
                </a:solidFill>
              </a:rPr>
              <a:t>Е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  <p:pic>
        <p:nvPicPr>
          <p:cNvPr id="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01" y="2499642"/>
            <a:ext cx="4588668" cy="389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7267241" y="5210608"/>
            <a:ext cx="785812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Я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8875539" y="2499642"/>
            <a:ext cx="261584" cy="5707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324961" y="4004656"/>
            <a:ext cx="554883" cy="2421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861092" y="4403798"/>
            <a:ext cx="240436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7906072" y="4403798"/>
            <a:ext cx="293963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156127" y="3991971"/>
            <a:ext cx="565501" cy="30813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7156127" y="3317688"/>
            <a:ext cx="617408" cy="1638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7949427" y="2491824"/>
            <a:ext cx="266525" cy="53797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9324961" y="3243075"/>
            <a:ext cx="615945" cy="26668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9"/>
          <p:cNvSpPr txBox="1">
            <a:spLocks noChangeArrowheads="1"/>
          </p:cNvSpPr>
          <p:nvPr/>
        </p:nvSpPr>
        <p:spPr bwMode="auto">
          <a:xfrm>
            <a:off x="10169935" y="2708507"/>
            <a:ext cx="714375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46001" y="495119"/>
            <a:ext cx="9818915" cy="78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«Сонечко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46001" y="1418755"/>
            <a:ext cx="378114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Утвори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склади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стрілочками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554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6001" y="495119"/>
            <a:ext cx="9818915" cy="7849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«Сонечко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Солнце 12"/>
          <p:cNvSpPr/>
          <p:nvPr/>
        </p:nvSpPr>
        <p:spPr>
          <a:xfrm>
            <a:off x="6055458" y="1280030"/>
            <a:ext cx="5364743" cy="4627149"/>
          </a:xfrm>
          <a:prstGeom prst="sun">
            <a:avLst>
              <a:gd name="adj" fmla="val 34072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СКР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392868" y="2519591"/>
            <a:ext cx="714375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</a:rPr>
              <a:t> У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633996" y="1478260"/>
            <a:ext cx="785812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О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0572010" y="4123129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Ю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9444569" y="1500315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0070C0"/>
                </a:solidFill>
              </a:rPr>
              <a:t>А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633996" y="5286547"/>
            <a:ext cx="785813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І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6222218" y="4321404"/>
            <a:ext cx="785812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Е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10477733" y="2545161"/>
            <a:ext cx="785813" cy="76993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Я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9288774" y="5322304"/>
            <a:ext cx="785812" cy="76993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4400" b="1" dirty="0">
                <a:solidFill>
                  <a:srgbClr val="0070C0"/>
                </a:solidFill>
              </a:rPr>
              <a:t>Є</a:t>
            </a:r>
            <a:endParaRPr lang="ru-RU" altLang="ru-RU" sz="4400" b="1" dirty="0">
              <a:solidFill>
                <a:srgbClr val="0070C0"/>
              </a:solidFill>
            </a:endParaRP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32" y="2223319"/>
            <a:ext cx="4279319" cy="42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9183003" y="2425391"/>
            <a:ext cx="261584" cy="57070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632425" y="3930405"/>
            <a:ext cx="554883" cy="2421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168556" y="4329547"/>
            <a:ext cx="240436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213536" y="4329547"/>
            <a:ext cx="293963" cy="6049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463591" y="3917720"/>
            <a:ext cx="565501" cy="30813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7463591" y="3243437"/>
            <a:ext cx="617408" cy="16383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8256891" y="2417573"/>
            <a:ext cx="266525" cy="53797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9632425" y="3168824"/>
            <a:ext cx="615945" cy="26668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146001" y="1418755"/>
            <a:ext cx="378114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Утвори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склади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стрілочками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402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21971" y="582906"/>
            <a:ext cx="895133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52811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4619" y="1652811"/>
            <a:ext cx="5852785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dirty="0" smtClean="0">
                <a:solidFill>
                  <a:schemeClr val="bg1"/>
                </a:solidFill>
              </a:rPr>
              <a:t>ми </a:t>
            </a:r>
            <a:r>
              <a:rPr lang="uk-UA" sz="2800" dirty="0" smtClean="0">
                <a:solidFill>
                  <a:schemeClr val="bg1"/>
                </a:solidFill>
              </a:rPr>
              <a:t>перевіримо свої знання і вміння з теми «</a:t>
            </a:r>
            <a:r>
              <a:rPr lang="uk-UA" sz="2800" b="1" dirty="0">
                <a:solidFill>
                  <a:schemeClr val="bg1"/>
                </a:solidFill>
              </a:rPr>
              <a:t>До школи, до книги, до друзів душа поривається знов</a:t>
            </a:r>
            <a:r>
              <a:rPr lang="uk-UA" sz="2800" b="1" dirty="0" smtClean="0">
                <a:solidFill>
                  <a:schemeClr val="bg1"/>
                </a:solidFill>
              </a:rPr>
              <a:t>!»</a:t>
            </a:r>
            <a:endParaRPr lang="uk-UA" sz="2800" dirty="0">
              <a:solidFill>
                <a:schemeClr val="bg1"/>
              </a:solidFill>
            </a:endParaRPr>
          </a:p>
          <a:p>
            <a:pPr algn="ctr"/>
            <a:r>
              <a:rPr lang="uk-UA" sz="2800" dirty="0" smtClean="0"/>
              <a:t>Будемо вдосконалювати </a:t>
            </a:r>
            <a:r>
              <a:rPr lang="uk-UA" sz="2800" dirty="0"/>
              <a:t>навички читання творів, </a:t>
            </a:r>
            <a:r>
              <a:rPr lang="uk-UA" sz="2800" dirty="0" smtClean="0"/>
              <a:t>вчитися </a:t>
            </a:r>
            <a:r>
              <a:rPr lang="uk-UA" sz="2800" dirty="0"/>
              <a:t>працювати з книжкою, знаходити в ній відповіді на запитання; розвивати фантазію і </a:t>
            </a:r>
            <a:r>
              <a:rPr lang="uk-UA" sz="2800" dirty="0" smtClean="0"/>
              <a:t>уяву</a:t>
            </a:r>
            <a:r>
              <a:rPr lang="uk-UA" sz="2800" dirty="0"/>
              <a:t>.</a:t>
            </a:r>
            <a:endParaRPr lang="uk-UA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031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413"/>
          <a:stretch/>
        </p:blipFill>
        <p:spPr>
          <a:xfrm>
            <a:off x="6333893" y="1269233"/>
            <a:ext cx="5417898" cy="498655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098" y="5218769"/>
            <a:ext cx="2073434" cy="14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4100" y="2606649"/>
            <a:ext cx="425257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Наш клас – одна міцна сім’я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050" y="1269233"/>
            <a:ext cx="548345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</a:t>
            </a:r>
            <a:r>
              <a:rPr lang="uk-UA" sz="2400" b="1" dirty="0">
                <a:solidFill>
                  <a:schemeClr val="bg1"/>
                </a:solidFill>
              </a:rPr>
              <a:t>теми розкривають твори розділу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5600" y="449225"/>
            <a:ext cx="10156372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 smtClean="0">
                <a:solidFill>
                  <a:srgbClr val="FFFF00"/>
                </a:solidFill>
              </a:rPr>
              <a:t>Знаю</a:t>
            </a:r>
            <a:r>
              <a:rPr lang="uk-UA" sz="4000" b="1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048" y="1775652"/>
            <a:ext cx="548345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 </a:t>
            </a:r>
            <a:r>
              <a:rPr lang="uk-UA" sz="2400" b="1" dirty="0">
                <a:solidFill>
                  <a:schemeClr val="bg1"/>
                </a:solidFill>
              </a:rPr>
              <a:t>що діти вдячні </a:t>
            </a:r>
            <a:r>
              <a:rPr lang="uk-UA" sz="2400" b="1" dirty="0" smtClean="0">
                <a:solidFill>
                  <a:schemeClr val="bg1"/>
                </a:solidFill>
              </a:rPr>
              <a:t>літу і </a:t>
            </a:r>
            <a:r>
              <a:rPr lang="uk-UA" sz="2400" b="1" dirty="0">
                <a:solidFill>
                  <a:schemeClr val="bg1"/>
                </a:solidFill>
              </a:rPr>
              <a:t>з яким почуттям школярі вітають рідну школу.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4409" y="3022409"/>
            <a:ext cx="4252577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Історії зі шкільного життя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704" y="367321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86733" y="3488665"/>
            <a:ext cx="4252577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Хитрощі не люблять совісті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7050" y="3950330"/>
            <a:ext cx="5483457" cy="461665"/>
          </a:xfrm>
          <a:prstGeom prst="rect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Потрібно учиться – завжди пригодиться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44448" y="4411995"/>
            <a:ext cx="4292538" cy="46166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Осінь – золотокоса красуня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86734" y="4873660"/>
            <a:ext cx="4219944" cy="46166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Жартівливі вірші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65141" y="5346476"/>
            <a:ext cx="4830493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Добре того вчити, хто хоче </a:t>
            </a:r>
            <a:r>
              <a:rPr lang="uk-UA" sz="2400" b="1" dirty="0" smtClean="0"/>
              <a:t>знати </a:t>
            </a:r>
            <a:endParaRPr lang="ru-RU" sz="24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799558" y="2396005"/>
            <a:ext cx="623544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309211" y="2837482"/>
            <a:ext cx="1113891" cy="23083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5296451" y="3220715"/>
            <a:ext cx="1126651" cy="46117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357543" y="3681887"/>
            <a:ext cx="1016885" cy="22624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967572" y="4181163"/>
            <a:ext cx="455530" cy="115416"/>
          </a:xfrm>
          <a:prstGeom prst="straightConnector1">
            <a:avLst/>
          </a:prstGeom>
          <a:ln w="57150">
            <a:solidFill>
              <a:srgbClr val="C55A1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331574" y="4633146"/>
            <a:ext cx="1037442" cy="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336986" y="4992518"/>
            <a:ext cx="996907" cy="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2" idx="3"/>
          </p:cNvCxnSpPr>
          <p:nvPr/>
        </p:nvCxnSpPr>
        <p:spPr>
          <a:xfrm flipH="1">
            <a:off x="5595634" y="5461892"/>
            <a:ext cx="827468" cy="11541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9443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4454" y="1716638"/>
            <a:ext cx="2879963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Який </a:t>
            </a:r>
            <a:r>
              <a:rPr lang="uk-UA" sz="2000" b="1" dirty="0">
                <a:solidFill>
                  <a:schemeClr val="bg1"/>
                </a:solidFill>
              </a:rPr>
              <a:t>настрій передано у вірші «Літо, до побачення</a:t>
            </a:r>
            <a:r>
              <a:rPr lang="uk-UA" sz="2000" b="1" dirty="0" smtClean="0">
                <a:solidFill>
                  <a:schemeClr val="bg1"/>
                </a:solidFill>
              </a:rPr>
              <a:t>!»?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54" y="494527"/>
            <a:ext cx="10791653" cy="116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Розумію, можу пояснити 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5160"/>
            <a:ext cx="1054100" cy="10028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6115" y="1716638"/>
            <a:ext cx="3004617" cy="101566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У </a:t>
            </a:r>
            <a:r>
              <a:rPr lang="uk-UA" sz="2000" b="1" dirty="0">
                <a:solidFill>
                  <a:schemeClr val="bg1"/>
                </a:solidFill>
              </a:rPr>
              <a:t>чому смисл поради «Усе встигає той зробити, хто уміє час цінити</a:t>
            </a:r>
            <a:r>
              <a:rPr lang="uk-UA" sz="2000" b="1" dirty="0" smtClean="0">
                <a:solidFill>
                  <a:schemeClr val="bg1"/>
                </a:solidFill>
              </a:rPr>
              <a:t>»?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305" y="1686072"/>
            <a:ext cx="2480510" cy="101566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Чому </a:t>
            </a:r>
            <a:r>
              <a:rPr lang="uk-UA" sz="2000" b="1" dirty="0">
                <a:solidFill>
                  <a:schemeClr val="bg1"/>
                </a:solidFill>
              </a:rPr>
              <a:t>Наталка вирішила повернути хитринку</a:t>
            </a:r>
            <a:r>
              <a:rPr lang="uk-UA" sz="2000" b="1" dirty="0" smtClean="0">
                <a:solidFill>
                  <a:schemeClr val="bg1"/>
                </a:solidFill>
              </a:rPr>
              <a:t>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4837" y="1686072"/>
            <a:ext cx="197127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Звідки </a:t>
            </a:r>
            <a:r>
              <a:rPr lang="uk-UA" sz="2000" b="1" dirty="0">
                <a:solidFill>
                  <a:schemeClr val="bg1"/>
                </a:solidFill>
              </a:rPr>
              <a:t>ти можеш добути інформацію?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53" y="2773191"/>
            <a:ext cx="287996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Настрій радості від чудових літніх канікул і  задоволення від повернення до навчання, зустрічі з  однокласниками, вчителями в школі.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6115" y="2773191"/>
            <a:ext cx="3004617" cy="2246769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Якщо планувати свій день і жити за складеним розпорядком, то встигаєш навчатися, відпочивати, займатися улюбленою справою.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7305" y="2783765"/>
            <a:ext cx="2480510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Наталка вирішила, що краще жити по совісті, ніж в соромі від своєї брехні.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1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19" y="5004410"/>
            <a:ext cx="1718902" cy="16859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7" descr="школа дети гуляют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54100" y="5019960"/>
            <a:ext cx="2301746" cy="1670402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" b="100000" l="10000" r="9000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346" y="4248616"/>
            <a:ext cx="1612177" cy="20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464837" y="2783765"/>
            <a:ext cx="197127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Книжки, родина, інтернет, картини, мапи, 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Щаслива дівчинк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t="10037" r="8675" b="12199"/>
          <a:stretch/>
        </p:blipFill>
        <p:spPr bwMode="auto">
          <a:xfrm>
            <a:off x="6849409" y="4650059"/>
            <a:ext cx="1126303" cy="170652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2 клас\2 Читання\1 Савченко\01 До школи до книги до друзів\№008 - Медіавіконце\2024-06-10_22084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837" y="4245378"/>
            <a:ext cx="2323140" cy="16020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7735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3257" y="494528"/>
            <a:ext cx="10156372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2738" y="1404000"/>
            <a:ext cx="48478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uk-UA" sz="2000" b="1" dirty="0" smtClean="0">
                <a:solidFill>
                  <a:schemeClr val="bg1"/>
                </a:solidFill>
              </a:rPr>
              <a:t>Знайти </a:t>
            </a:r>
            <a:r>
              <a:rPr lang="uk-UA" sz="2000" b="1" dirty="0">
                <a:solidFill>
                  <a:schemeClr val="bg1"/>
                </a:solidFill>
              </a:rPr>
              <a:t>у змісті підручника потрібний твір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77054"/>
            <a:ext cx="1054100" cy="8809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737" y="1816930"/>
            <a:ext cx="484783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uk-UA" sz="2000" b="1" dirty="0" smtClean="0">
                <a:solidFill>
                  <a:schemeClr val="bg1"/>
                </a:solidFill>
              </a:rPr>
              <a:t>Розрізняти </a:t>
            </a:r>
            <a:r>
              <a:rPr lang="uk-UA" sz="2000" b="1" dirty="0">
                <a:solidFill>
                  <a:schemeClr val="bg1"/>
                </a:solidFill>
              </a:rPr>
              <a:t>слова автора та дійових осіб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5047" b="13229"/>
          <a:stretch/>
        </p:blipFill>
        <p:spPr>
          <a:xfrm>
            <a:off x="6277340" y="1404000"/>
            <a:ext cx="5417898" cy="41760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72736" y="2935757"/>
            <a:ext cx="4847839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446088" algn="l"/>
              </a:tabLst>
            </a:pPr>
            <a:r>
              <a:rPr lang="uk-UA" sz="2000" b="1" dirty="0" smtClean="0">
                <a:solidFill>
                  <a:schemeClr val="bg1"/>
                </a:solidFill>
              </a:rPr>
              <a:t>Продовжити </a:t>
            </a:r>
            <a:r>
              <a:rPr lang="uk-UA" sz="2000" b="1" dirty="0">
                <a:solidFill>
                  <a:schemeClr val="bg1"/>
                </a:solidFill>
              </a:rPr>
              <a:t>міркування за зразком: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    </a:t>
            </a:r>
            <a:r>
              <a:rPr lang="uk-UA" sz="2000" b="1" i="1" dirty="0" smtClean="0">
                <a:solidFill>
                  <a:schemeClr val="bg1"/>
                </a:solidFill>
              </a:rPr>
              <a:t>- </a:t>
            </a:r>
            <a:r>
              <a:rPr lang="uk-UA" sz="2000" b="1" i="1" dirty="0">
                <a:solidFill>
                  <a:schemeClr val="bg1"/>
                </a:solidFill>
              </a:rPr>
              <a:t>небеса прозорі – небо високе, чисте;</a:t>
            </a:r>
          </a:p>
          <a:p>
            <a:r>
              <a:rPr lang="uk-UA" sz="2000" b="1" i="1" dirty="0">
                <a:solidFill>
                  <a:schemeClr val="bg1"/>
                </a:solidFill>
              </a:rPr>
              <a:t>    </a:t>
            </a:r>
            <a:r>
              <a:rPr lang="uk-UA" sz="2000" b="1" i="1" dirty="0" smtClean="0">
                <a:solidFill>
                  <a:schemeClr val="bg1"/>
                </a:solidFill>
              </a:rPr>
              <a:t>- </a:t>
            </a:r>
            <a:r>
              <a:rPr lang="uk-UA" sz="2000" b="1" i="1" dirty="0">
                <a:solidFill>
                  <a:schemeClr val="bg1"/>
                </a:solidFill>
              </a:rPr>
              <a:t>листки, як зорі - … … … ;</a:t>
            </a:r>
          </a:p>
          <a:p>
            <a:r>
              <a:rPr lang="uk-UA" sz="2000" b="1" i="1" dirty="0">
                <a:solidFill>
                  <a:schemeClr val="bg1"/>
                </a:solidFill>
              </a:rPr>
              <a:t>    </a:t>
            </a:r>
            <a:r>
              <a:rPr lang="uk-UA" sz="2000" b="1" i="1" dirty="0" smtClean="0">
                <a:solidFill>
                  <a:schemeClr val="bg1"/>
                </a:solidFill>
              </a:rPr>
              <a:t>- </a:t>
            </a:r>
            <a:r>
              <a:rPr lang="uk-UA" sz="2000" b="1" i="1" dirty="0">
                <a:solidFill>
                  <a:schemeClr val="bg1"/>
                </a:solidFill>
              </a:rPr>
              <a:t>зажурилась квітка - … … … </a:t>
            </a:r>
            <a:r>
              <a:rPr lang="uk-UA" sz="2000" b="1" i="1" dirty="0" smtClean="0">
                <a:solidFill>
                  <a:schemeClr val="bg1"/>
                </a:solidFill>
              </a:rPr>
              <a:t>.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2738" y="2227871"/>
            <a:ext cx="4847838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446088" algn="l"/>
              </a:tabLst>
            </a:pPr>
            <a:r>
              <a:rPr lang="uk-UA" sz="2000" b="1" dirty="0" smtClean="0">
                <a:solidFill>
                  <a:schemeClr val="bg1"/>
                </a:solidFill>
              </a:rPr>
              <a:t>Визначати </a:t>
            </a:r>
            <a:r>
              <a:rPr lang="uk-UA" sz="2000" b="1" dirty="0">
                <a:solidFill>
                  <a:schemeClr val="bg1"/>
                </a:solidFill>
              </a:rPr>
              <a:t>в тексті зачин, основну частину і кінцівку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2 клас\2 Читання\1 Савченко\01 До школи до книги до друзів\№009 - Ю.Ярмиш. Зайчик і Вовчик\2024-06-10_2029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b="4746"/>
          <a:stretch/>
        </p:blipFill>
        <p:spPr bwMode="auto">
          <a:xfrm>
            <a:off x="6277340" y="1377722"/>
            <a:ext cx="5417898" cy="420227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Вчительська осі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44" y="4353478"/>
            <a:ext cx="2921622" cy="224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514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578</Words>
  <Application>Microsoft Office PowerPoint</Application>
  <PresentationFormat>Произвольный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Вправа «Очікування»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355</cp:revision>
  <dcterms:created xsi:type="dcterms:W3CDTF">2018-01-05T16:38:53Z</dcterms:created>
  <dcterms:modified xsi:type="dcterms:W3CDTF">2024-09-23T15:25:06Z</dcterms:modified>
</cp:coreProperties>
</file>