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574" r:id="rId3"/>
    <p:sldId id="547" r:id="rId4"/>
    <p:sldId id="561" r:id="rId5"/>
    <p:sldId id="562" r:id="rId6"/>
    <p:sldId id="570" r:id="rId7"/>
    <p:sldId id="538" r:id="rId8"/>
    <p:sldId id="573" r:id="rId9"/>
    <p:sldId id="560" r:id="rId10"/>
    <p:sldId id="572" r:id="rId11"/>
    <p:sldId id="57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CFED"/>
    <a:srgbClr val="FCB6E3"/>
    <a:srgbClr val="2F3242"/>
    <a:srgbClr val="295FFF"/>
    <a:srgbClr val="00B050"/>
    <a:srgbClr val="1694E9"/>
    <a:srgbClr val="FF3131"/>
    <a:srgbClr val="FFFF00"/>
    <a:srgbClr val="FFB441"/>
    <a:srgbClr val="709E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86" autoAdjust="0"/>
    <p:restoredTop sz="94660"/>
  </p:normalViewPr>
  <p:slideViewPr>
    <p:cSldViewPr snapToGrid="0">
      <p:cViewPr varScale="1">
        <p:scale>
          <a:sx n="82" d="100"/>
          <a:sy n="82" d="100"/>
        </p:scale>
        <p:origin x="-80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22.09.2024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22.09.2024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22.09.2024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22.09.2024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F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microsoft.com/office/2007/relationships/hdphoto" Target="../media/hdphoto3.wdp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5421" y="3825827"/>
            <a:ext cx="10202121" cy="212365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7030A0"/>
                </a:solidFill>
              </a:rPr>
              <a:t>Закріплення вивчених випадків додавання з переходом через десяток. </a:t>
            </a:r>
            <a:endParaRPr lang="uk-UA" sz="4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4400" b="1" dirty="0" smtClean="0">
                <a:solidFill>
                  <a:srgbClr val="7030A0"/>
                </a:solidFill>
              </a:rPr>
              <a:t>Розв’язування </a:t>
            </a:r>
            <a:r>
              <a:rPr lang="uk-UA" sz="4400" b="1" dirty="0">
                <a:solidFill>
                  <a:srgbClr val="7030A0"/>
                </a:solidFill>
              </a:rPr>
              <a:t>і порівняння задач </a:t>
            </a:r>
            <a:endParaRPr lang="ru-RU" sz="8800" b="1" dirty="0">
              <a:solidFill>
                <a:srgbClr val="7030A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81"/>
          <a:stretch/>
        </p:blipFill>
        <p:spPr>
          <a:xfrm>
            <a:off x="1620454" y="868703"/>
            <a:ext cx="1918757" cy="2637435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755038" y="1033259"/>
            <a:ext cx="3442504" cy="2308324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Розділ </a:t>
            </a:r>
            <a:r>
              <a:rPr lang="en-US" sz="2400" b="1" dirty="0" smtClean="0">
                <a:solidFill>
                  <a:srgbClr val="7030A0"/>
                </a:solidFill>
              </a:rPr>
              <a:t>2</a:t>
            </a:r>
            <a:r>
              <a:rPr lang="uk-UA" sz="2400" b="1" dirty="0" smtClean="0">
                <a:solidFill>
                  <a:srgbClr val="7030A0"/>
                </a:solidFill>
              </a:rPr>
              <a:t>. </a:t>
            </a:r>
            <a:r>
              <a:rPr lang="uk-UA" sz="2400" b="1" dirty="0">
                <a:solidFill>
                  <a:srgbClr val="7030A0"/>
                </a:solidFill>
              </a:rPr>
              <a:t>Додавання одноцифрових чисел з переходом через 10 </a:t>
            </a:r>
            <a:endParaRPr lang="uk-UA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en-US" sz="2400" b="1" dirty="0" smtClean="0">
                <a:solidFill>
                  <a:srgbClr val="7030A0"/>
                </a:solidFill>
              </a:rPr>
              <a:t>1</a:t>
            </a:r>
            <a:r>
              <a:rPr lang="uk-UA" sz="2400" b="1" dirty="0" smtClean="0">
                <a:solidFill>
                  <a:srgbClr val="7030A0"/>
                </a:solidFill>
              </a:rPr>
              <a:t>3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278402" y="1315328"/>
            <a:ext cx="2744031" cy="2446555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059" y="1315328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78022" y="350262"/>
            <a:ext cx="8732066" cy="7463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pic>
        <p:nvPicPr>
          <p:cNvPr id="5122" name="Picture 2" descr="Милая девушка поет с микрофоном | Бесплатно вектор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469" y="2384387"/>
            <a:ext cx="2243649" cy="390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026" y="2881629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000263" y="2974483"/>
            <a:ext cx="4120601" cy="787400"/>
          </a:xfrm>
          <a:prstGeom prst="roundRect">
            <a:avLst/>
          </a:prstGeom>
          <a:solidFill>
            <a:srgbClr val="9A57C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Назви суму чисел 8 і 4, 8 і 6, 8 і 7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400" y="4421755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3828260" y="4424193"/>
            <a:ext cx="5107396" cy="11548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Якою дією розв’язуємо задачі на знаходження суми, на </a:t>
            </a:r>
            <a:r>
              <a:rPr lang="uk-UA" sz="2400" b="1" dirty="0" smtClean="0">
                <a:solidFill>
                  <a:schemeClr val="bg1"/>
                </a:solidFill>
              </a:rPr>
              <a:t>знаходження доданка?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627225" y="1443652"/>
            <a:ext cx="4882863" cy="787400"/>
          </a:xfrm>
          <a:prstGeom prst="roundRect">
            <a:avLst/>
          </a:prstGeom>
          <a:solidFill>
            <a:srgbClr val="9A57C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Назви суму чисел 9 і 4, 9 і 6, 9 і 8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3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6F18290F-02C1-493B-B24A-343BB9484D7F}"/>
              </a:ext>
            </a:extLst>
          </p:cNvPr>
          <p:cNvSpPr/>
          <p:nvPr/>
        </p:nvSpPr>
        <p:spPr>
          <a:xfrm>
            <a:off x="1155720" y="482374"/>
            <a:ext cx="9596661" cy="7472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Рефлексія «Емоційна </a:t>
            </a:r>
            <a:r>
              <a:rPr lang="uk-UA" sz="3600" b="1" dirty="0">
                <a:solidFill>
                  <a:schemeClr val="bg1"/>
                </a:solidFill>
              </a:rPr>
              <a:t>ромашка</a:t>
            </a:r>
            <a:r>
              <a:rPr lang="uk-UA" sz="3600" b="1" dirty="0" smtClean="0">
                <a:solidFill>
                  <a:schemeClr val="bg1"/>
                </a:solidFill>
              </a:rPr>
              <a:t>» 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9" b="16923"/>
          <a:stretch/>
        </p:blipFill>
        <p:spPr>
          <a:xfrm>
            <a:off x="1155721" y="1523041"/>
            <a:ext cx="2713005" cy="2882460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 b="16667"/>
          <a:stretch/>
        </p:blipFill>
        <p:spPr>
          <a:xfrm>
            <a:off x="8113895" y="1544808"/>
            <a:ext cx="2638487" cy="2860693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5" b="16693"/>
          <a:stretch/>
        </p:blipFill>
        <p:spPr>
          <a:xfrm>
            <a:off x="4628951" y="1523041"/>
            <a:ext cx="2770518" cy="2882460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2" name="Выноска-облако 1"/>
          <p:cNvSpPr/>
          <p:nvPr/>
        </p:nvSpPr>
        <p:spPr>
          <a:xfrm>
            <a:off x="711005" y="4685379"/>
            <a:ext cx="3340134" cy="1628502"/>
          </a:xfrm>
          <a:prstGeom prst="cloudCallout">
            <a:avLst>
              <a:gd name="adj1" fmla="val -1906"/>
              <a:gd name="adj2" fmla="val -79131"/>
            </a:avLst>
          </a:prstGeom>
          <a:solidFill>
            <a:srgbClr val="00B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У мене все </a:t>
            </a:r>
            <a:r>
              <a:rPr lang="uk-UA" sz="3200" b="1" dirty="0" smtClean="0">
                <a:solidFill>
                  <a:schemeClr val="bg1"/>
                </a:solidFill>
              </a:rPr>
              <a:t>вийшло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Выноска-облако 11"/>
          <p:cNvSpPr/>
          <p:nvPr/>
        </p:nvSpPr>
        <p:spPr>
          <a:xfrm>
            <a:off x="4536002" y="4610607"/>
            <a:ext cx="2863467" cy="1628502"/>
          </a:xfrm>
          <a:prstGeom prst="cloudCallout">
            <a:avLst>
              <a:gd name="adj1" fmla="val -1906"/>
              <a:gd name="adj2" fmla="val -79131"/>
            </a:avLst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Було </a:t>
            </a:r>
            <a:r>
              <a:rPr lang="uk-UA" sz="3200" b="1" dirty="0">
                <a:solidFill>
                  <a:srgbClr val="002060"/>
                </a:solidFill>
              </a:rPr>
              <a:t>важко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3" name="Выноска-облако 12"/>
          <p:cNvSpPr/>
          <p:nvPr/>
        </p:nvSpPr>
        <p:spPr>
          <a:xfrm>
            <a:off x="7859210" y="4607042"/>
            <a:ext cx="3640891" cy="1628502"/>
          </a:xfrm>
          <a:prstGeom prst="cloudCallout">
            <a:avLst>
              <a:gd name="adj1" fmla="val -1906"/>
              <a:gd name="adj2" fmla="val -79131"/>
            </a:avLst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Нічого не </a:t>
            </a:r>
            <a:r>
              <a:rPr lang="uk-UA" sz="3200" b="1" dirty="0" smtClean="0">
                <a:solidFill>
                  <a:schemeClr val="bg1"/>
                </a:solidFill>
              </a:rPr>
              <a:t>зрозумів/ла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33075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357734" y="1840886"/>
            <a:ext cx="5192631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0070C0"/>
                </a:solidFill>
              </a:rPr>
              <a:t>Діти</a:t>
            </a:r>
            <a:r>
              <a:rPr lang="ru-RU" sz="2800" b="1" dirty="0">
                <a:solidFill>
                  <a:srgbClr val="0070C0"/>
                </a:solidFill>
              </a:rPr>
              <a:t>, сядьте </a:t>
            </a:r>
            <a:r>
              <a:rPr lang="ru-RU" sz="2800" b="1" dirty="0" err="1">
                <a:solidFill>
                  <a:srgbClr val="0070C0"/>
                </a:solidFill>
              </a:rPr>
              <a:t>зручно</a:t>
            </a:r>
            <a:r>
              <a:rPr lang="ru-RU" sz="2800" b="1" dirty="0">
                <a:solidFill>
                  <a:srgbClr val="0070C0"/>
                </a:solidFill>
              </a:rPr>
              <a:t>, </a:t>
            </a:r>
            <a:r>
              <a:rPr lang="ru-RU" sz="2800" b="1" dirty="0" err="1">
                <a:solidFill>
                  <a:srgbClr val="0070C0"/>
                </a:solidFill>
              </a:rPr>
              <a:t>заплющіть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очі</a:t>
            </a:r>
            <a:r>
              <a:rPr lang="ru-RU" sz="2800" b="1" dirty="0">
                <a:solidFill>
                  <a:srgbClr val="0070C0"/>
                </a:solidFill>
              </a:rPr>
              <a:t> і тихо </a:t>
            </a:r>
            <a:r>
              <a:rPr lang="ru-RU" sz="2800" b="1" dirty="0" err="1">
                <a:solidFill>
                  <a:srgbClr val="0070C0"/>
                </a:solidFill>
              </a:rPr>
              <a:t>промовте</a:t>
            </a:r>
            <a:r>
              <a:rPr lang="ru-RU" sz="2800" b="1" dirty="0">
                <a:solidFill>
                  <a:srgbClr val="0070C0"/>
                </a:solidFill>
              </a:rPr>
              <a:t>: 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r>
              <a:rPr lang="ru-RU" sz="2800" b="1" dirty="0" smtClean="0">
                <a:solidFill>
                  <a:srgbClr val="0070C0"/>
                </a:solidFill>
              </a:rPr>
              <a:t>я </a:t>
            </a:r>
            <a:r>
              <a:rPr lang="ru-RU" sz="2800" b="1" dirty="0" err="1">
                <a:solidFill>
                  <a:srgbClr val="0070C0"/>
                </a:solidFill>
              </a:rPr>
              <a:t>вчуся</a:t>
            </a:r>
            <a:r>
              <a:rPr lang="ru-RU" sz="2800" b="1" dirty="0">
                <a:solidFill>
                  <a:srgbClr val="0070C0"/>
                </a:solidFill>
              </a:rPr>
              <a:t>, 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r>
              <a:rPr lang="ru-RU" sz="2800" b="1" dirty="0" smtClean="0">
                <a:solidFill>
                  <a:srgbClr val="0070C0"/>
                </a:solidFill>
              </a:rPr>
              <a:t>я </a:t>
            </a:r>
            <a:r>
              <a:rPr lang="ru-RU" sz="2800" b="1" dirty="0">
                <a:solidFill>
                  <a:srgbClr val="0070C0"/>
                </a:solidFill>
              </a:rPr>
              <a:t>хочу </a:t>
            </a:r>
            <a:r>
              <a:rPr lang="ru-RU" sz="2800" b="1" dirty="0" err="1">
                <a:solidFill>
                  <a:srgbClr val="0070C0"/>
                </a:solidFill>
              </a:rPr>
              <a:t>вчитися</a:t>
            </a:r>
            <a:r>
              <a:rPr lang="ru-RU" sz="2800" b="1" dirty="0">
                <a:solidFill>
                  <a:srgbClr val="0070C0"/>
                </a:solidFill>
              </a:rPr>
              <a:t>, 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r>
              <a:rPr lang="ru-RU" sz="2800" b="1" dirty="0" smtClean="0">
                <a:solidFill>
                  <a:srgbClr val="0070C0"/>
                </a:solidFill>
              </a:rPr>
              <a:t>я </a:t>
            </a:r>
            <a:r>
              <a:rPr lang="ru-RU" sz="2800" b="1" dirty="0" err="1">
                <a:solidFill>
                  <a:srgbClr val="0070C0"/>
                </a:solidFill>
              </a:rPr>
              <a:t>готовий</a:t>
            </a:r>
            <a:r>
              <a:rPr lang="ru-RU" sz="2800" b="1" dirty="0">
                <a:solidFill>
                  <a:srgbClr val="0070C0"/>
                </a:solidFill>
              </a:rPr>
              <a:t> до </a:t>
            </a:r>
            <a:r>
              <a:rPr lang="ru-RU" sz="2800" b="1" dirty="0" err="1">
                <a:solidFill>
                  <a:srgbClr val="0070C0"/>
                </a:solidFill>
              </a:rPr>
              <a:t>праці</a:t>
            </a:r>
            <a:r>
              <a:rPr lang="ru-RU" sz="2800" b="1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6F18290F-02C1-493B-B24A-343BB9484D7F}"/>
              </a:ext>
            </a:extLst>
          </p:cNvPr>
          <p:cNvSpPr/>
          <p:nvPr/>
        </p:nvSpPr>
        <p:spPr>
          <a:xfrm>
            <a:off x="1155720" y="482374"/>
            <a:ext cx="9596661" cy="7472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Налаштування на </a:t>
            </a:r>
            <a:r>
              <a:rPr lang="uk-UA" sz="3600" b="1" dirty="0" smtClean="0">
                <a:solidFill>
                  <a:schemeClr val="bg1"/>
                </a:solidFill>
              </a:rPr>
              <a:t>урок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9" b="16923"/>
          <a:stretch/>
        </p:blipFill>
        <p:spPr>
          <a:xfrm>
            <a:off x="1155721" y="1523041"/>
            <a:ext cx="2713005" cy="2882460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 b="16667"/>
          <a:stretch/>
        </p:blipFill>
        <p:spPr>
          <a:xfrm>
            <a:off x="8113895" y="1544808"/>
            <a:ext cx="2638487" cy="2860693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5" b="16693"/>
          <a:stretch/>
        </p:blipFill>
        <p:spPr>
          <a:xfrm>
            <a:off x="4628951" y="1523041"/>
            <a:ext cx="2770518" cy="2882460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2" name="Выноска-облако 1"/>
          <p:cNvSpPr/>
          <p:nvPr/>
        </p:nvSpPr>
        <p:spPr>
          <a:xfrm>
            <a:off x="711005" y="4685379"/>
            <a:ext cx="3157721" cy="1628502"/>
          </a:xfrm>
          <a:prstGeom prst="cloudCallout">
            <a:avLst>
              <a:gd name="adj1" fmla="val -1906"/>
              <a:gd name="adj2" fmla="val -79131"/>
            </a:avLst>
          </a:prstGeom>
          <a:solidFill>
            <a:srgbClr val="00B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У мене все </a:t>
            </a:r>
            <a:r>
              <a:rPr lang="uk-UA" sz="3200" b="1" dirty="0" smtClean="0">
                <a:solidFill>
                  <a:schemeClr val="bg1"/>
                </a:solidFill>
              </a:rPr>
              <a:t>вийде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Выноска-облако 11"/>
          <p:cNvSpPr/>
          <p:nvPr/>
        </p:nvSpPr>
        <p:spPr>
          <a:xfrm>
            <a:off x="4536002" y="4610607"/>
            <a:ext cx="3157721" cy="1628502"/>
          </a:xfrm>
          <a:prstGeom prst="cloudCallout">
            <a:avLst>
              <a:gd name="adj1" fmla="val -1906"/>
              <a:gd name="adj2" fmla="val -79131"/>
            </a:avLst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Буде </a:t>
            </a:r>
            <a:r>
              <a:rPr lang="uk-UA" sz="3200" b="1" dirty="0">
                <a:solidFill>
                  <a:srgbClr val="002060"/>
                </a:solidFill>
              </a:rPr>
              <a:t>важко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3" name="Выноска-облако 12"/>
          <p:cNvSpPr/>
          <p:nvPr/>
        </p:nvSpPr>
        <p:spPr>
          <a:xfrm>
            <a:off x="8342379" y="4607042"/>
            <a:ext cx="3157721" cy="1628502"/>
          </a:xfrm>
          <a:prstGeom prst="cloudCallout">
            <a:avLst>
              <a:gd name="adj1" fmla="val -1906"/>
              <a:gd name="adj2" fmla="val -79131"/>
            </a:avLst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Нічого не </a:t>
            </a:r>
            <a:r>
              <a:rPr lang="uk-UA" sz="3200" b="1" dirty="0" smtClean="0">
                <a:solidFill>
                  <a:schemeClr val="bg1"/>
                </a:solidFill>
              </a:rPr>
              <a:t>зрозумію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531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33256" y="548858"/>
            <a:ext cx="9735371" cy="71278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Поглянь</a:t>
            </a:r>
            <a:r>
              <a:rPr lang="ru-RU" sz="4000" b="1" dirty="0" smtClean="0"/>
              <a:t>, </a:t>
            </a:r>
            <a:r>
              <a:rPr lang="ru-RU" sz="4000" b="1" dirty="0"/>
              <a:t>як </a:t>
            </a:r>
            <a:r>
              <a:rPr lang="ru-RU" sz="4000" b="1" dirty="0" err="1"/>
              <a:t>складена</a:t>
            </a:r>
            <a:r>
              <a:rPr lang="ru-RU" sz="4000" b="1" dirty="0"/>
              <a:t> </a:t>
            </a:r>
            <a:r>
              <a:rPr lang="ru-RU" sz="4000" b="1" dirty="0" err="1" smtClean="0"/>
              <a:t>таблиця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B37A12A-EED7-4774-A554-57D32B052A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4"/>
          <a:stretch/>
        </p:blipFill>
        <p:spPr>
          <a:xfrm>
            <a:off x="8993529" y="1539348"/>
            <a:ext cx="2464464" cy="3514706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843175"/>
              </p:ext>
            </p:extLst>
          </p:nvPr>
        </p:nvGraphicFramePr>
        <p:xfrm>
          <a:off x="738918" y="1578835"/>
          <a:ext cx="8128000" cy="15926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1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9+2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9+3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9+4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9+5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9+6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9+7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9+8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9+9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630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8+3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8+4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8+5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8+6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8+7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8+8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8+9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728054" y="3248432"/>
            <a:ext cx="7566918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/>
              <a:t>Прочитай </a:t>
            </a:r>
            <a:r>
              <a:rPr lang="ru-RU" sz="2800" b="1" dirty="0" err="1"/>
              <a:t>вирази</a:t>
            </a:r>
            <a:r>
              <a:rPr lang="ru-RU" sz="2800" b="1" dirty="0"/>
              <a:t> на </a:t>
            </a:r>
            <a:r>
              <a:rPr lang="ru-RU" sz="2800" b="1" dirty="0" err="1"/>
              <a:t>збільшення</a:t>
            </a:r>
            <a:r>
              <a:rPr lang="ru-RU" sz="2800" b="1" dirty="0"/>
              <a:t> числа 8.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28054" y="3911844"/>
            <a:ext cx="7566918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/>
              <a:t>Прочитай </a:t>
            </a:r>
            <a:r>
              <a:rPr lang="ru-RU" sz="2800" b="1" dirty="0" err="1"/>
              <a:t>вирази</a:t>
            </a:r>
            <a:r>
              <a:rPr lang="ru-RU" sz="2800" b="1" dirty="0"/>
              <a:t>, </a:t>
            </a:r>
            <a:r>
              <a:rPr lang="ru-RU" sz="2800" b="1" dirty="0" err="1"/>
              <a:t>які</a:t>
            </a:r>
            <a:r>
              <a:rPr lang="ru-RU" sz="2800" b="1" dirty="0"/>
              <a:t> </a:t>
            </a:r>
            <a:r>
              <a:rPr lang="ru-RU" sz="2800" b="1" dirty="0" err="1"/>
              <a:t>мають</a:t>
            </a:r>
            <a:r>
              <a:rPr lang="ru-RU" sz="2800" b="1" dirty="0"/>
              <a:t> </a:t>
            </a:r>
            <a:r>
              <a:rPr lang="ru-RU" sz="2800" b="1" dirty="0" err="1"/>
              <a:t>значення</a:t>
            </a:r>
            <a:r>
              <a:rPr lang="ru-RU" sz="2800" b="1" dirty="0"/>
              <a:t> 14.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28054" y="4537026"/>
            <a:ext cx="8218988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/>
              <a:t>Прочитай </a:t>
            </a:r>
            <a:r>
              <a:rPr lang="ru-RU" sz="2800" b="1" dirty="0" err="1"/>
              <a:t>суми</a:t>
            </a:r>
            <a:r>
              <a:rPr lang="ru-RU" sz="2800" b="1" dirty="0"/>
              <a:t>, у </a:t>
            </a:r>
            <a:r>
              <a:rPr lang="ru-RU" sz="2800" b="1" dirty="0" err="1"/>
              <a:t>яких</a:t>
            </a:r>
            <a:r>
              <a:rPr lang="ru-RU" sz="2800" b="1" dirty="0"/>
              <a:t> одним з </a:t>
            </a:r>
            <a:r>
              <a:rPr lang="ru-RU" sz="2800" b="1" dirty="0" err="1"/>
              <a:t>доданків</a:t>
            </a:r>
            <a:r>
              <a:rPr lang="ru-RU" sz="2800" b="1" dirty="0"/>
              <a:t> є число 7.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12307" y="5210624"/>
            <a:ext cx="8381222" cy="57888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/>
              <a:t>У </a:t>
            </a:r>
            <a:r>
              <a:rPr lang="ru-RU" sz="2800" b="1" dirty="0" err="1"/>
              <a:t>якому</a:t>
            </a:r>
            <a:r>
              <a:rPr lang="ru-RU" sz="2800" b="1" dirty="0"/>
              <a:t> </a:t>
            </a:r>
            <a:r>
              <a:rPr lang="ru-RU" sz="2800" b="1" dirty="0" err="1"/>
              <a:t>стовпці</a:t>
            </a:r>
            <a:r>
              <a:rPr lang="ru-RU" sz="2800" b="1" dirty="0"/>
              <a:t> </a:t>
            </a:r>
            <a:r>
              <a:rPr lang="ru-RU" sz="2800" b="1" dirty="0" err="1"/>
              <a:t>значення</a:t>
            </a:r>
            <a:r>
              <a:rPr lang="ru-RU" sz="2800" b="1" dirty="0"/>
              <a:t> </a:t>
            </a:r>
            <a:r>
              <a:rPr lang="ru-RU" sz="2800" b="1" dirty="0" err="1"/>
              <a:t>кожної</a:t>
            </a:r>
            <a:r>
              <a:rPr lang="ru-RU" sz="2800" b="1" dirty="0"/>
              <a:t> </a:t>
            </a:r>
            <a:r>
              <a:rPr lang="ru-RU" sz="2800" b="1" dirty="0" err="1"/>
              <a:t>суми</a:t>
            </a:r>
            <a:r>
              <a:rPr lang="ru-RU" sz="2800" b="1" dirty="0"/>
              <a:t> — число 12? </a:t>
            </a:r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18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5172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49124" y="494528"/>
            <a:ext cx="10377768" cy="70320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Що закрили бджілки в таблиці? </a:t>
            </a:r>
            <a:r>
              <a:rPr lang="uk-UA" sz="4000" b="1" dirty="0" smtClean="0"/>
              <a:t>Назви числа.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B37A12A-EED7-4774-A554-57D32B052A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4"/>
          <a:stretch/>
        </p:blipFill>
        <p:spPr>
          <a:xfrm>
            <a:off x="8827048" y="1446834"/>
            <a:ext cx="2877185" cy="4103309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170496"/>
              </p:ext>
            </p:extLst>
          </p:nvPr>
        </p:nvGraphicFramePr>
        <p:xfrm>
          <a:off x="470638" y="1454023"/>
          <a:ext cx="8128000" cy="1554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1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9+2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9+3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9+4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9+5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9+6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9+7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9+8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9+9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190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8+3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8+4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8+5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8+6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8+7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8+8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8+9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841" y="1194959"/>
            <a:ext cx="1097457" cy="97879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569" y="2437568"/>
            <a:ext cx="613710" cy="54735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369" y="1957587"/>
            <a:ext cx="613710" cy="54735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279" y="1197732"/>
            <a:ext cx="1097457" cy="97879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246" y="2437568"/>
            <a:ext cx="613710" cy="54735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212" y="1900077"/>
            <a:ext cx="613710" cy="54735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302337" y="3218121"/>
            <a:ext cx="4856465" cy="485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Розв’яжи </a:t>
            </a:r>
            <a:r>
              <a:rPr lang="uk-UA" sz="2400" b="1" dirty="0" smtClean="0">
                <a:solidFill>
                  <a:srgbClr val="7030A0"/>
                </a:solidFill>
              </a:rPr>
              <a:t>задачу усно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01570" y="3813123"/>
            <a:ext cx="5415842" cy="132802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У </a:t>
            </a:r>
            <a:r>
              <a:rPr lang="ru-RU" sz="2400" b="1" dirty="0" err="1">
                <a:solidFill>
                  <a:schemeClr val="bg1"/>
                </a:solidFill>
              </a:rPr>
              <a:t>букеті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rgbClr val="FFFF00"/>
                </a:solidFill>
              </a:rPr>
              <a:t>15 </a:t>
            </a:r>
            <a:r>
              <a:rPr lang="ru-RU" sz="2400" b="1" dirty="0" err="1">
                <a:solidFill>
                  <a:srgbClr val="FFFF00"/>
                </a:solidFill>
              </a:rPr>
              <a:t>троянд</a:t>
            </a:r>
            <a:r>
              <a:rPr lang="ru-RU" sz="2400" b="1" dirty="0">
                <a:solidFill>
                  <a:schemeClr val="bg1"/>
                </a:solidFill>
              </a:rPr>
              <a:t>. </a:t>
            </a:r>
            <a:r>
              <a:rPr lang="ru-RU" sz="2400" b="1" dirty="0" err="1">
                <a:solidFill>
                  <a:schemeClr val="bg1"/>
                </a:solidFill>
              </a:rPr>
              <a:t>Із</a:t>
            </a:r>
            <a:r>
              <a:rPr lang="ru-RU" sz="2400" b="1" dirty="0">
                <a:solidFill>
                  <a:schemeClr val="bg1"/>
                </a:solidFill>
              </a:rPr>
              <a:t> них </a:t>
            </a:r>
            <a:r>
              <a:rPr lang="ru-RU" sz="2400" b="1" dirty="0">
                <a:solidFill>
                  <a:srgbClr val="FFFF00"/>
                </a:solidFill>
              </a:rPr>
              <a:t>10 </a:t>
            </a:r>
            <a:r>
              <a:rPr lang="ru-RU" sz="2400" b="1" dirty="0" err="1">
                <a:solidFill>
                  <a:srgbClr val="FFFF00"/>
                </a:solidFill>
              </a:rPr>
              <a:t>троянд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— </a:t>
            </a:r>
            <a:r>
              <a:rPr lang="ru-RU" sz="2400" b="1" dirty="0" err="1">
                <a:solidFill>
                  <a:srgbClr val="FFFF00"/>
                </a:solidFill>
              </a:rPr>
              <a:t>жовті</a:t>
            </a:r>
            <a:r>
              <a:rPr lang="ru-RU" sz="2400" b="1" dirty="0">
                <a:solidFill>
                  <a:schemeClr val="bg1"/>
                </a:solidFill>
              </a:rPr>
              <a:t>, а </a:t>
            </a:r>
            <a:r>
              <a:rPr lang="ru-RU" sz="2400" b="1" dirty="0" err="1">
                <a:solidFill>
                  <a:srgbClr val="FF0000"/>
                </a:solidFill>
              </a:rPr>
              <a:t>решта</a:t>
            </a:r>
            <a:r>
              <a:rPr lang="ru-RU" sz="2400" b="1" dirty="0">
                <a:solidFill>
                  <a:schemeClr val="bg1"/>
                </a:solidFill>
              </a:rPr>
              <a:t> — </a:t>
            </a:r>
            <a:r>
              <a:rPr lang="ru-RU" sz="2400" b="1" dirty="0" err="1" smtClean="0">
                <a:solidFill>
                  <a:srgbClr val="FF0000"/>
                </a:solidFill>
              </a:rPr>
              <a:t>червоні</a:t>
            </a:r>
            <a:r>
              <a:rPr lang="ru-RU" sz="2400" b="1" dirty="0">
                <a:solidFill>
                  <a:schemeClr val="bg1"/>
                </a:solidFill>
              </a:rPr>
              <a:t>.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dirty="0" err="1" smtClean="0">
                <a:solidFill>
                  <a:srgbClr val="FF0000"/>
                </a:solidFill>
              </a:rPr>
              <a:t>Скільки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червоних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троянд</a:t>
            </a:r>
            <a:r>
              <a:rPr lang="ru-RU" sz="2400" b="1" dirty="0">
                <a:solidFill>
                  <a:schemeClr val="bg1"/>
                </a:solidFill>
              </a:rPr>
              <a:t> у </a:t>
            </a:r>
            <a:r>
              <a:rPr lang="ru-RU" sz="2400" b="1" dirty="0" err="1">
                <a:solidFill>
                  <a:schemeClr val="bg1"/>
                </a:solidFill>
              </a:rPr>
              <a:t>букеті</a:t>
            </a:r>
            <a:r>
              <a:rPr lang="ru-RU" sz="2400" b="1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3" b="9175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71" t="-635" r="271" b="7513"/>
          <a:stretch/>
        </p:blipFill>
        <p:spPr>
          <a:xfrm>
            <a:off x="704790" y="3498488"/>
            <a:ext cx="2147198" cy="2564689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3569582" y="5307255"/>
            <a:ext cx="1712842" cy="485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15 – 10 = 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282424" y="5322939"/>
            <a:ext cx="1179002" cy="485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5 (</a:t>
            </a:r>
            <a:r>
              <a:rPr lang="uk-UA" sz="2800" b="1" dirty="0" err="1" smtClean="0">
                <a:solidFill>
                  <a:srgbClr val="7030A0"/>
                </a:solidFill>
              </a:rPr>
              <a:t>тр</a:t>
            </a:r>
            <a:r>
              <a:rPr lang="uk-UA" sz="2800" b="1" dirty="0" smtClean="0">
                <a:solidFill>
                  <a:srgbClr val="7030A0"/>
                </a:solidFill>
              </a:rPr>
              <a:t>.)</a:t>
            </a:r>
            <a:endParaRPr lang="uk-UA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00989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99595" y="599642"/>
            <a:ext cx="9861629" cy="78704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Математичний диктант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99595" y="1498039"/>
            <a:ext cx="4166885" cy="6060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До 9 додати 2 </a:t>
            </a:r>
            <a:endParaRPr lang="ru-RU" sz="28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099594" y="2197919"/>
            <a:ext cx="4166885" cy="6060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Від </a:t>
            </a:r>
            <a:r>
              <a:rPr lang="uk-UA" sz="2800" b="1" dirty="0" smtClean="0"/>
              <a:t>15 </a:t>
            </a:r>
            <a:r>
              <a:rPr lang="uk-UA" sz="2800" b="1" dirty="0"/>
              <a:t>відняти 5</a:t>
            </a:r>
            <a:endParaRPr lang="ru-RU" sz="28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099593" y="2897970"/>
            <a:ext cx="4166886" cy="101890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Перший доданок 8, другий доданок 4</a:t>
            </a:r>
            <a:endParaRPr lang="ru-RU" sz="28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099596" y="3999603"/>
            <a:ext cx="4166886" cy="101890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Зменшуване 9, від’ємник 5 </a:t>
            </a:r>
            <a:endParaRPr lang="ru-RU" sz="2800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099596" y="5125850"/>
            <a:ext cx="4166887" cy="606018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err="1" smtClean="0"/>
              <a:t>Сумма</a:t>
            </a:r>
            <a:r>
              <a:rPr lang="uk-UA" sz="2800" b="1" dirty="0" smtClean="0"/>
              <a:t> чисел 8 і 6</a:t>
            </a:r>
            <a:endParaRPr lang="ru-RU" sz="28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47143" y="1440205"/>
            <a:ext cx="4560425" cy="6328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solidFill>
                  <a:srgbClr val="7030A0"/>
                </a:solidFill>
              </a:rPr>
              <a:t>Запиши</a:t>
            </a:r>
            <a:r>
              <a:rPr lang="uk-UA" sz="2400" b="1" dirty="0" smtClean="0">
                <a:solidFill>
                  <a:srgbClr val="7030A0"/>
                </a:solidFill>
              </a:rPr>
              <a:t> результати </a:t>
            </a:r>
            <a:r>
              <a:rPr lang="uk-UA" sz="2400" b="1" dirty="0" err="1" smtClean="0">
                <a:solidFill>
                  <a:srgbClr val="7030A0"/>
                </a:solidFill>
              </a:rPr>
              <a:t>віразів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975428" y="2197205"/>
            <a:ext cx="644325" cy="6950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11</a:t>
            </a:r>
            <a:endParaRPr lang="ru-RU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903331" y="2197205"/>
            <a:ext cx="644325" cy="6950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10</a:t>
            </a:r>
            <a:endParaRPr lang="ru-RU" sz="28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829306" y="2197204"/>
            <a:ext cx="644325" cy="6950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12</a:t>
            </a:r>
            <a:endParaRPr lang="ru-RU" sz="28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34060" y="2197205"/>
            <a:ext cx="644325" cy="6950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4</a:t>
            </a:r>
            <a:endParaRPr lang="ru-RU" sz="28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673535" y="2192189"/>
            <a:ext cx="644325" cy="69503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14</a:t>
            </a:r>
            <a:endParaRPr lang="ru-RU" sz="28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785406" y="3554585"/>
            <a:ext cx="5175818" cy="44501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Які з чисел можуть бути зайвими?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795052" y="4064036"/>
            <a:ext cx="3453120" cy="44501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4 –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одноцифрове число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785406" y="4573488"/>
            <a:ext cx="2688225" cy="4450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10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кругле число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804698" y="5064341"/>
            <a:ext cx="2929362" cy="44501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</a:rPr>
              <a:t>11</a:t>
            </a:r>
            <a:r>
              <a:rPr lang="en-US" sz="2400" b="1" dirty="0" smtClean="0">
                <a:solidFill>
                  <a:srgbClr val="C00000"/>
                </a:solidFill>
              </a:rPr>
              <a:t> – </a:t>
            </a:r>
            <a:r>
              <a:rPr lang="uk-UA" sz="2400" b="1" dirty="0" smtClean="0">
                <a:solidFill>
                  <a:srgbClr val="C00000"/>
                </a:solidFill>
              </a:rPr>
              <a:t>непарне число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853891" y="3006277"/>
            <a:ext cx="5107333" cy="44501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Назви серед результатів парні числа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54155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7037" y="1799680"/>
            <a:ext cx="3551719" cy="21452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1) </a:t>
            </a:r>
            <a:r>
              <a:rPr lang="ru-RU" sz="2400" b="1" dirty="0" err="1">
                <a:solidFill>
                  <a:schemeClr val="bg1"/>
                </a:solidFill>
              </a:rPr>
              <a:t>Христинка</a:t>
            </a:r>
            <a:r>
              <a:rPr lang="ru-RU" sz="2400" b="1" dirty="0">
                <a:solidFill>
                  <a:schemeClr val="bg1"/>
                </a:solidFill>
              </a:rPr>
              <a:t> сплела 5 </a:t>
            </a:r>
            <a:r>
              <a:rPr lang="ru-RU" sz="2400" b="1" dirty="0" err="1">
                <a:solidFill>
                  <a:schemeClr val="bg1"/>
                </a:solidFill>
              </a:rPr>
              <a:t>віночків</a:t>
            </a:r>
            <a:r>
              <a:rPr lang="ru-RU" sz="2400" b="1" dirty="0">
                <a:solidFill>
                  <a:schemeClr val="bg1"/>
                </a:solidFill>
              </a:rPr>
              <a:t> з </a:t>
            </a:r>
            <a:r>
              <a:rPr lang="ru-RU" sz="2400" b="1" dirty="0" err="1">
                <a:solidFill>
                  <a:schemeClr val="bg1"/>
                </a:solidFill>
              </a:rPr>
              <a:t>ромашок</a:t>
            </a:r>
            <a:r>
              <a:rPr lang="ru-RU" sz="2400" b="1" dirty="0">
                <a:solidFill>
                  <a:schemeClr val="bg1"/>
                </a:solidFill>
              </a:rPr>
              <a:t> і 4 </a:t>
            </a:r>
            <a:r>
              <a:rPr lang="ru-RU" sz="2400" b="1" dirty="0" err="1">
                <a:solidFill>
                  <a:schemeClr val="bg1"/>
                </a:solidFill>
              </a:rPr>
              <a:t>віночки</a:t>
            </a:r>
            <a:r>
              <a:rPr lang="ru-RU" sz="2400" b="1" dirty="0">
                <a:solidFill>
                  <a:schemeClr val="bg1"/>
                </a:solidFill>
              </a:rPr>
              <a:t> з </a:t>
            </a:r>
            <a:r>
              <a:rPr lang="ru-RU" sz="2400" b="1" dirty="0" err="1">
                <a:solidFill>
                  <a:schemeClr val="bg1"/>
                </a:solidFill>
              </a:rPr>
              <a:t>волошок</a:t>
            </a:r>
            <a:r>
              <a:rPr lang="ru-RU" sz="2400" b="1" dirty="0">
                <a:solidFill>
                  <a:schemeClr val="bg1"/>
                </a:solidFill>
              </a:rPr>
              <a:t>. </a:t>
            </a:r>
            <a:r>
              <a:rPr lang="ru-RU" sz="2400" b="1" dirty="0" err="1">
                <a:solidFill>
                  <a:schemeClr val="bg1"/>
                </a:solidFill>
              </a:rPr>
              <a:t>Скільки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всього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віночків</a:t>
            </a:r>
            <a:r>
              <a:rPr lang="ru-RU" sz="2400" b="1" dirty="0">
                <a:solidFill>
                  <a:schemeClr val="bg1"/>
                </a:solidFill>
              </a:rPr>
              <a:t> сплела </a:t>
            </a:r>
            <a:r>
              <a:rPr lang="ru-RU" sz="2400" b="1" dirty="0" err="1">
                <a:solidFill>
                  <a:schemeClr val="bg1"/>
                </a:solidFill>
              </a:rPr>
              <a:t>Христинка</a:t>
            </a:r>
            <a:r>
              <a:rPr lang="ru-RU" sz="24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041400" y="1266146"/>
            <a:ext cx="9966123" cy="45848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rgbClr val="7030A0"/>
                </a:solidFill>
              </a:rPr>
              <a:t>Розкажи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задачі</a:t>
            </a:r>
            <a:r>
              <a:rPr lang="ru-RU" sz="2000" b="1" dirty="0" smtClean="0">
                <a:solidFill>
                  <a:srgbClr val="7030A0"/>
                </a:solidFill>
              </a:rPr>
              <a:t> за схемами. Чим </a:t>
            </a:r>
            <a:r>
              <a:rPr lang="ru-RU" sz="2000" b="1" dirty="0" err="1">
                <a:solidFill>
                  <a:srgbClr val="7030A0"/>
                </a:solidFill>
              </a:rPr>
              <a:t>схожі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задачі</a:t>
            </a:r>
            <a:r>
              <a:rPr lang="ru-RU" sz="2000" b="1" dirty="0">
                <a:solidFill>
                  <a:srgbClr val="7030A0"/>
                </a:solidFill>
              </a:rPr>
              <a:t> й </a:t>
            </a:r>
            <a:r>
              <a:rPr lang="ru-RU" sz="2000" b="1" dirty="0" err="1">
                <a:solidFill>
                  <a:srgbClr val="7030A0"/>
                </a:solidFill>
              </a:rPr>
              <a:t>чим</a:t>
            </a:r>
            <a:r>
              <a:rPr lang="ru-RU" sz="2000" b="1" dirty="0">
                <a:solidFill>
                  <a:srgbClr val="7030A0"/>
                </a:solidFill>
              </a:rPr>
              <a:t> вони </a:t>
            </a:r>
            <a:r>
              <a:rPr lang="ru-RU" sz="2000" b="1" dirty="0" err="1">
                <a:solidFill>
                  <a:srgbClr val="7030A0"/>
                </a:solidFill>
              </a:rPr>
              <a:t>різняться</a:t>
            </a:r>
            <a:r>
              <a:rPr lang="ru-RU" sz="2000" b="1" dirty="0">
                <a:solidFill>
                  <a:srgbClr val="7030A0"/>
                </a:solidFill>
              </a:rPr>
              <a:t>? </a:t>
            </a:r>
            <a:r>
              <a:rPr lang="ru-RU" sz="2000" b="1" dirty="0" err="1">
                <a:solidFill>
                  <a:srgbClr val="7030A0"/>
                </a:solidFill>
              </a:rPr>
              <a:t>Розв’яжи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задачі</a:t>
            </a:r>
            <a:r>
              <a:rPr lang="ru-RU" sz="2000" b="1" dirty="0">
                <a:solidFill>
                  <a:srgbClr val="7030A0"/>
                </a:solidFill>
              </a:rPr>
              <a:t>.</a:t>
            </a:r>
            <a:endParaRPr lang="uk-UA" sz="2000" b="1" dirty="0">
              <a:solidFill>
                <a:srgbClr val="7030A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461341" y="1799680"/>
            <a:ext cx="4321474" cy="21452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2) </a:t>
            </a:r>
            <a:r>
              <a:rPr lang="ru-RU" sz="2400" b="1" dirty="0" err="1">
                <a:solidFill>
                  <a:schemeClr val="bg1"/>
                </a:solidFill>
              </a:rPr>
              <a:t>Христинка</a:t>
            </a:r>
            <a:r>
              <a:rPr lang="ru-RU" sz="2400" b="1" dirty="0">
                <a:solidFill>
                  <a:schemeClr val="bg1"/>
                </a:solidFill>
              </a:rPr>
              <a:t> сплела 9 </a:t>
            </a:r>
            <a:r>
              <a:rPr lang="ru-RU" sz="2400" b="1" dirty="0" err="1">
                <a:solidFill>
                  <a:schemeClr val="bg1"/>
                </a:solidFill>
              </a:rPr>
              <a:t>віночків</a:t>
            </a:r>
            <a:r>
              <a:rPr lang="ru-RU" sz="2400" b="1" dirty="0">
                <a:solidFill>
                  <a:schemeClr val="bg1"/>
                </a:solidFill>
              </a:rPr>
              <a:t>. </a:t>
            </a:r>
            <a:r>
              <a:rPr lang="ru-RU" sz="2400" b="1" dirty="0" err="1">
                <a:solidFill>
                  <a:schemeClr val="bg1"/>
                </a:solidFill>
              </a:rPr>
              <a:t>Із</a:t>
            </a:r>
            <a:r>
              <a:rPr lang="ru-RU" sz="2400" b="1" dirty="0">
                <a:solidFill>
                  <a:schemeClr val="bg1"/>
                </a:solidFill>
              </a:rPr>
              <a:t> них 5 </a:t>
            </a:r>
            <a:r>
              <a:rPr lang="ru-RU" sz="2400" b="1" dirty="0" err="1">
                <a:solidFill>
                  <a:schemeClr val="bg1"/>
                </a:solidFill>
              </a:rPr>
              <a:t>віночків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були</a:t>
            </a:r>
            <a:r>
              <a:rPr lang="ru-RU" sz="2400" b="1" dirty="0">
                <a:solidFill>
                  <a:schemeClr val="bg1"/>
                </a:solidFill>
              </a:rPr>
              <a:t> з </a:t>
            </a:r>
            <a:r>
              <a:rPr lang="ru-RU" sz="2400" b="1" dirty="0" err="1">
                <a:solidFill>
                  <a:schemeClr val="bg1"/>
                </a:solidFill>
              </a:rPr>
              <a:t>ромашок</a:t>
            </a:r>
            <a:r>
              <a:rPr lang="ru-RU" sz="2400" b="1" dirty="0">
                <a:solidFill>
                  <a:schemeClr val="bg1"/>
                </a:solidFill>
              </a:rPr>
              <a:t>, а </a:t>
            </a:r>
            <a:r>
              <a:rPr lang="ru-RU" sz="2400" b="1" dirty="0" err="1">
                <a:solidFill>
                  <a:schemeClr val="bg1"/>
                </a:solidFill>
              </a:rPr>
              <a:t>решта</a:t>
            </a:r>
            <a:r>
              <a:rPr lang="ru-RU" sz="2400" b="1" dirty="0">
                <a:solidFill>
                  <a:schemeClr val="bg1"/>
                </a:solidFill>
              </a:rPr>
              <a:t> — з </a:t>
            </a:r>
            <a:r>
              <a:rPr lang="ru-RU" sz="2400" b="1" dirty="0" err="1">
                <a:solidFill>
                  <a:schemeClr val="bg1"/>
                </a:solidFill>
              </a:rPr>
              <a:t>волошок</a:t>
            </a:r>
            <a:r>
              <a:rPr lang="ru-RU" sz="2400" b="1" dirty="0">
                <a:solidFill>
                  <a:schemeClr val="bg1"/>
                </a:solidFill>
              </a:rPr>
              <a:t>. </a:t>
            </a:r>
            <a:r>
              <a:rPr lang="ru-RU" sz="2400" b="1" dirty="0" err="1">
                <a:solidFill>
                  <a:schemeClr val="bg1"/>
                </a:solidFill>
              </a:rPr>
              <a:t>Скільки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віночків</a:t>
            </a:r>
            <a:r>
              <a:rPr lang="ru-RU" sz="2400" b="1" dirty="0">
                <a:solidFill>
                  <a:schemeClr val="bg1"/>
                </a:solidFill>
              </a:rPr>
              <a:t> з </a:t>
            </a:r>
            <a:r>
              <a:rPr lang="ru-RU" sz="2400" b="1" dirty="0" err="1">
                <a:solidFill>
                  <a:schemeClr val="bg1"/>
                </a:solidFill>
              </a:rPr>
              <a:t>волошок</a:t>
            </a:r>
            <a:r>
              <a:rPr lang="ru-RU" sz="2400" b="1" dirty="0">
                <a:solidFill>
                  <a:schemeClr val="bg1"/>
                </a:solidFill>
              </a:rPr>
              <a:t> сплела </a:t>
            </a:r>
            <a:r>
              <a:rPr lang="ru-RU" sz="2400" b="1" dirty="0" err="1">
                <a:solidFill>
                  <a:schemeClr val="bg1"/>
                </a:solidFill>
              </a:rPr>
              <a:t>Христинка</a:t>
            </a:r>
            <a:r>
              <a:rPr lang="ru-RU" sz="24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7685589" y="1799680"/>
            <a:ext cx="4317357" cy="21452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3) </a:t>
            </a:r>
            <a:r>
              <a:rPr lang="ru-RU" sz="2400" b="1" dirty="0" err="1">
                <a:solidFill>
                  <a:schemeClr val="bg1"/>
                </a:solidFill>
              </a:rPr>
              <a:t>Христинка</a:t>
            </a:r>
            <a:r>
              <a:rPr lang="ru-RU" sz="2400" b="1" dirty="0">
                <a:solidFill>
                  <a:schemeClr val="bg1"/>
                </a:solidFill>
              </a:rPr>
              <a:t> сплела 9 </a:t>
            </a:r>
            <a:r>
              <a:rPr lang="ru-RU" sz="2400" b="1" dirty="0" err="1">
                <a:solidFill>
                  <a:schemeClr val="bg1"/>
                </a:solidFill>
              </a:rPr>
              <a:t>віночків</a:t>
            </a:r>
            <a:r>
              <a:rPr lang="ru-RU" sz="2400" b="1" dirty="0">
                <a:solidFill>
                  <a:schemeClr val="bg1"/>
                </a:solidFill>
              </a:rPr>
              <a:t>. </a:t>
            </a:r>
            <a:r>
              <a:rPr lang="ru-RU" sz="2400" b="1" dirty="0" err="1">
                <a:solidFill>
                  <a:schemeClr val="bg1"/>
                </a:solidFill>
              </a:rPr>
              <a:t>Із</a:t>
            </a:r>
            <a:r>
              <a:rPr lang="ru-RU" sz="2400" b="1" dirty="0">
                <a:solidFill>
                  <a:schemeClr val="bg1"/>
                </a:solidFill>
              </a:rPr>
              <a:t> них 4 </a:t>
            </a:r>
            <a:r>
              <a:rPr lang="ru-RU" sz="2400" b="1" dirty="0" err="1">
                <a:solidFill>
                  <a:schemeClr val="bg1"/>
                </a:solidFill>
              </a:rPr>
              <a:t>віночки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були</a:t>
            </a:r>
            <a:r>
              <a:rPr lang="ru-RU" sz="2400" b="1" dirty="0">
                <a:solidFill>
                  <a:schemeClr val="bg1"/>
                </a:solidFill>
              </a:rPr>
              <a:t> з </a:t>
            </a:r>
            <a:r>
              <a:rPr lang="ru-RU" sz="2400" b="1" dirty="0" err="1">
                <a:solidFill>
                  <a:schemeClr val="bg1"/>
                </a:solidFill>
              </a:rPr>
              <a:t>волошок</a:t>
            </a:r>
            <a:r>
              <a:rPr lang="ru-RU" sz="2400" b="1" dirty="0">
                <a:solidFill>
                  <a:schemeClr val="bg1"/>
                </a:solidFill>
              </a:rPr>
              <a:t>, а </a:t>
            </a:r>
            <a:r>
              <a:rPr lang="ru-RU" sz="2400" b="1" dirty="0" err="1">
                <a:solidFill>
                  <a:schemeClr val="bg1"/>
                </a:solidFill>
              </a:rPr>
              <a:t>решта</a:t>
            </a:r>
            <a:r>
              <a:rPr lang="ru-RU" sz="2400" b="1" dirty="0">
                <a:solidFill>
                  <a:schemeClr val="bg1"/>
                </a:solidFill>
              </a:rPr>
              <a:t> — з </a:t>
            </a:r>
            <a:r>
              <a:rPr lang="ru-RU" sz="2400" b="1" dirty="0" err="1">
                <a:solidFill>
                  <a:schemeClr val="bg1"/>
                </a:solidFill>
              </a:rPr>
              <a:t>ромашок</a:t>
            </a:r>
            <a:r>
              <a:rPr lang="ru-RU" sz="2400" b="1" dirty="0">
                <a:solidFill>
                  <a:schemeClr val="bg1"/>
                </a:solidFill>
              </a:rPr>
              <a:t>. </a:t>
            </a:r>
            <a:r>
              <a:rPr lang="ru-RU" sz="2400" b="1" dirty="0" err="1">
                <a:solidFill>
                  <a:schemeClr val="bg1"/>
                </a:solidFill>
              </a:rPr>
              <a:t>Скільки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віночків</a:t>
            </a:r>
            <a:r>
              <a:rPr lang="ru-RU" sz="2400" b="1" dirty="0">
                <a:solidFill>
                  <a:schemeClr val="bg1"/>
                </a:solidFill>
              </a:rPr>
              <a:t> з </a:t>
            </a:r>
            <a:r>
              <a:rPr lang="ru-RU" sz="2400" b="1" dirty="0" err="1">
                <a:solidFill>
                  <a:schemeClr val="bg1"/>
                </a:solidFill>
              </a:rPr>
              <a:t>ромашок</a:t>
            </a:r>
            <a:r>
              <a:rPr lang="ru-RU" sz="2400" b="1" dirty="0">
                <a:solidFill>
                  <a:schemeClr val="bg1"/>
                </a:solidFill>
              </a:rPr>
              <a:t> сплела </a:t>
            </a:r>
            <a:r>
              <a:rPr lang="ru-RU" sz="2400" b="1" dirty="0" err="1">
                <a:solidFill>
                  <a:schemeClr val="bg1"/>
                </a:solidFill>
              </a:rPr>
              <a:t>Христинка</a:t>
            </a:r>
            <a:r>
              <a:rPr lang="ru-RU" sz="24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5" name="Левая фигурная скобка 4"/>
          <p:cNvSpPr/>
          <p:nvPr/>
        </p:nvSpPr>
        <p:spPr>
          <a:xfrm rot="16200000">
            <a:off x="1695506" y="3582957"/>
            <a:ext cx="314365" cy="2221356"/>
          </a:xfrm>
          <a:prstGeom prst="leftBrac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49973" y="4040577"/>
            <a:ext cx="809897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5 в.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69829" y="4013232"/>
            <a:ext cx="809897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4 в.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18251" y="5042070"/>
            <a:ext cx="794696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? в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6" name="Левая фигурная скобка 35"/>
          <p:cNvSpPr/>
          <p:nvPr/>
        </p:nvSpPr>
        <p:spPr>
          <a:xfrm rot="16200000">
            <a:off x="5441858" y="3605995"/>
            <a:ext cx="360440" cy="2221356"/>
          </a:xfrm>
          <a:prstGeom prst="leftBrac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4207218" y="3999101"/>
            <a:ext cx="80989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0070C0"/>
                </a:solidFill>
              </a:rPr>
              <a:t>5 в.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55947" y="5051512"/>
            <a:ext cx="80989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0070C0"/>
                </a:solidFill>
              </a:rPr>
              <a:t>9 в.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491605" y="4013233"/>
            <a:ext cx="80989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? в</a:t>
            </a:r>
            <a:r>
              <a:rPr lang="uk-UA" sz="2800" b="1" dirty="0">
                <a:solidFill>
                  <a:srgbClr val="0070C0"/>
                </a:solidFill>
              </a:rPr>
              <a:t>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41" name="Левая фигурная скобка 40"/>
          <p:cNvSpPr/>
          <p:nvPr/>
        </p:nvSpPr>
        <p:spPr>
          <a:xfrm rot="16200000">
            <a:off x="9517970" y="3576981"/>
            <a:ext cx="330676" cy="2221356"/>
          </a:xfrm>
          <a:prstGeom prst="leftBrac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9265157" y="5059936"/>
            <a:ext cx="836302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9 в.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454890" y="4040577"/>
            <a:ext cx="809897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4 в.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345632" y="4013233"/>
            <a:ext cx="809897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? в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041399" y="517678"/>
            <a:ext cx="10081871" cy="68112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Прочитай </a:t>
            </a:r>
            <a:r>
              <a:rPr lang="ru-RU" sz="3600" b="1" dirty="0" err="1" smtClean="0"/>
              <a:t>задачі</a:t>
            </a:r>
            <a:r>
              <a:rPr lang="ru-RU" sz="3600" b="1" dirty="0" smtClean="0"/>
              <a:t> і </a:t>
            </a:r>
            <a:r>
              <a:rPr lang="ru-RU" sz="3600" b="1" dirty="0" err="1" smtClean="0"/>
              <a:t>схеми</a:t>
            </a:r>
            <a:r>
              <a:rPr lang="ru-RU" sz="3600" b="1" dirty="0" smtClean="0"/>
              <a:t> </a:t>
            </a:r>
            <a:r>
              <a:rPr lang="ru-RU" sz="3600" b="1" dirty="0"/>
              <a:t>до </a:t>
            </a:r>
            <a:r>
              <a:rPr lang="ru-RU" sz="3600" b="1" dirty="0" smtClean="0"/>
              <a:t>них №92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238864" y="5679988"/>
            <a:ext cx="1227648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5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+ 4 = 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466511" y="5679988"/>
            <a:ext cx="994829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9 (в.)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269129" y="5679988"/>
            <a:ext cx="1227648" cy="52322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9 – 5 =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496776" y="5679988"/>
            <a:ext cx="994829" cy="52322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4 (в.)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455661" y="5679988"/>
            <a:ext cx="1227648" cy="52322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9 – 4 =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683308" y="5679988"/>
            <a:ext cx="994829" cy="52322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5 (в.)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80791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4299" y="525709"/>
            <a:ext cx="9943402" cy="65490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Рухлива </a:t>
            </a:r>
            <a:r>
              <a:rPr lang="uk-UA" sz="4000" b="1" dirty="0" smtClean="0">
                <a:solidFill>
                  <a:schemeClr val="bg1"/>
                </a:solidFill>
              </a:rPr>
              <a:t>вправа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6" name="Picture 4" descr="ÐÐ°ÑÑÐ¸Ð½ÐºÐ¸ Ð¿Ð¾ Ð·Ð°Ð¿ÑÐ¾ÑÑ ÑÐ°Ð·Ð¼Ð¸Ð½ÐºÐ° Ð´ÐµÑÐ¸ ÐºÐ»Ð¸Ð¿Ð°ÑÑ">
            <a:extLst>
              <a:ext uri="{FF2B5EF4-FFF2-40B4-BE49-F238E27FC236}">
                <a16:creationId xmlns="" xmlns:a16="http://schemas.microsoft.com/office/drawing/2014/main" id="{BABD8864-9173-452D-96CB-2519F9DCB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98" y="1305768"/>
            <a:ext cx="9943403" cy="5286676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43202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2593DDDD-753F-48B9-B62F-5BFF4FE731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-1" r="72329" b="65625"/>
          <a:stretch/>
        </p:blipFill>
        <p:spPr>
          <a:xfrm>
            <a:off x="659133" y="1252829"/>
            <a:ext cx="6588000" cy="460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Прямоугольник 4"/>
          <p:cNvSpPr/>
          <p:nvPr/>
        </p:nvSpPr>
        <p:spPr>
          <a:xfrm>
            <a:off x="923158" y="479410"/>
            <a:ext cx="10211688" cy="73593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="" xmlns:a16="http://schemas.microsoft.com/office/drawing/2014/main" id="{E240A406-8A2F-4CB2-B8F8-A6F1FBB00A1F}"/>
              </a:ext>
            </a:extLst>
          </p:cNvPr>
          <p:cNvSpPr/>
          <p:nvPr/>
        </p:nvSpPr>
        <p:spPr>
          <a:xfrm>
            <a:off x="6991109" y="1252829"/>
            <a:ext cx="4469209" cy="248578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Маса овочів на візку становить 8 кг, серед них морква – 3 кг, решта - картопля. </a:t>
            </a:r>
            <a:r>
              <a:rPr lang="uk-UA" sz="2800" b="1" dirty="0" smtClean="0">
                <a:solidFill>
                  <a:schemeClr val="bg1"/>
                </a:solidFill>
              </a:rPr>
              <a:t>Скільки </a:t>
            </a:r>
            <a:r>
              <a:rPr lang="uk-UA" sz="2800" b="1" dirty="0" smtClean="0">
                <a:solidFill>
                  <a:schemeClr val="bg1"/>
                </a:solidFill>
              </a:rPr>
              <a:t>картоплі на візку?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C4EF7A0-AEE6-4A05-883E-C03BABBD3177}"/>
              </a:ext>
            </a:extLst>
          </p:cNvPr>
          <p:cNvSpPr txBox="1"/>
          <p:nvPr/>
        </p:nvSpPr>
        <p:spPr>
          <a:xfrm>
            <a:off x="1161317" y="4536381"/>
            <a:ext cx="6501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rgbClr val="7030A0"/>
                </a:solidFill>
              </a:rPr>
              <a:t>Відповідь: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uk-UA" sz="3600" dirty="0" smtClean="0">
                <a:solidFill>
                  <a:srgbClr val="7030A0"/>
                </a:solidFill>
              </a:rPr>
              <a:t>5 кг картоплі.</a:t>
            </a:r>
            <a:endParaRPr lang="uk-UA" sz="3600" dirty="0">
              <a:solidFill>
                <a:srgbClr val="7030A0"/>
              </a:solidFill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E6586AB9-6DA4-47BF-B770-35CCE3E424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8" t="34761" r="62131" b="34165"/>
          <a:stretch/>
        </p:blipFill>
        <p:spPr>
          <a:xfrm>
            <a:off x="2408866" y="1338738"/>
            <a:ext cx="843321" cy="90794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0" t="51891" r="62121" b="41888"/>
          <a:stretch/>
        </p:blipFill>
        <p:spPr>
          <a:xfrm>
            <a:off x="3652745" y="1709624"/>
            <a:ext cx="684000" cy="4320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FCA9EF44-F204-4732-BFBB-CA1D0A9149D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0" t="9037" r="68458" b="66055"/>
          <a:stretch/>
        </p:blipFill>
        <p:spPr>
          <a:xfrm>
            <a:off x="2912099" y="1715959"/>
            <a:ext cx="648502" cy="792614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3468609" y="1821429"/>
            <a:ext cx="283073" cy="226549"/>
            <a:chOff x="3751412" y="3340101"/>
            <a:chExt cx="278500" cy="231775"/>
          </a:xfrm>
        </p:grpSpPr>
        <p:sp>
          <p:nvSpPr>
            <p:cNvPr id="23" name="Овал 22"/>
            <p:cNvSpPr/>
            <p:nvPr/>
          </p:nvSpPr>
          <p:spPr>
            <a:xfrm rot="1164979">
              <a:off x="3751412" y="3340101"/>
              <a:ext cx="161925" cy="23177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3895032" y="3348048"/>
              <a:ext cx="134880" cy="215879"/>
            </a:xfrm>
            <a:custGeom>
              <a:avLst/>
              <a:gdLst>
                <a:gd name="connsiteX0" fmla="*/ 71380 w 134880"/>
                <a:gd name="connsiteY0" fmla="*/ 0 h 215879"/>
                <a:gd name="connsiteX1" fmla="*/ 4705 w 134880"/>
                <a:gd name="connsiteY1" fmla="*/ 149225 h 215879"/>
                <a:gd name="connsiteX2" fmla="*/ 14230 w 134880"/>
                <a:gd name="connsiteY2" fmla="*/ 212725 h 215879"/>
                <a:gd name="connsiteX3" fmla="*/ 84080 w 134880"/>
                <a:gd name="connsiteY3" fmla="*/ 200025 h 215879"/>
                <a:gd name="connsiteX4" fmla="*/ 134880 w 134880"/>
                <a:gd name="connsiteY4" fmla="*/ 146050 h 21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80" h="215879">
                  <a:moveTo>
                    <a:pt x="71380" y="0"/>
                  </a:moveTo>
                  <a:cubicBezTo>
                    <a:pt x="42805" y="56885"/>
                    <a:pt x="14230" y="113771"/>
                    <a:pt x="4705" y="149225"/>
                  </a:cubicBezTo>
                  <a:cubicBezTo>
                    <a:pt x="-4820" y="184679"/>
                    <a:pt x="1001" y="204258"/>
                    <a:pt x="14230" y="212725"/>
                  </a:cubicBezTo>
                  <a:cubicBezTo>
                    <a:pt x="27459" y="221192"/>
                    <a:pt x="63972" y="211137"/>
                    <a:pt x="84080" y="200025"/>
                  </a:cubicBezTo>
                  <a:cubicBezTo>
                    <a:pt x="104188" y="188913"/>
                    <a:pt x="119534" y="167481"/>
                    <a:pt x="134880" y="14605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1077493" y="3002966"/>
            <a:ext cx="19671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smtClean="0">
                <a:solidFill>
                  <a:srgbClr val="7030A0"/>
                </a:solidFill>
              </a:rPr>
              <a:t>К</a:t>
            </a:r>
            <a:r>
              <a:rPr lang="uk-UA" sz="3600" dirty="0" smtClean="0">
                <a:solidFill>
                  <a:srgbClr val="7030A0"/>
                </a:solidFill>
              </a:rPr>
              <a:t> – </a:t>
            </a:r>
            <a:r>
              <a:rPr lang="uk-UA" sz="3600" dirty="0" smtClean="0">
                <a:solidFill>
                  <a:srgbClr val="FF0000"/>
                </a:solidFill>
              </a:rPr>
              <a:t>? кг</a:t>
            </a:r>
            <a:r>
              <a:rPr lang="uk-UA" sz="3600" dirty="0" smtClean="0"/>
              <a:t> </a:t>
            </a:r>
            <a:endParaRPr lang="uk-UA" sz="3600" dirty="0" smtClean="0"/>
          </a:p>
        </p:txBody>
      </p:sp>
      <p:sp>
        <p:nvSpPr>
          <p:cNvPr id="30" name="Прямокутник: округлені кути 7">
            <a:extLst>
              <a:ext uri="{FF2B5EF4-FFF2-40B4-BE49-F238E27FC236}">
                <a16:creationId xmlns:a16="http://schemas.microsoft.com/office/drawing/2014/main" xmlns="" id="{A1CF37EA-06E0-4B0C-96D4-98D46F897F00}"/>
              </a:ext>
            </a:extLst>
          </p:cNvPr>
          <p:cNvSpPr/>
          <p:nvPr/>
        </p:nvSpPr>
        <p:spPr>
          <a:xfrm>
            <a:off x="7247133" y="5246074"/>
            <a:ext cx="4213185" cy="10556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Задача на </a:t>
            </a:r>
          </a:p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знаходження доданка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999267" y="2277054"/>
            <a:ext cx="18346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smtClean="0">
                <a:solidFill>
                  <a:srgbClr val="7030A0"/>
                </a:solidFill>
              </a:rPr>
              <a:t>М</a:t>
            </a:r>
            <a:r>
              <a:rPr lang="uk-UA" sz="3600" dirty="0" smtClean="0">
                <a:solidFill>
                  <a:srgbClr val="7030A0"/>
                </a:solidFill>
              </a:rPr>
              <a:t> </a:t>
            </a:r>
            <a:r>
              <a:rPr lang="uk-UA" sz="3600" dirty="0" smtClean="0">
                <a:solidFill>
                  <a:srgbClr val="7030A0"/>
                </a:solidFill>
              </a:rPr>
              <a:t>– </a:t>
            </a:r>
            <a:r>
              <a:rPr lang="uk-UA" sz="3600" dirty="0" smtClean="0">
                <a:solidFill>
                  <a:srgbClr val="7030A0"/>
                </a:solidFill>
              </a:rPr>
              <a:t>3 кг</a:t>
            </a:r>
            <a:endParaRPr lang="uk-UA" sz="3600" dirty="0" smtClean="0">
              <a:solidFill>
                <a:srgbClr val="7030A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090400" y="3738616"/>
            <a:ext cx="14568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smtClean="0">
                <a:solidFill>
                  <a:srgbClr val="7030A0"/>
                </a:solidFill>
              </a:rPr>
              <a:t>8</a:t>
            </a:r>
            <a:r>
              <a:rPr lang="uk-UA" sz="3600" dirty="0" smtClean="0">
                <a:solidFill>
                  <a:srgbClr val="7030A0"/>
                </a:solidFill>
              </a:rPr>
              <a:t> </a:t>
            </a:r>
            <a:r>
              <a:rPr lang="uk-UA" sz="3600" dirty="0" smtClean="0">
                <a:solidFill>
                  <a:srgbClr val="7030A0"/>
                </a:solidFill>
              </a:rPr>
              <a:t>– </a:t>
            </a:r>
            <a:r>
              <a:rPr lang="uk-UA" sz="3600" dirty="0" smtClean="0">
                <a:solidFill>
                  <a:srgbClr val="7030A0"/>
                </a:solidFill>
              </a:rPr>
              <a:t>3 </a:t>
            </a:r>
            <a:r>
              <a:rPr lang="uk-UA" sz="3600" dirty="0" smtClean="0">
                <a:solidFill>
                  <a:srgbClr val="7030A0"/>
                </a:solidFill>
              </a:rPr>
              <a:t>= 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567878" y="3762586"/>
            <a:ext cx="1463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smtClean="0">
                <a:solidFill>
                  <a:srgbClr val="7030A0"/>
                </a:solidFill>
              </a:rPr>
              <a:t>5</a:t>
            </a:r>
            <a:r>
              <a:rPr lang="uk-UA" sz="3600" dirty="0" smtClean="0">
                <a:solidFill>
                  <a:srgbClr val="7030A0"/>
                </a:solidFill>
              </a:rPr>
              <a:t> (кг)</a:t>
            </a:r>
            <a:endParaRPr lang="uk-UA" sz="3600" dirty="0" smtClean="0">
              <a:solidFill>
                <a:srgbClr val="7030A0"/>
              </a:solidFill>
            </a:endParaRPr>
          </a:p>
        </p:txBody>
      </p:sp>
      <p:pic>
        <p:nvPicPr>
          <p:cNvPr id="1026" name="Picture 2" descr="D:\2 клас\3 Математика\1 Листопад\2 Додавання чисел з переходом через 10\№013 - Закр вивч випадків додав з переходом через 10\2024-09-22_21130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082" y="3855571"/>
            <a:ext cx="4204223" cy="137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авая фигурная скобка 1"/>
          <p:cNvSpPr/>
          <p:nvPr/>
        </p:nvSpPr>
        <p:spPr>
          <a:xfrm>
            <a:off x="2903324" y="2427548"/>
            <a:ext cx="210791" cy="1129281"/>
          </a:xfrm>
          <a:prstGeom prst="rightBrac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390239" y="2638245"/>
            <a:ext cx="9465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smtClean="0">
                <a:solidFill>
                  <a:srgbClr val="7030A0"/>
                </a:solidFill>
              </a:rPr>
              <a:t>8</a:t>
            </a:r>
            <a:r>
              <a:rPr lang="uk-UA" sz="3600" dirty="0" smtClean="0">
                <a:solidFill>
                  <a:srgbClr val="7030A0"/>
                </a:solidFill>
              </a:rPr>
              <a:t> кг</a:t>
            </a:r>
            <a:endParaRPr lang="uk-UA" sz="3600" dirty="0" smtClean="0">
              <a:solidFill>
                <a:srgbClr val="7030A0"/>
              </a:solidFill>
            </a:endParaRPr>
          </a:p>
        </p:txBody>
      </p:sp>
      <p:sp>
        <p:nvSpPr>
          <p:cNvPr id="29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19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97769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6" grpId="0"/>
      <p:bldP spid="30" grpId="0" animBg="1"/>
      <p:bldP spid="34" grpId="0"/>
      <p:bldP spid="35" grpId="0"/>
      <p:bldP spid="36" grpId="0"/>
      <p:bldP spid="2" grpId="0" animBg="1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33371" y="578839"/>
            <a:ext cx="10057596" cy="77094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Розв’яжи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приклади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" t="6482" r="63754" b="74825"/>
          <a:stretch/>
        </p:blipFill>
        <p:spPr>
          <a:xfrm>
            <a:off x="926324" y="1543963"/>
            <a:ext cx="8424000" cy="2520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16" t="1068" r="14744" b="89441"/>
          <a:stretch/>
        </p:blipFill>
        <p:spPr>
          <a:xfrm>
            <a:off x="1172748" y="1781763"/>
            <a:ext cx="447676" cy="544470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0" t="9370" r="83650" b="81139"/>
          <a:stretch/>
        </p:blipFill>
        <p:spPr>
          <a:xfrm>
            <a:off x="1543782" y="1826213"/>
            <a:ext cx="447676" cy="544470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7" t="9370" r="77053" b="81139"/>
          <a:stretch/>
        </p:blipFill>
        <p:spPr>
          <a:xfrm>
            <a:off x="3005659" y="1826213"/>
            <a:ext cx="447676" cy="5444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102" y="1521447"/>
            <a:ext cx="1646595" cy="2786545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3" t="1068" r="67447" b="89441"/>
          <a:stretch/>
        </p:blipFill>
        <p:spPr>
          <a:xfrm>
            <a:off x="1939091" y="1781763"/>
            <a:ext cx="447676" cy="544470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0" t="9370" r="83650" b="81139"/>
          <a:stretch/>
        </p:blipFill>
        <p:spPr>
          <a:xfrm>
            <a:off x="2310125" y="1819764"/>
            <a:ext cx="447676" cy="544470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3" t="1068" r="41057" b="89441"/>
          <a:stretch/>
        </p:blipFill>
        <p:spPr>
          <a:xfrm>
            <a:off x="2705434" y="1788899"/>
            <a:ext cx="447676" cy="544470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48" t="22985" r="8162" b="67333"/>
          <a:stretch/>
        </p:blipFill>
        <p:spPr>
          <a:xfrm>
            <a:off x="3524680" y="1777097"/>
            <a:ext cx="748092" cy="555429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35" t="1068" r="1164" b="89441"/>
          <a:stretch/>
        </p:blipFill>
        <p:spPr>
          <a:xfrm>
            <a:off x="1172748" y="2545369"/>
            <a:ext cx="847726" cy="544470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0" t="9370" r="83650" b="81139"/>
          <a:stretch/>
        </p:blipFill>
        <p:spPr>
          <a:xfrm>
            <a:off x="1951986" y="2545369"/>
            <a:ext cx="447676" cy="544470"/>
          </a:xfrm>
          <a:prstGeom prst="rect">
            <a:avLst/>
          </a:prstGeom>
        </p:spPr>
      </p:pic>
      <p:pic>
        <p:nvPicPr>
          <p:cNvPr id="93" name="Рисунок 9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42" t="1068" r="49622" b="89441"/>
          <a:stretch/>
        </p:blipFill>
        <p:spPr>
          <a:xfrm>
            <a:off x="2261774" y="2528089"/>
            <a:ext cx="537938" cy="544470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0" t="9370" r="83650" b="81139"/>
          <a:stretch/>
        </p:blipFill>
        <p:spPr>
          <a:xfrm>
            <a:off x="2668174" y="2528089"/>
            <a:ext cx="447676" cy="544470"/>
          </a:xfrm>
          <a:prstGeom prst="rect">
            <a:avLst/>
          </a:prstGeom>
        </p:spPr>
      </p:pic>
      <p:pic>
        <p:nvPicPr>
          <p:cNvPr id="104" name="Рисунок 10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9" t="1068" r="84495" b="89441"/>
          <a:stretch/>
        </p:blipFill>
        <p:spPr>
          <a:xfrm>
            <a:off x="3015612" y="2528089"/>
            <a:ext cx="537938" cy="544470"/>
          </a:xfrm>
          <a:prstGeom prst="rect">
            <a:avLst/>
          </a:prstGeom>
        </p:spPr>
      </p:pic>
      <p:pic>
        <p:nvPicPr>
          <p:cNvPr id="107" name="Рисунок 10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7" t="9370" r="77053" b="81139"/>
          <a:stretch/>
        </p:blipFill>
        <p:spPr>
          <a:xfrm>
            <a:off x="3394543" y="2545099"/>
            <a:ext cx="447676" cy="544470"/>
          </a:xfrm>
          <a:prstGeom prst="rect">
            <a:avLst/>
          </a:prstGeom>
        </p:spPr>
      </p:pic>
      <p:pic>
        <p:nvPicPr>
          <p:cNvPr id="108" name="Рисунок 10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12" t="22985" r="32698" b="67333"/>
          <a:stretch/>
        </p:blipFill>
        <p:spPr>
          <a:xfrm>
            <a:off x="3847104" y="2532348"/>
            <a:ext cx="748092" cy="555429"/>
          </a:xfrm>
          <a:prstGeom prst="rect">
            <a:avLst/>
          </a:prstGeom>
        </p:spPr>
      </p:pic>
      <p:pic>
        <p:nvPicPr>
          <p:cNvPr id="109" name="Рисунок 10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0" t="22985" r="44040" b="67333"/>
          <a:stretch/>
        </p:blipFill>
        <p:spPr>
          <a:xfrm>
            <a:off x="1222565" y="3264525"/>
            <a:ext cx="748092" cy="555429"/>
          </a:xfrm>
          <a:prstGeom prst="rect">
            <a:avLst/>
          </a:prstGeom>
        </p:spPr>
      </p:pic>
      <p:pic>
        <p:nvPicPr>
          <p:cNvPr id="110" name="Рисунок 10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0" t="9370" r="89900" b="81139"/>
          <a:stretch/>
        </p:blipFill>
        <p:spPr>
          <a:xfrm>
            <a:off x="1932432" y="3271672"/>
            <a:ext cx="447676" cy="544470"/>
          </a:xfrm>
          <a:prstGeom prst="rect">
            <a:avLst/>
          </a:prstGeom>
        </p:spPr>
      </p:pic>
      <p:pic>
        <p:nvPicPr>
          <p:cNvPr id="111" name="Рисунок 1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2" t="1068" r="66982" b="89441"/>
          <a:stretch/>
        </p:blipFill>
        <p:spPr>
          <a:xfrm>
            <a:off x="2299392" y="3281040"/>
            <a:ext cx="537938" cy="544470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7" t="9370" r="77053" b="81139"/>
          <a:stretch/>
        </p:blipFill>
        <p:spPr>
          <a:xfrm>
            <a:off x="3402138" y="3306913"/>
            <a:ext cx="447676" cy="544470"/>
          </a:xfrm>
          <a:prstGeom prst="rect">
            <a:avLst/>
          </a:prstGeom>
        </p:spPr>
      </p:pic>
      <p:pic>
        <p:nvPicPr>
          <p:cNvPr id="113" name="Рисунок 1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0" t="9370" r="83650" b="81139"/>
          <a:stretch/>
        </p:blipFill>
        <p:spPr>
          <a:xfrm>
            <a:off x="2680524" y="3310709"/>
            <a:ext cx="447676" cy="544470"/>
          </a:xfrm>
          <a:prstGeom prst="rect">
            <a:avLst/>
          </a:prstGeom>
        </p:spPr>
      </p:pic>
      <p:pic>
        <p:nvPicPr>
          <p:cNvPr id="114" name="Рисунок 1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3" t="1068" r="41057" b="89441"/>
          <a:stretch/>
        </p:blipFill>
        <p:spPr>
          <a:xfrm>
            <a:off x="3077004" y="3271672"/>
            <a:ext cx="447676" cy="544470"/>
          </a:xfrm>
          <a:prstGeom prst="rect">
            <a:avLst/>
          </a:prstGeom>
        </p:spPr>
      </p:pic>
      <p:pic>
        <p:nvPicPr>
          <p:cNvPr id="115" name="Рисунок 1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48" t="22985" r="8162" b="67333"/>
          <a:stretch/>
        </p:blipFill>
        <p:spPr>
          <a:xfrm>
            <a:off x="3898726" y="3264524"/>
            <a:ext cx="748092" cy="555429"/>
          </a:xfrm>
          <a:prstGeom prst="rect">
            <a:avLst/>
          </a:prstGeom>
        </p:spPr>
      </p:pic>
      <p:pic>
        <p:nvPicPr>
          <p:cNvPr id="116" name="Рисунок 1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96" t="1068" r="23464" b="89441"/>
          <a:stretch/>
        </p:blipFill>
        <p:spPr>
          <a:xfrm>
            <a:off x="5704648" y="1788899"/>
            <a:ext cx="447676" cy="544470"/>
          </a:xfrm>
          <a:prstGeom prst="rect">
            <a:avLst/>
          </a:prstGeom>
        </p:spPr>
      </p:pic>
      <p:pic>
        <p:nvPicPr>
          <p:cNvPr id="117" name="Рисунок 1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0" t="9370" r="83650" b="81139"/>
          <a:stretch/>
        </p:blipFill>
        <p:spPr>
          <a:xfrm>
            <a:off x="6084799" y="1814299"/>
            <a:ext cx="447676" cy="544470"/>
          </a:xfrm>
          <a:prstGeom prst="rect">
            <a:avLst/>
          </a:prstGeom>
        </p:spPr>
      </p:pic>
      <p:pic>
        <p:nvPicPr>
          <p:cNvPr id="118" name="Рисунок 11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42" t="1068" r="49622" b="89441"/>
          <a:stretch/>
        </p:blipFill>
        <p:spPr>
          <a:xfrm>
            <a:off x="6415426" y="1785196"/>
            <a:ext cx="537938" cy="544470"/>
          </a:xfrm>
          <a:prstGeom prst="rect">
            <a:avLst/>
          </a:prstGeom>
        </p:spPr>
      </p:pic>
      <p:pic>
        <p:nvPicPr>
          <p:cNvPr id="119" name="Рисунок 1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0" t="9370" r="89900" b="81139"/>
          <a:stretch/>
        </p:blipFill>
        <p:spPr>
          <a:xfrm>
            <a:off x="6805901" y="1794584"/>
            <a:ext cx="447676" cy="544470"/>
          </a:xfrm>
          <a:prstGeom prst="rect">
            <a:avLst/>
          </a:prstGeom>
        </p:spPr>
      </p:pic>
      <p:pic>
        <p:nvPicPr>
          <p:cNvPr id="120" name="Рисунок 11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2" t="1068" r="66982" b="89441"/>
          <a:stretch/>
        </p:blipFill>
        <p:spPr>
          <a:xfrm>
            <a:off x="7172861" y="1803952"/>
            <a:ext cx="537938" cy="544470"/>
          </a:xfrm>
          <a:prstGeom prst="rect">
            <a:avLst/>
          </a:prstGeom>
        </p:spPr>
      </p:pic>
      <p:pic>
        <p:nvPicPr>
          <p:cNvPr id="121" name="Рисунок 12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7" t="9370" r="77053" b="81139"/>
          <a:stretch/>
        </p:blipFill>
        <p:spPr>
          <a:xfrm>
            <a:off x="7532694" y="1794584"/>
            <a:ext cx="447676" cy="544470"/>
          </a:xfrm>
          <a:prstGeom prst="rect">
            <a:avLst/>
          </a:prstGeom>
        </p:spPr>
      </p:pic>
      <p:pic>
        <p:nvPicPr>
          <p:cNvPr id="122" name="Рисунок 12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35" t="1068" r="1164" b="89441"/>
          <a:stretch/>
        </p:blipFill>
        <p:spPr>
          <a:xfrm>
            <a:off x="7955534" y="1801934"/>
            <a:ext cx="847726" cy="544470"/>
          </a:xfrm>
          <a:prstGeom prst="rect">
            <a:avLst/>
          </a:prstGeom>
        </p:spPr>
      </p:pic>
      <p:pic>
        <p:nvPicPr>
          <p:cNvPr id="123" name="Рисунок 1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35" t="1068" r="1164" b="89441"/>
          <a:stretch/>
        </p:blipFill>
        <p:spPr>
          <a:xfrm>
            <a:off x="5681751" y="2528089"/>
            <a:ext cx="847726" cy="544470"/>
          </a:xfrm>
          <a:prstGeom prst="rect">
            <a:avLst/>
          </a:prstGeom>
        </p:spPr>
      </p:pic>
      <p:pic>
        <p:nvPicPr>
          <p:cNvPr id="124" name="Рисунок 12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0" t="9370" r="83650" b="81139"/>
          <a:stretch/>
        </p:blipFill>
        <p:spPr>
          <a:xfrm>
            <a:off x="6423793" y="2523073"/>
            <a:ext cx="447676" cy="544470"/>
          </a:xfrm>
          <a:prstGeom prst="rect">
            <a:avLst/>
          </a:prstGeom>
        </p:spPr>
      </p:pic>
      <p:pic>
        <p:nvPicPr>
          <p:cNvPr id="125" name="Рисунок 1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96" t="1068" r="23464" b="89441"/>
          <a:stretch/>
        </p:blipFill>
        <p:spPr>
          <a:xfrm>
            <a:off x="6832129" y="2525819"/>
            <a:ext cx="447676" cy="544470"/>
          </a:xfrm>
          <a:prstGeom prst="rect">
            <a:avLst/>
          </a:prstGeom>
        </p:spPr>
      </p:pic>
      <p:pic>
        <p:nvPicPr>
          <p:cNvPr id="126" name="Рисунок 1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0" t="9370" r="89900" b="81139"/>
          <a:stretch/>
        </p:blipFill>
        <p:spPr>
          <a:xfrm>
            <a:off x="7172861" y="2516451"/>
            <a:ext cx="447676" cy="544470"/>
          </a:xfrm>
          <a:prstGeom prst="rect">
            <a:avLst/>
          </a:prstGeom>
        </p:spPr>
      </p:pic>
      <p:pic>
        <p:nvPicPr>
          <p:cNvPr id="127" name="Рисунок 12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0" t="1068" r="58094" b="89441"/>
          <a:stretch/>
        </p:blipFill>
        <p:spPr>
          <a:xfrm>
            <a:off x="7539821" y="2525819"/>
            <a:ext cx="537938" cy="544470"/>
          </a:xfrm>
          <a:prstGeom prst="rect">
            <a:avLst/>
          </a:prstGeom>
        </p:spPr>
      </p:pic>
      <p:pic>
        <p:nvPicPr>
          <p:cNvPr id="128" name="Рисунок 1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7" t="9370" r="77053" b="81139"/>
          <a:stretch/>
        </p:blipFill>
        <p:spPr>
          <a:xfrm>
            <a:off x="7899654" y="2516451"/>
            <a:ext cx="447676" cy="544470"/>
          </a:xfrm>
          <a:prstGeom prst="rect">
            <a:avLst/>
          </a:prstGeom>
        </p:spPr>
      </p:pic>
      <p:pic>
        <p:nvPicPr>
          <p:cNvPr id="129" name="Рисунок 12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9" t="23250" r="54220" b="67259"/>
          <a:stretch/>
        </p:blipFill>
        <p:spPr>
          <a:xfrm>
            <a:off x="8329311" y="2543307"/>
            <a:ext cx="847726" cy="544470"/>
          </a:xfrm>
          <a:prstGeom prst="rect">
            <a:avLst/>
          </a:prstGeom>
        </p:spPr>
      </p:pic>
      <p:sp>
        <p:nvSpPr>
          <p:cNvPr id="57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18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9348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904</TotalTime>
  <Words>539</Words>
  <Application>Microsoft Office PowerPoint</Application>
  <PresentationFormat>Произвольный</PresentationFormat>
  <Paragraphs>140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194</cp:revision>
  <dcterms:created xsi:type="dcterms:W3CDTF">2018-01-05T16:38:53Z</dcterms:created>
  <dcterms:modified xsi:type="dcterms:W3CDTF">2024-09-22T19:33:47Z</dcterms:modified>
</cp:coreProperties>
</file>