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594" r:id="rId3"/>
    <p:sldId id="595" r:id="rId4"/>
    <p:sldId id="590" r:id="rId5"/>
    <p:sldId id="582" r:id="rId6"/>
    <p:sldId id="598" r:id="rId7"/>
    <p:sldId id="584" r:id="rId8"/>
    <p:sldId id="599" r:id="rId9"/>
    <p:sldId id="596" r:id="rId10"/>
    <p:sldId id="59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2F6"/>
    <a:srgbClr val="FEC6F3"/>
    <a:srgbClr val="2F3242"/>
    <a:srgbClr val="FF3131"/>
    <a:srgbClr val="00B050"/>
    <a:srgbClr val="295FFF"/>
    <a:srgbClr val="1694E9"/>
    <a:srgbClr val="FFFF00"/>
    <a:srgbClr val="FFB441"/>
    <a:srgbClr val="709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5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68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9072" y="3803845"/>
            <a:ext cx="10796095" cy="212365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7030A0"/>
                </a:solidFill>
              </a:rPr>
              <a:t>Закріплення вивчених випадків додавання з переходом через десяток. </a:t>
            </a:r>
            <a:endParaRPr lang="en-US" sz="4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Порівняння </a:t>
            </a:r>
            <a:r>
              <a:rPr lang="uk-UA" sz="4400" b="1" dirty="0">
                <a:solidFill>
                  <a:srgbClr val="7030A0"/>
                </a:solidFill>
              </a:rPr>
              <a:t>маси тіл. Розв’язування задач </a:t>
            </a:r>
            <a:endParaRPr lang="ru-RU" sz="28700" b="1" dirty="0">
              <a:solidFill>
                <a:srgbClr val="7030A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ABD6064-EB1E-4968-B9B2-0C6A738DB6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6"/>
          <a:stretch/>
        </p:blipFill>
        <p:spPr>
          <a:xfrm>
            <a:off x="1227617" y="886901"/>
            <a:ext cx="2694215" cy="260104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755038" y="1033259"/>
            <a:ext cx="3442504" cy="230832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Розділ </a:t>
            </a:r>
            <a:r>
              <a:rPr lang="en-US" sz="2400" b="1" dirty="0" smtClean="0">
                <a:solidFill>
                  <a:srgbClr val="7030A0"/>
                </a:solidFill>
              </a:rPr>
              <a:t>2</a:t>
            </a:r>
            <a:r>
              <a:rPr lang="uk-UA" sz="2400" b="1" dirty="0" smtClean="0">
                <a:solidFill>
                  <a:srgbClr val="7030A0"/>
                </a:solidFill>
              </a:rPr>
              <a:t>. </a:t>
            </a:r>
            <a:r>
              <a:rPr lang="uk-UA" sz="2400" b="1" dirty="0">
                <a:solidFill>
                  <a:srgbClr val="7030A0"/>
                </a:solidFill>
              </a:rPr>
              <a:t>Додавання одноцифрових чисел з переходом через 10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en-US" sz="2400" b="1" dirty="0" smtClean="0">
                <a:solidFill>
                  <a:srgbClr val="7030A0"/>
                </a:solidFill>
              </a:rPr>
              <a:t>1</a:t>
            </a:r>
            <a:r>
              <a:rPr lang="uk-UA" sz="2400" b="1" dirty="0" smtClean="0">
                <a:solidFill>
                  <a:srgbClr val="7030A0"/>
                </a:solidFill>
              </a:rPr>
              <a:t>4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155720" y="482374"/>
            <a:ext cx="9596661" cy="7472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 «Емоційна </a:t>
            </a:r>
            <a:r>
              <a:rPr lang="uk-UA" sz="3600" b="1" dirty="0">
                <a:solidFill>
                  <a:schemeClr val="bg1"/>
                </a:solidFill>
              </a:rPr>
              <a:t>ромашка</a:t>
            </a:r>
            <a:r>
              <a:rPr lang="uk-UA" sz="3600" b="1" dirty="0" smtClean="0">
                <a:solidFill>
                  <a:schemeClr val="bg1"/>
                </a:solidFill>
              </a:rPr>
              <a:t>» 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" b="16923"/>
          <a:stretch/>
        </p:blipFill>
        <p:spPr>
          <a:xfrm>
            <a:off x="1155721" y="1523041"/>
            <a:ext cx="2713005" cy="288246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16667"/>
          <a:stretch/>
        </p:blipFill>
        <p:spPr>
          <a:xfrm>
            <a:off x="8113895" y="1544808"/>
            <a:ext cx="2638487" cy="2860693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5" b="16693"/>
          <a:stretch/>
        </p:blipFill>
        <p:spPr>
          <a:xfrm>
            <a:off x="4628951" y="1523041"/>
            <a:ext cx="2770518" cy="288246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2" name="Выноска-облако 1"/>
          <p:cNvSpPr/>
          <p:nvPr/>
        </p:nvSpPr>
        <p:spPr>
          <a:xfrm>
            <a:off x="711005" y="4685379"/>
            <a:ext cx="3340134" cy="1628502"/>
          </a:xfrm>
          <a:prstGeom prst="cloudCallout">
            <a:avLst>
              <a:gd name="adj1" fmla="val -1906"/>
              <a:gd name="adj2" fmla="val -79131"/>
            </a:avLst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У мене все </a:t>
            </a:r>
            <a:r>
              <a:rPr lang="uk-UA" sz="3200" b="1" dirty="0" smtClean="0">
                <a:solidFill>
                  <a:schemeClr val="bg1"/>
                </a:solidFill>
              </a:rPr>
              <a:t>вийшло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4536002" y="4610607"/>
            <a:ext cx="2863467" cy="1628502"/>
          </a:xfrm>
          <a:prstGeom prst="cloudCallout">
            <a:avLst>
              <a:gd name="adj1" fmla="val -1906"/>
              <a:gd name="adj2" fmla="val -79131"/>
            </a:avLst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Було </a:t>
            </a:r>
            <a:r>
              <a:rPr lang="uk-UA" sz="3200" b="1" dirty="0">
                <a:solidFill>
                  <a:srgbClr val="002060"/>
                </a:solidFill>
              </a:rPr>
              <a:t>важко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7859210" y="4607042"/>
            <a:ext cx="3640891" cy="1628502"/>
          </a:xfrm>
          <a:prstGeom prst="cloudCallout">
            <a:avLst>
              <a:gd name="adj1" fmla="val -1906"/>
              <a:gd name="adj2" fmla="val -79131"/>
            </a:avLst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Нічого не </a:t>
            </a:r>
            <a:r>
              <a:rPr lang="uk-UA" sz="3200" b="1" dirty="0" smtClean="0">
                <a:solidFill>
                  <a:schemeClr val="bg1"/>
                </a:solidFill>
              </a:rPr>
              <a:t>зрозумів/ла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65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357734" y="1840886"/>
            <a:ext cx="5192631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0070C0"/>
                </a:solidFill>
              </a:rPr>
              <a:t>Діти</a:t>
            </a:r>
            <a:r>
              <a:rPr lang="ru-RU" sz="2800" b="1" dirty="0">
                <a:solidFill>
                  <a:srgbClr val="0070C0"/>
                </a:solidFill>
              </a:rPr>
              <a:t>, сядьте </a:t>
            </a:r>
            <a:r>
              <a:rPr lang="ru-RU" sz="2800" b="1" dirty="0" err="1">
                <a:solidFill>
                  <a:srgbClr val="0070C0"/>
                </a:solidFill>
              </a:rPr>
              <a:t>зручно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r>
              <a:rPr lang="ru-RU" sz="2800" b="1" dirty="0" err="1">
                <a:solidFill>
                  <a:srgbClr val="0070C0"/>
                </a:solidFill>
              </a:rPr>
              <a:t>заплющіть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очі</a:t>
            </a:r>
            <a:r>
              <a:rPr lang="ru-RU" sz="2800" b="1" dirty="0">
                <a:solidFill>
                  <a:srgbClr val="0070C0"/>
                </a:solidFill>
              </a:rPr>
              <a:t> і тихо </a:t>
            </a:r>
            <a:r>
              <a:rPr lang="ru-RU" sz="2800" b="1" dirty="0" err="1">
                <a:solidFill>
                  <a:srgbClr val="0070C0"/>
                </a:solidFill>
              </a:rPr>
              <a:t>промовте</a:t>
            </a:r>
            <a:r>
              <a:rPr lang="ru-RU" sz="2800" b="1" dirty="0">
                <a:solidFill>
                  <a:srgbClr val="0070C0"/>
                </a:solidFill>
              </a:rPr>
              <a:t>: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я </a:t>
            </a:r>
            <a:r>
              <a:rPr lang="ru-RU" sz="2800" b="1" dirty="0" err="1">
                <a:solidFill>
                  <a:srgbClr val="0070C0"/>
                </a:solidFill>
              </a:rPr>
              <a:t>вчуся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я </a:t>
            </a:r>
            <a:r>
              <a:rPr lang="ru-RU" sz="2800" b="1" dirty="0">
                <a:solidFill>
                  <a:srgbClr val="0070C0"/>
                </a:solidFill>
              </a:rPr>
              <a:t>хочу </a:t>
            </a:r>
            <a:r>
              <a:rPr lang="ru-RU" sz="2800" b="1" dirty="0" err="1">
                <a:solidFill>
                  <a:srgbClr val="0070C0"/>
                </a:solidFill>
              </a:rPr>
              <a:t>вчитися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я </a:t>
            </a:r>
            <a:r>
              <a:rPr lang="ru-RU" sz="2800" b="1" dirty="0" err="1">
                <a:solidFill>
                  <a:srgbClr val="0070C0"/>
                </a:solidFill>
              </a:rPr>
              <a:t>готовий</a:t>
            </a:r>
            <a:r>
              <a:rPr lang="ru-RU" sz="2800" b="1" dirty="0">
                <a:solidFill>
                  <a:srgbClr val="0070C0"/>
                </a:solidFill>
              </a:rPr>
              <a:t> до </a:t>
            </a:r>
            <a:r>
              <a:rPr lang="ru-RU" sz="2800" b="1" dirty="0" err="1">
                <a:solidFill>
                  <a:srgbClr val="0070C0"/>
                </a:solidFill>
              </a:rPr>
              <a:t>праці</a:t>
            </a:r>
            <a:r>
              <a:rPr lang="ru-RU" sz="28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155720" y="482374"/>
            <a:ext cx="9596661" cy="7472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Налаштування на урок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" b="16923"/>
          <a:stretch/>
        </p:blipFill>
        <p:spPr>
          <a:xfrm>
            <a:off x="1155721" y="1523041"/>
            <a:ext cx="2713005" cy="288246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16667"/>
          <a:stretch/>
        </p:blipFill>
        <p:spPr>
          <a:xfrm>
            <a:off x="8113895" y="1544808"/>
            <a:ext cx="2638487" cy="2860693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5" b="16693"/>
          <a:stretch/>
        </p:blipFill>
        <p:spPr>
          <a:xfrm>
            <a:off x="4628951" y="1523041"/>
            <a:ext cx="2770518" cy="288246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2" name="Выноска-облако 1"/>
          <p:cNvSpPr/>
          <p:nvPr/>
        </p:nvSpPr>
        <p:spPr>
          <a:xfrm>
            <a:off x="711005" y="4685379"/>
            <a:ext cx="3157721" cy="1628502"/>
          </a:xfrm>
          <a:prstGeom prst="cloudCallout">
            <a:avLst>
              <a:gd name="adj1" fmla="val -1906"/>
              <a:gd name="adj2" fmla="val -79131"/>
            </a:avLst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У мене все </a:t>
            </a:r>
            <a:r>
              <a:rPr lang="uk-UA" sz="3200" b="1" dirty="0" smtClean="0">
                <a:solidFill>
                  <a:schemeClr val="bg1"/>
                </a:solidFill>
              </a:rPr>
              <a:t>вийде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4536002" y="4610607"/>
            <a:ext cx="3157721" cy="1628502"/>
          </a:xfrm>
          <a:prstGeom prst="cloudCallout">
            <a:avLst>
              <a:gd name="adj1" fmla="val -1906"/>
              <a:gd name="adj2" fmla="val -79131"/>
            </a:avLst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Буде </a:t>
            </a:r>
            <a:r>
              <a:rPr lang="uk-UA" sz="3200" b="1" dirty="0">
                <a:solidFill>
                  <a:srgbClr val="002060"/>
                </a:solidFill>
              </a:rPr>
              <a:t>важко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8342379" y="4607042"/>
            <a:ext cx="3157721" cy="1628502"/>
          </a:xfrm>
          <a:prstGeom prst="cloudCallout">
            <a:avLst>
              <a:gd name="adj1" fmla="val -1906"/>
              <a:gd name="adj2" fmla="val -79131"/>
            </a:avLst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Нічого не </a:t>
            </a:r>
            <a:r>
              <a:rPr lang="uk-UA" sz="3200" b="1" dirty="0" smtClean="0">
                <a:solidFill>
                  <a:schemeClr val="bg1"/>
                </a:solidFill>
              </a:rPr>
              <a:t>зрозумію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34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9595" y="599642"/>
            <a:ext cx="9861629" cy="78704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Математичний диктант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99595" y="1498039"/>
            <a:ext cx="4166885" cy="6060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До 9 додати </a:t>
            </a:r>
            <a:r>
              <a:rPr lang="uk-UA" sz="2800" b="1" dirty="0" smtClean="0"/>
              <a:t>9 </a:t>
            </a:r>
            <a:endParaRPr lang="ru-RU" sz="28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99594" y="2197919"/>
            <a:ext cx="4166885" cy="6060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8</a:t>
            </a:r>
            <a:r>
              <a:rPr lang="uk-UA" sz="2800" b="1" dirty="0" smtClean="0"/>
              <a:t> збільшити на 4</a:t>
            </a:r>
            <a:endParaRPr lang="ru-RU" sz="28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99593" y="2897970"/>
            <a:ext cx="4166886" cy="101890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Перший доданок </a:t>
            </a:r>
            <a:r>
              <a:rPr lang="uk-UA" sz="2800" b="1" dirty="0" smtClean="0"/>
              <a:t>9, </a:t>
            </a:r>
            <a:r>
              <a:rPr lang="uk-UA" sz="2800" b="1" dirty="0"/>
              <a:t>другий </a:t>
            </a:r>
            <a:r>
              <a:rPr lang="uk-UA" sz="2800" b="1" dirty="0" smtClean="0"/>
              <a:t>доданок 7</a:t>
            </a:r>
            <a:endParaRPr lang="ru-RU" sz="28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99596" y="3999603"/>
            <a:ext cx="4166886" cy="101890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Сума чисел 9 і 5 </a:t>
            </a:r>
            <a:endParaRPr lang="ru-RU" sz="28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099596" y="5125850"/>
            <a:ext cx="4166887" cy="98501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Перший доданок </a:t>
            </a:r>
            <a:r>
              <a:rPr lang="uk-UA" sz="2800" b="1" dirty="0" smtClean="0"/>
              <a:t>8, </a:t>
            </a:r>
            <a:r>
              <a:rPr lang="uk-UA" sz="2800" b="1" dirty="0"/>
              <a:t>другий доданок </a:t>
            </a:r>
            <a:r>
              <a:rPr lang="uk-UA" sz="2800" b="1" dirty="0" smtClean="0"/>
              <a:t>5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29282" y="1486888"/>
            <a:ext cx="4948023" cy="52241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000" b="1" dirty="0" smtClean="0">
                <a:solidFill>
                  <a:srgbClr val="7030A0"/>
                </a:solidFill>
              </a:rPr>
              <a:t> результати </a:t>
            </a:r>
            <a:r>
              <a:rPr lang="uk-UA" sz="2000" b="1" dirty="0" err="1" smtClean="0">
                <a:solidFill>
                  <a:srgbClr val="7030A0"/>
                </a:solidFill>
              </a:rPr>
              <a:t>віразів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75427" y="2052242"/>
            <a:ext cx="644325" cy="56215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18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03330" y="2052242"/>
            <a:ext cx="644325" cy="56215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12</a:t>
            </a:r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29306" y="2052241"/>
            <a:ext cx="644325" cy="56215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16</a:t>
            </a:r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34060" y="2052242"/>
            <a:ext cx="644325" cy="56215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14</a:t>
            </a:r>
            <a:endParaRPr lang="ru-RU" sz="28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673535" y="2047226"/>
            <a:ext cx="644325" cy="562159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13</a:t>
            </a:r>
            <a:endParaRPr lang="ru-RU" sz="28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850258" y="3201258"/>
            <a:ext cx="2453035" cy="4450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Яке з чисел зайве?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850257" y="3731505"/>
            <a:ext cx="4927049" cy="44501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Збільш кожне число на 1 </a:t>
            </a:r>
            <a:r>
              <a:rPr lang="uk-UA" sz="2000" b="1" dirty="0" err="1" smtClean="0">
                <a:solidFill>
                  <a:schemeClr val="accent2">
                    <a:lumMod val="75000"/>
                  </a:schemeClr>
                </a:solidFill>
              </a:rPr>
              <a:t>дес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. і </a:t>
            </a:r>
            <a:r>
              <a:rPr lang="uk-UA" sz="2000" b="1" dirty="0" err="1" smtClean="0">
                <a:solidFill>
                  <a:schemeClr val="accent2">
                    <a:lumMod val="75000"/>
                  </a:schemeClr>
                </a:solidFill>
              </a:rPr>
              <a:t>запиши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312194" y="3193792"/>
            <a:ext cx="2465112" cy="44501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13</a:t>
            </a:r>
            <a:r>
              <a:rPr lang="en-US" sz="2000" b="1" dirty="0" smtClean="0">
                <a:solidFill>
                  <a:srgbClr val="C00000"/>
                </a:solidFill>
              </a:rPr>
              <a:t> – </a:t>
            </a:r>
            <a:r>
              <a:rPr lang="uk-UA" sz="2000" b="1" dirty="0" smtClean="0">
                <a:solidFill>
                  <a:srgbClr val="C00000"/>
                </a:solidFill>
              </a:rPr>
              <a:t>непарне число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829282" y="2672258"/>
            <a:ext cx="4948023" cy="4450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Назви серед результатів парні числа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862207" y="4903341"/>
            <a:ext cx="5366542" cy="4450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Зменш кожне число І </a:t>
            </a:r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ряда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на 1 од. і </a:t>
            </a:r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запиши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047275" y="4283575"/>
            <a:ext cx="644325" cy="5053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28</a:t>
            </a:r>
            <a:endParaRPr lang="ru-RU" sz="28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975178" y="4283575"/>
            <a:ext cx="644325" cy="5053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22</a:t>
            </a:r>
            <a:endParaRPr lang="ru-RU" sz="28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901153" y="4283574"/>
            <a:ext cx="644325" cy="5053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26</a:t>
            </a:r>
            <a:endParaRPr lang="ru-RU" sz="28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805907" y="4283575"/>
            <a:ext cx="644325" cy="5053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24</a:t>
            </a:r>
            <a:endParaRPr lang="ru-RU" sz="28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9745382" y="4278559"/>
            <a:ext cx="644325" cy="50531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23</a:t>
            </a:r>
            <a:endParaRPr lang="ru-RU" sz="28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030409" y="5459501"/>
            <a:ext cx="644325" cy="56215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17</a:t>
            </a:r>
            <a:endParaRPr lang="ru-RU" sz="28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958312" y="5459501"/>
            <a:ext cx="644325" cy="56215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11</a:t>
            </a:r>
            <a:endParaRPr lang="ru-RU" sz="2800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884288" y="5459500"/>
            <a:ext cx="644325" cy="56215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15</a:t>
            </a:r>
            <a:endParaRPr lang="ru-RU" sz="2800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8789042" y="5459501"/>
            <a:ext cx="644325" cy="56215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13</a:t>
            </a:r>
            <a:endParaRPr lang="ru-RU" sz="2800" b="1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9728517" y="5454485"/>
            <a:ext cx="644325" cy="562159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12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0907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" t="6482" r="63754" b="74825"/>
          <a:stretch/>
        </p:blipFill>
        <p:spPr>
          <a:xfrm>
            <a:off x="750246" y="1737421"/>
            <a:ext cx="8424000" cy="2520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6" y="1710813"/>
            <a:ext cx="1504814" cy="254660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D8EADDDC-569E-4534-B091-9F401B5E915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7" t="2056" r="50000" b="89795"/>
          <a:stretch/>
        </p:blipFill>
        <p:spPr>
          <a:xfrm>
            <a:off x="888000" y="2052180"/>
            <a:ext cx="555762" cy="45268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3055DDC-067F-4903-8052-14F7EBEB096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10718" r="84834" b="82891"/>
          <a:stretch/>
        </p:blipFill>
        <p:spPr>
          <a:xfrm>
            <a:off x="1345088" y="2100993"/>
            <a:ext cx="394062" cy="35505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EE0F1E0-2E4A-4B46-8585-33F166EBD2D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0" t="2056" r="58977" b="89795"/>
          <a:stretch/>
        </p:blipFill>
        <p:spPr>
          <a:xfrm>
            <a:off x="1640475" y="2052178"/>
            <a:ext cx="555762" cy="45268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01DC0814-1EEC-4EA1-B84D-BB21440B968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10718" r="84834" b="82891"/>
          <a:stretch/>
        </p:blipFill>
        <p:spPr>
          <a:xfrm>
            <a:off x="2073750" y="2100993"/>
            <a:ext cx="394062" cy="35505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EE456CBB-9225-450B-84A4-449DEF24205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5" t="2056" r="67652" b="89795"/>
          <a:stretch/>
        </p:blipFill>
        <p:spPr>
          <a:xfrm>
            <a:off x="2392950" y="2041987"/>
            <a:ext cx="555762" cy="45268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8C1ED0D4-B88A-4925-ACE0-48747C2CBEF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29219" y="2090802"/>
            <a:ext cx="394062" cy="35505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32592222-4301-4611-88FC-A49512AFC98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3" t="2056" r="76684" b="89795"/>
          <a:stretch/>
        </p:blipFill>
        <p:spPr>
          <a:xfrm>
            <a:off x="888000" y="2812614"/>
            <a:ext cx="555762" cy="45268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FB84390F-34C5-4311-8D94-81A22A741FF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10718" r="84834" b="82891"/>
          <a:stretch/>
        </p:blipFill>
        <p:spPr>
          <a:xfrm>
            <a:off x="1345088" y="2861427"/>
            <a:ext cx="394062" cy="35505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6DBB27A7-C31C-436C-8AD4-FA34A4DAAD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1" t="2056" r="32506" b="89795"/>
          <a:stretch/>
        </p:blipFill>
        <p:spPr>
          <a:xfrm>
            <a:off x="1640475" y="2812612"/>
            <a:ext cx="555762" cy="45268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5204E2F-E51F-428A-B267-34E45E79645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10718" r="84834" b="82891"/>
          <a:stretch/>
        </p:blipFill>
        <p:spPr>
          <a:xfrm>
            <a:off x="2073750" y="2861427"/>
            <a:ext cx="394062" cy="35505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2EE7E1A-0B77-43CF-AD1F-A424D6C6863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9" t="2056" r="58628" b="89795"/>
          <a:stretch/>
        </p:blipFill>
        <p:spPr>
          <a:xfrm>
            <a:off x="2392950" y="2802421"/>
            <a:ext cx="555762" cy="45268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29219" y="2851236"/>
            <a:ext cx="394062" cy="35505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2C714E61-4BA9-4E4D-ABBD-CE938C31D0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68" t="2056" r="2227" b="89795"/>
          <a:stretch/>
        </p:blipFill>
        <p:spPr>
          <a:xfrm>
            <a:off x="1041331" y="3532397"/>
            <a:ext cx="749658" cy="45268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2A480669-0625-40FE-9A6B-7C061C1FC31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t="10718" r="90981" b="82891"/>
          <a:stretch/>
        </p:blipFill>
        <p:spPr>
          <a:xfrm>
            <a:off x="1692315" y="3581210"/>
            <a:ext cx="394062" cy="35505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EA8E56AC-C8EB-4EE6-A5B1-91BA4895493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4" t="2056" r="41793" b="89795"/>
          <a:stretch/>
        </p:blipFill>
        <p:spPr>
          <a:xfrm>
            <a:off x="1987702" y="3532395"/>
            <a:ext cx="555762" cy="45268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36B95074-928B-49AA-A0E9-6B938509626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10718" r="84834" b="82891"/>
          <a:stretch/>
        </p:blipFill>
        <p:spPr>
          <a:xfrm>
            <a:off x="2420977" y="3581210"/>
            <a:ext cx="394062" cy="35505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4F2974BA-2EA5-43D9-B739-D2442B77965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9" t="2056" r="58628" b="89795"/>
          <a:stretch/>
        </p:blipFill>
        <p:spPr>
          <a:xfrm>
            <a:off x="2740177" y="3522204"/>
            <a:ext cx="555762" cy="45268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5F4F3265-2CC8-4C97-B25D-F6BB51DEAF4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176446" y="3571019"/>
            <a:ext cx="394062" cy="35505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4B01B6B9-053D-4487-A2C4-046D7895096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68" t="2056" r="2227" b="89795"/>
          <a:stretch/>
        </p:blipFill>
        <p:spPr>
          <a:xfrm>
            <a:off x="5497492" y="2052428"/>
            <a:ext cx="749658" cy="45268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E00CD20C-F1FE-464C-8387-94FA5BDEDAD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t="10718" r="90981" b="82891"/>
          <a:stretch/>
        </p:blipFill>
        <p:spPr>
          <a:xfrm>
            <a:off x="6219992" y="2073595"/>
            <a:ext cx="394062" cy="355057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5563BF1-AD28-4C7F-AE10-0A1BF61D0A4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0" t="2056" r="33137" b="89795"/>
          <a:stretch/>
        </p:blipFill>
        <p:spPr>
          <a:xfrm>
            <a:off x="6443863" y="2052426"/>
            <a:ext cx="555762" cy="45268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2F2C0B57-1AD1-48E8-8A14-79360D13B69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10718" r="84834" b="82891"/>
          <a:stretch/>
        </p:blipFill>
        <p:spPr>
          <a:xfrm>
            <a:off x="6877138" y="2101241"/>
            <a:ext cx="394062" cy="35505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D07EB641-9A9B-4273-B60B-5BB13679DFB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2056" r="91837" b="89795"/>
          <a:stretch/>
        </p:blipFill>
        <p:spPr>
          <a:xfrm>
            <a:off x="7196338" y="2042235"/>
            <a:ext cx="555762" cy="45268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721948" y="2084967"/>
            <a:ext cx="394062" cy="355057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79388F2C-2924-4CBD-9C0C-39D1B6CDAD8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37" t="2056" r="23190" b="89795"/>
          <a:stretch/>
        </p:blipFill>
        <p:spPr>
          <a:xfrm>
            <a:off x="5386667" y="2781109"/>
            <a:ext cx="555762" cy="452689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07D74091-7A07-44B6-AFDF-B86304C327B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10718" r="84834" b="82891"/>
          <a:stretch/>
        </p:blipFill>
        <p:spPr>
          <a:xfrm>
            <a:off x="5843755" y="2829922"/>
            <a:ext cx="394062" cy="35505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1C8BEF23-8B41-4816-B5B7-DECBC5DBB7A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0" t="2056" r="14607" b="89795"/>
          <a:stretch/>
        </p:blipFill>
        <p:spPr>
          <a:xfrm>
            <a:off x="6139142" y="2781107"/>
            <a:ext cx="555762" cy="452689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EFCA8722-A9ED-4800-B39B-58DEC2A7C80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" t="10718" r="90886" b="82891"/>
          <a:stretch/>
        </p:blipFill>
        <p:spPr>
          <a:xfrm>
            <a:off x="6572417" y="2829922"/>
            <a:ext cx="394062" cy="35505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CF5DBFCB-4EB7-452B-AFB4-2CC2C109112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" t="2056" r="91052" b="89795"/>
          <a:stretch/>
        </p:blipFill>
        <p:spPr>
          <a:xfrm>
            <a:off x="6891617" y="2770916"/>
            <a:ext cx="555762" cy="452689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EA5E6304-C029-4D77-AFAF-2818596D43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327886" y="2819731"/>
            <a:ext cx="394062" cy="35505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03CA9848-D97E-45CF-8402-00162EF1057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7" t="2056" r="14830" b="89795"/>
          <a:stretch/>
        </p:blipFill>
        <p:spPr>
          <a:xfrm>
            <a:off x="5431745" y="3515873"/>
            <a:ext cx="555762" cy="452689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DDA98031-3C3E-49EE-A668-DF3DC8471D3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10718" r="84834" b="82891"/>
          <a:stretch/>
        </p:blipFill>
        <p:spPr>
          <a:xfrm>
            <a:off x="5888833" y="3564686"/>
            <a:ext cx="394062" cy="355057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EA7F3144-0F3B-4E42-8A69-4B5242253FD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6" t="2056" r="40961" b="89795"/>
          <a:stretch/>
        </p:blipFill>
        <p:spPr>
          <a:xfrm>
            <a:off x="6184220" y="3515871"/>
            <a:ext cx="555762" cy="452689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535E3A4C-D749-424E-A6E5-65431F15E9C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" t="10718" r="90886" b="82891"/>
          <a:stretch/>
        </p:blipFill>
        <p:spPr>
          <a:xfrm>
            <a:off x="6617495" y="3564686"/>
            <a:ext cx="394062" cy="35505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0732A2A7-3598-4453-9E4D-D971CA4FEDB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3" t="2056" r="49624" b="89795"/>
          <a:stretch/>
        </p:blipFill>
        <p:spPr>
          <a:xfrm>
            <a:off x="6936695" y="3505680"/>
            <a:ext cx="555762" cy="452689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31819ED4-6301-4295-AFE4-BC5C89BB7D8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372964" y="3554495"/>
            <a:ext cx="394062" cy="355057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688D5276-5B6D-4AE3-97A1-034EE0D582E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5" t="23797" r="77641" b="68054"/>
          <a:stretch/>
        </p:blipFill>
        <p:spPr>
          <a:xfrm>
            <a:off x="3183501" y="2052176"/>
            <a:ext cx="836460" cy="452689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6C5E4950-3702-4A91-996A-B468094AEB3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5" t="23797" r="66521" b="68054"/>
          <a:stretch/>
        </p:blipFill>
        <p:spPr>
          <a:xfrm>
            <a:off x="3152278" y="2781107"/>
            <a:ext cx="836460" cy="452689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67D95EDF-0114-4CA5-AE8D-39317639B0A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1" t="2337" r="21485" b="89514"/>
          <a:stretch/>
        </p:blipFill>
        <p:spPr>
          <a:xfrm>
            <a:off x="3408667" y="3553573"/>
            <a:ext cx="836460" cy="452689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86F6813A-1DF2-438E-AC58-BCF9A7D862A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3" t="2337" r="65453" b="89514"/>
          <a:stretch/>
        </p:blipFill>
        <p:spPr>
          <a:xfrm>
            <a:off x="7940705" y="2061983"/>
            <a:ext cx="836460" cy="452689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B19E6096-16CD-4DBE-80F6-8F623373DF8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68" t="23797" r="21038" b="68054"/>
          <a:stretch/>
        </p:blipFill>
        <p:spPr>
          <a:xfrm>
            <a:off x="7665125" y="2781107"/>
            <a:ext cx="836460" cy="452689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64C20357-68E7-4CE5-8422-5428276B27E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50" t="1700" r="1956" b="90151"/>
          <a:stretch/>
        </p:blipFill>
        <p:spPr>
          <a:xfrm>
            <a:off x="7727820" y="3532395"/>
            <a:ext cx="836460" cy="452689"/>
          </a:xfrm>
          <a:prstGeom prst="rect">
            <a:avLst/>
          </a:prstGeom>
        </p:spPr>
      </p:pic>
      <p:sp>
        <p:nvSpPr>
          <p:cNvPr id="77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54833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95324" y="578839"/>
            <a:ext cx="10455656" cy="7709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Розв’яжи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приклади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623764F3-3152-4045-B50A-1272BC882F28}"/>
              </a:ext>
            </a:extLst>
          </p:cNvPr>
          <p:cNvSpPr txBox="1"/>
          <p:nvPr/>
        </p:nvSpPr>
        <p:spPr>
          <a:xfrm>
            <a:off x="3765344" y="4487777"/>
            <a:ext cx="217708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8 </a:t>
            </a:r>
            <a:r>
              <a:rPr lang="uk-UA" sz="3200" b="1" dirty="0"/>
              <a:t>кг + 5 кг =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A0D7A4F0-9D1B-460B-86FA-5564485DDC11}"/>
              </a:ext>
            </a:extLst>
          </p:cNvPr>
          <p:cNvSpPr txBox="1"/>
          <p:nvPr/>
        </p:nvSpPr>
        <p:spPr>
          <a:xfrm>
            <a:off x="3771788" y="5072552"/>
            <a:ext cx="218157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9 кг + 3 кг =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A433A574-31D3-4442-8894-7C707EAB235F}"/>
              </a:ext>
            </a:extLst>
          </p:cNvPr>
          <p:cNvSpPr txBox="1"/>
          <p:nvPr/>
        </p:nvSpPr>
        <p:spPr>
          <a:xfrm>
            <a:off x="7286588" y="4494837"/>
            <a:ext cx="251776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9 </a:t>
            </a:r>
            <a:r>
              <a:rPr lang="uk-UA" sz="3200" b="1" dirty="0" err="1"/>
              <a:t>дм</a:t>
            </a:r>
            <a:r>
              <a:rPr lang="uk-UA" sz="3200" b="1" dirty="0"/>
              <a:t> + 7 </a:t>
            </a:r>
            <a:r>
              <a:rPr lang="uk-UA" sz="3200" b="1" dirty="0" err="1"/>
              <a:t>дм</a:t>
            </a:r>
            <a:r>
              <a:rPr lang="uk-UA" sz="3200" b="1" dirty="0"/>
              <a:t> =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C5D44F0F-6E8B-4D00-8B5B-64C769A6AB30}"/>
              </a:ext>
            </a:extLst>
          </p:cNvPr>
          <p:cNvSpPr txBox="1"/>
          <p:nvPr/>
        </p:nvSpPr>
        <p:spPr>
          <a:xfrm>
            <a:off x="7292904" y="5079612"/>
            <a:ext cx="251144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8 </a:t>
            </a:r>
            <a:r>
              <a:rPr lang="uk-UA" sz="3200" b="1" dirty="0"/>
              <a:t>см + </a:t>
            </a:r>
            <a:r>
              <a:rPr lang="uk-UA" sz="3200" b="1" dirty="0" smtClean="0"/>
              <a:t>4 </a:t>
            </a:r>
            <a:r>
              <a:rPr lang="uk-UA" sz="3200" b="1" dirty="0"/>
              <a:t>см = 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653769" y="4422588"/>
            <a:ext cx="2865216" cy="7767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7030A0"/>
                </a:solidFill>
              </a:rPr>
              <a:t>Виконай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дії</a:t>
            </a:r>
            <a:r>
              <a:rPr lang="ru-RU" sz="2000" b="1" dirty="0">
                <a:solidFill>
                  <a:srgbClr val="7030A0"/>
                </a:solidFill>
              </a:rPr>
              <a:t> з </a:t>
            </a:r>
            <a:r>
              <a:rPr lang="ru-RU" sz="2000" b="1" dirty="0" err="1">
                <a:solidFill>
                  <a:srgbClr val="7030A0"/>
                </a:solidFill>
              </a:rPr>
              <a:t>іменованими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числами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623764F3-3152-4045-B50A-1272BC882F28}"/>
              </a:ext>
            </a:extLst>
          </p:cNvPr>
          <p:cNvSpPr txBox="1"/>
          <p:nvPr/>
        </p:nvSpPr>
        <p:spPr>
          <a:xfrm>
            <a:off x="5953362" y="4483848"/>
            <a:ext cx="1088543" cy="58477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13 кг  </a:t>
            </a:r>
            <a:endParaRPr lang="uk-UA" sz="3200" b="1" dirty="0"/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623764F3-3152-4045-B50A-1272BC882F28}"/>
              </a:ext>
            </a:extLst>
          </p:cNvPr>
          <p:cNvSpPr txBox="1"/>
          <p:nvPr/>
        </p:nvSpPr>
        <p:spPr>
          <a:xfrm>
            <a:off x="5952173" y="5071453"/>
            <a:ext cx="1088543" cy="58477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12 кг  </a:t>
            </a:r>
            <a:endParaRPr lang="uk-UA" sz="3200" b="1" dirty="0"/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23764F3-3152-4045-B50A-1272BC882F28}"/>
              </a:ext>
            </a:extLst>
          </p:cNvPr>
          <p:cNvSpPr txBox="1"/>
          <p:nvPr/>
        </p:nvSpPr>
        <p:spPr>
          <a:xfrm>
            <a:off x="9808649" y="4483847"/>
            <a:ext cx="1088543" cy="58477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16 кг  </a:t>
            </a:r>
            <a:endParaRPr lang="uk-UA" sz="3200" b="1" dirty="0"/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623764F3-3152-4045-B50A-1272BC882F28}"/>
              </a:ext>
            </a:extLst>
          </p:cNvPr>
          <p:cNvSpPr txBox="1"/>
          <p:nvPr/>
        </p:nvSpPr>
        <p:spPr>
          <a:xfrm>
            <a:off x="9804353" y="5068622"/>
            <a:ext cx="1088543" cy="58477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12 кг  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35173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 ÐµÐ·ÑÐ»ÑÑÐ°Ñ Ð¿Ð¾ÑÑÐºÑ Ð·Ð¾Ð±ÑÐ°Ð¶ÐµÐ½Ñ Ð·Ð° Ð·Ð°Ð¿Ð¸ÑÐ¾Ð¼ &quot;png Ð´Ð¸Ð½Ñ&quot;">
            <a:extLst>
              <a:ext uri="{FF2B5EF4-FFF2-40B4-BE49-F238E27FC236}">
                <a16:creationId xmlns="" xmlns:a16="http://schemas.microsoft.com/office/drawing/2014/main" id="{76FE5E22-7A35-4153-8D3C-BCA8842FE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67" y="2858292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Ð²âÑÐ·Ð°Ð½Ðµ Ð·Ð¾Ð±ÑÐ°Ð¶ÐµÐ½Ð½Ñ">
            <a:extLst>
              <a:ext uri="{FF2B5EF4-FFF2-40B4-BE49-F238E27FC236}">
                <a16:creationId xmlns="" xmlns:a16="http://schemas.microsoft.com/office/drawing/2014/main" id="{AF2F0E9A-9029-42C3-99A5-EEE50AC73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17" y="2230492"/>
            <a:ext cx="2373315" cy="257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 ÐµÐ·ÑÐ»ÑÑÐ°Ñ Ð¿Ð¾ÑÑÐºÑ Ð·Ð¾Ð±ÑÐ°Ð¶ÐµÐ½Ñ Ð·Ð° Ð·Ð°Ð¿Ð¸ÑÐ¾Ð¼ &quot;png Ð³Ð°ÑÐ±ÑÐ·&quot;">
            <a:extLst>
              <a:ext uri="{FF2B5EF4-FFF2-40B4-BE49-F238E27FC236}">
                <a16:creationId xmlns="" xmlns:a16="http://schemas.microsoft.com/office/drawing/2014/main" id="{7F148E23-043E-40DB-8BC7-2CC3E47EC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707" y="1244143"/>
            <a:ext cx="3467596" cy="346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F4E6DFF-E6CA-40D5-A11E-AF85B50579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021" y="3286547"/>
            <a:ext cx="1533525" cy="13905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50745" y="494528"/>
            <a:ext cx="10469801" cy="76555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Визнач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масу</a:t>
            </a:r>
            <a:r>
              <a:rPr lang="ru-RU" sz="4000" b="1" dirty="0">
                <a:solidFill>
                  <a:schemeClr val="bg1"/>
                </a:solidFill>
              </a:rPr>
              <a:t> товару на </a:t>
            </a:r>
            <a:r>
              <a:rPr lang="ru-RU" sz="4000" b="1" dirty="0" err="1">
                <a:solidFill>
                  <a:schemeClr val="bg1"/>
                </a:solidFill>
              </a:rPr>
              <a:t>кожних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вагах</a:t>
            </a:r>
            <a:endParaRPr lang="ru-RU" sz="4000" b="1" dirty="0">
              <a:solidFill>
                <a:schemeClr val="bg1"/>
              </a:solidFill>
            </a:endParaRPr>
          </a:p>
        </p:txBody>
      </p:sp>
      <p:grpSp>
        <p:nvGrpSpPr>
          <p:cNvPr id="9" name="Групувати 8">
            <a:extLst>
              <a:ext uri="{FF2B5EF4-FFF2-40B4-BE49-F238E27FC236}">
                <a16:creationId xmlns="" xmlns:a16="http://schemas.microsoft.com/office/drawing/2014/main" id="{0837E85F-F8D3-484E-B0D5-F7A1CC57C331}"/>
              </a:ext>
            </a:extLst>
          </p:cNvPr>
          <p:cNvGrpSpPr/>
          <p:nvPr/>
        </p:nvGrpSpPr>
        <p:grpSpPr>
          <a:xfrm>
            <a:off x="713677" y="4657316"/>
            <a:ext cx="5243101" cy="1469566"/>
            <a:chOff x="250446" y="4577061"/>
            <a:chExt cx="6210300" cy="1986435"/>
          </a:xfrm>
        </p:grpSpPr>
        <p:sp>
          <p:nvSpPr>
            <p:cNvPr id="2" name="Трапеція 1">
              <a:extLst>
                <a:ext uri="{FF2B5EF4-FFF2-40B4-BE49-F238E27FC236}">
                  <a16:creationId xmlns="" xmlns:a16="http://schemas.microsoft.com/office/drawing/2014/main" id="{3C38B4E4-B27A-4C64-BD44-FBB9AC0DFD27}"/>
                </a:ext>
              </a:extLst>
            </p:cNvPr>
            <p:cNvSpPr/>
            <p:nvPr/>
          </p:nvSpPr>
          <p:spPr>
            <a:xfrm>
              <a:off x="250446" y="5314950"/>
              <a:ext cx="6210300" cy="1248546"/>
            </a:xfrm>
            <a:prstGeom prst="trapezoid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" name="Прямокутник: округлені кути 5">
              <a:extLst>
                <a:ext uri="{FF2B5EF4-FFF2-40B4-BE49-F238E27FC236}">
                  <a16:creationId xmlns="" xmlns:a16="http://schemas.microsoft.com/office/drawing/2014/main" id="{1DE831C0-6107-472D-94C7-815D7B091C03}"/>
                </a:ext>
              </a:extLst>
            </p:cNvPr>
            <p:cNvSpPr/>
            <p:nvPr/>
          </p:nvSpPr>
          <p:spPr>
            <a:xfrm>
              <a:off x="860046" y="5539997"/>
              <a:ext cx="4991100" cy="79845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" name="Прямокутник 6">
              <a:extLst>
                <a:ext uri="{FF2B5EF4-FFF2-40B4-BE49-F238E27FC236}">
                  <a16:creationId xmlns="" xmlns:a16="http://schemas.microsoft.com/office/drawing/2014/main" id="{52026564-F960-4F9F-94E2-F38F18AA5E01}"/>
                </a:ext>
              </a:extLst>
            </p:cNvPr>
            <p:cNvSpPr/>
            <p:nvPr/>
          </p:nvSpPr>
          <p:spPr>
            <a:xfrm>
              <a:off x="2600325" y="5038725"/>
              <a:ext cx="1323975" cy="2762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Трапеція 7">
              <a:extLst>
                <a:ext uri="{FF2B5EF4-FFF2-40B4-BE49-F238E27FC236}">
                  <a16:creationId xmlns="" xmlns:a16="http://schemas.microsoft.com/office/drawing/2014/main" id="{6EE1554D-EB55-46E4-8B4C-413FF47D06F8}"/>
                </a:ext>
              </a:extLst>
            </p:cNvPr>
            <p:cNvSpPr/>
            <p:nvPr/>
          </p:nvSpPr>
          <p:spPr>
            <a:xfrm flipV="1">
              <a:off x="250446" y="4577061"/>
              <a:ext cx="6210300" cy="461664"/>
            </a:xfrm>
            <a:prstGeom prst="trapezoid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" name="Групувати 9">
            <a:extLst>
              <a:ext uri="{FF2B5EF4-FFF2-40B4-BE49-F238E27FC236}">
                <a16:creationId xmlns="" xmlns:a16="http://schemas.microsoft.com/office/drawing/2014/main" id="{8558FA88-89E0-4878-B297-D444A3C04F9A}"/>
              </a:ext>
            </a:extLst>
          </p:cNvPr>
          <p:cNvGrpSpPr/>
          <p:nvPr/>
        </p:nvGrpSpPr>
        <p:grpSpPr>
          <a:xfrm>
            <a:off x="6467707" y="4531725"/>
            <a:ext cx="5412253" cy="1595157"/>
            <a:chOff x="250446" y="4577061"/>
            <a:chExt cx="6210300" cy="1986435"/>
          </a:xfrm>
        </p:grpSpPr>
        <p:sp>
          <p:nvSpPr>
            <p:cNvPr id="11" name="Трапеція 10">
              <a:extLst>
                <a:ext uri="{FF2B5EF4-FFF2-40B4-BE49-F238E27FC236}">
                  <a16:creationId xmlns="" xmlns:a16="http://schemas.microsoft.com/office/drawing/2014/main" id="{85B5A473-825D-4AB5-9E9A-4E402A6B6430}"/>
                </a:ext>
              </a:extLst>
            </p:cNvPr>
            <p:cNvSpPr/>
            <p:nvPr/>
          </p:nvSpPr>
          <p:spPr>
            <a:xfrm>
              <a:off x="250446" y="5314950"/>
              <a:ext cx="6210300" cy="1248546"/>
            </a:xfrm>
            <a:prstGeom prst="trapezoid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кутник: округлені кути 11">
              <a:extLst>
                <a:ext uri="{FF2B5EF4-FFF2-40B4-BE49-F238E27FC236}">
                  <a16:creationId xmlns="" xmlns:a16="http://schemas.microsoft.com/office/drawing/2014/main" id="{6CA06E72-B91C-4A72-A96E-C5C0CE4A83DC}"/>
                </a:ext>
              </a:extLst>
            </p:cNvPr>
            <p:cNvSpPr/>
            <p:nvPr/>
          </p:nvSpPr>
          <p:spPr>
            <a:xfrm>
              <a:off x="860046" y="5539997"/>
              <a:ext cx="4991100" cy="79845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3" name="Прямокутник 12">
              <a:extLst>
                <a:ext uri="{FF2B5EF4-FFF2-40B4-BE49-F238E27FC236}">
                  <a16:creationId xmlns="" xmlns:a16="http://schemas.microsoft.com/office/drawing/2014/main" id="{CE5968C4-F669-432C-86F6-17FE644D07F8}"/>
                </a:ext>
              </a:extLst>
            </p:cNvPr>
            <p:cNvSpPr/>
            <p:nvPr/>
          </p:nvSpPr>
          <p:spPr>
            <a:xfrm>
              <a:off x="2600325" y="5038725"/>
              <a:ext cx="1323975" cy="27622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Трапеція 13">
              <a:extLst>
                <a:ext uri="{FF2B5EF4-FFF2-40B4-BE49-F238E27FC236}">
                  <a16:creationId xmlns="" xmlns:a16="http://schemas.microsoft.com/office/drawing/2014/main" id="{48EF59A3-4430-4284-9B89-D3ED0DFAFACE}"/>
                </a:ext>
              </a:extLst>
            </p:cNvPr>
            <p:cNvSpPr/>
            <p:nvPr/>
          </p:nvSpPr>
          <p:spPr>
            <a:xfrm flipV="1">
              <a:off x="250446" y="4577061"/>
              <a:ext cx="6210300" cy="461664"/>
            </a:xfrm>
            <a:prstGeom prst="trapezoid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7" name="Прямокутник: округлені кути 16">
            <a:extLst>
              <a:ext uri="{FF2B5EF4-FFF2-40B4-BE49-F238E27FC236}">
                <a16:creationId xmlns="" xmlns:a16="http://schemas.microsoft.com/office/drawing/2014/main" id="{D6CEF272-8FC9-40A6-95A5-CF283C210DA3}"/>
              </a:ext>
            </a:extLst>
          </p:cNvPr>
          <p:cNvSpPr/>
          <p:nvPr/>
        </p:nvSpPr>
        <p:spPr>
          <a:xfrm>
            <a:off x="1681295" y="3945486"/>
            <a:ext cx="1017193" cy="4210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tx1"/>
                </a:solidFill>
              </a:rPr>
              <a:t>4 кг</a:t>
            </a:r>
          </a:p>
        </p:txBody>
      </p:sp>
      <p:sp>
        <p:nvSpPr>
          <p:cNvPr id="21" name="Прямокутник: округлені кути 20">
            <a:extLst>
              <a:ext uri="{FF2B5EF4-FFF2-40B4-BE49-F238E27FC236}">
                <a16:creationId xmlns="" xmlns:a16="http://schemas.microsoft.com/office/drawing/2014/main" id="{FE7F339F-C7B7-437C-9A55-2C473B7BAE8D}"/>
              </a:ext>
            </a:extLst>
          </p:cNvPr>
          <p:cNvSpPr/>
          <p:nvPr/>
        </p:nvSpPr>
        <p:spPr>
          <a:xfrm>
            <a:off x="4171603" y="3335303"/>
            <a:ext cx="1023642" cy="4210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tx1"/>
                </a:solidFill>
              </a:rPr>
              <a:t>8 кг</a:t>
            </a:r>
          </a:p>
        </p:txBody>
      </p:sp>
      <p:sp>
        <p:nvSpPr>
          <p:cNvPr id="22" name="Прямокутник: округлені кути 21">
            <a:extLst>
              <a:ext uri="{FF2B5EF4-FFF2-40B4-BE49-F238E27FC236}">
                <a16:creationId xmlns="" xmlns:a16="http://schemas.microsoft.com/office/drawing/2014/main" id="{1BE989F7-216C-44F2-BFC7-25014F8BD243}"/>
              </a:ext>
            </a:extLst>
          </p:cNvPr>
          <p:cNvSpPr/>
          <p:nvPr/>
        </p:nvSpPr>
        <p:spPr>
          <a:xfrm>
            <a:off x="7886989" y="3642705"/>
            <a:ext cx="1011684" cy="4210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tx1"/>
                </a:solidFill>
              </a:rPr>
              <a:t>9 кг</a:t>
            </a:r>
          </a:p>
        </p:txBody>
      </p:sp>
      <p:sp>
        <p:nvSpPr>
          <p:cNvPr id="23" name="Прямокутник: округлені кути 22">
            <a:extLst>
              <a:ext uri="{FF2B5EF4-FFF2-40B4-BE49-F238E27FC236}">
                <a16:creationId xmlns="" xmlns:a16="http://schemas.microsoft.com/office/drawing/2014/main" id="{80017936-61E0-4B8B-95EC-5BB66BBBBC22}"/>
              </a:ext>
            </a:extLst>
          </p:cNvPr>
          <p:cNvSpPr/>
          <p:nvPr/>
        </p:nvSpPr>
        <p:spPr>
          <a:xfrm>
            <a:off x="10523675" y="3883774"/>
            <a:ext cx="825021" cy="330285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chemeClr val="tx1"/>
                </a:solidFill>
              </a:rPr>
              <a:t>2 кг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405F3EF-C140-4E27-A446-578A55A63262}"/>
              </a:ext>
            </a:extLst>
          </p:cNvPr>
          <p:cNvSpPr txBox="1"/>
          <p:nvPr/>
        </p:nvSpPr>
        <p:spPr>
          <a:xfrm>
            <a:off x="2520175" y="5254936"/>
            <a:ext cx="2163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accent5">
                    <a:lumMod val="50000"/>
                  </a:schemeClr>
                </a:solidFill>
              </a:rPr>
              <a:t>12 кг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66B3CD3C-ECD4-461C-B979-9409C8BD6E01}"/>
              </a:ext>
            </a:extLst>
          </p:cNvPr>
          <p:cNvSpPr txBox="1"/>
          <p:nvPr/>
        </p:nvSpPr>
        <p:spPr>
          <a:xfrm>
            <a:off x="8068608" y="5240854"/>
            <a:ext cx="2210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accent6">
                    <a:lumMod val="50000"/>
                  </a:schemeClr>
                </a:solidFill>
              </a:rPr>
              <a:t>11 кг</a:t>
            </a:r>
          </a:p>
        </p:txBody>
      </p:sp>
      <p:sp>
        <p:nvSpPr>
          <p:cNvPr id="25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54833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45658" y="1260087"/>
            <a:ext cx="4609683" cy="485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7030A0"/>
                </a:solidFill>
              </a:rPr>
              <a:t>Які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>
                <a:solidFill>
                  <a:srgbClr val="7030A0"/>
                </a:solidFill>
              </a:rPr>
              <a:t>ваги </a:t>
            </a:r>
            <a:r>
              <a:rPr lang="ru-RU" sz="2000" b="1" dirty="0" err="1">
                <a:solidFill>
                  <a:srgbClr val="7030A0"/>
                </a:solidFill>
              </a:rPr>
              <a:t>показують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більшу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масу</a:t>
            </a:r>
            <a:r>
              <a:rPr lang="ru-RU" sz="20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23764F3-3152-4045-B50A-1272BC882F28}"/>
              </a:ext>
            </a:extLst>
          </p:cNvPr>
          <p:cNvSpPr txBox="1"/>
          <p:nvPr/>
        </p:nvSpPr>
        <p:spPr>
          <a:xfrm>
            <a:off x="1386660" y="2189986"/>
            <a:ext cx="186383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8 </a:t>
            </a:r>
            <a:r>
              <a:rPr lang="uk-UA" sz="2800" b="1" dirty="0"/>
              <a:t>кг + </a:t>
            </a:r>
            <a:r>
              <a:rPr lang="uk-UA" sz="2800" b="1" dirty="0" smtClean="0"/>
              <a:t>4 </a:t>
            </a:r>
            <a:r>
              <a:rPr lang="uk-UA" sz="2800" b="1" dirty="0"/>
              <a:t>кг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23764F3-3152-4045-B50A-1272BC882F28}"/>
              </a:ext>
            </a:extLst>
          </p:cNvPr>
          <p:cNvSpPr txBox="1"/>
          <p:nvPr/>
        </p:nvSpPr>
        <p:spPr>
          <a:xfrm>
            <a:off x="9681707" y="1968882"/>
            <a:ext cx="186383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9 </a:t>
            </a:r>
            <a:r>
              <a:rPr lang="uk-UA" sz="2800" b="1" dirty="0"/>
              <a:t>кг + </a:t>
            </a:r>
            <a:r>
              <a:rPr lang="uk-UA" sz="2800" b="1" dirty="0" smtClean="0"/>
              <a:t>2 </a:t>
            </a:r>
            <a:r>
              <a:rPr lang="uk-UA" sz="2800" b="1" dirty="0"/>
              <a:t>кг </a:t>
            </a:r>
          </a:p>
        </p:txBody>
      </p:sp>
    </p:spTree>
    <p:extLst>
      <p:ext uri="{BB962C8B-B14F-4D97-AF65-F5344CB8AC3E}">
        <p14:creationId xmlns:p14="http://schemas.microsoft.com/office/powerpoint/2010/main" val="284775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4299" y="525709"/>
            <a:ext cx="9943402" cy="65490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Рухлива </a:t>
            </a:r>
            <a:r>
              <a:rPr lang="uk-UA" sz="4000" b="1" dirty="0" smtClean="0">
                <a:solidFill>
                  <a:schemeClr val="bg1"/>
                </a:solidFill>
              </a:rPr>
              <a:t>вправа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ÐÐ°ÑÑÐ¸Ð½ÐºÐ¸ Ð¿Ð¾ Ð·Ð°Ð¿ÑÐ¾ÑÑ ÑÐ°Ð·Ð¼Ð¸Ð½ÐºÐ° Ð´ÐµÑÐ¸ ÐºÐ»Ð¸Ð¿Ð°ÑÑ">
            <a:extLst>
              <a:ext uri="{FF2B5EF4-FFF2-40B4-BE49-F238E27FC236}">
                <a16:creationId xmlns:a16="http://schemas.microsoft.com/office/drawing/2014/main" xmlns="" id="{BABD8864-9173-452D-96CB-2519F9DCB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98" y="1305768"/>
            <a:ext cx="9943403" cy="528667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09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8639552" y="2992244"/>
            <a:ext cx="2924277" cy="1614368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417417" y="3004127"/>
            <a:ext cx="2924277" cy="16143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75932" y="3028794"/>
            <a:ext cx="2643738" cy="16143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F9EDA06-E9A5-4EA4-9C7E-9A8D17684D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4"/>
          <a:stretch/>
        </p:blipFill>
        <p:spPr>
          <a:xfrm flipH="1">
            <a:off x="338403" y="3047053"/>
            <a:ext cx="2097988" cy="24170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47493" y="504677"/>
            <a:ext cx="10439360" cy="58814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Прочитай </a:t>
            </a:r>
            <a:r>
              <a:rPr lang="ru-RU" sz="4000" b="1" dirty="0" smtClean="0">
                <a:solidFill>
                  <a:schemeClr val="bg1"/>
                </a:solidFill>
              </a:rPr>
              <a:t>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кутник: округлені кути 1">
            <a:extLst>
              <a:ext uri="{FF2B5EF4-FFF2-40B4-BE49-F238E27FC236}">
                <a16:creationId xmlns="" xmlns:a16="http://schemas.microsoft.com/office/drawing/2014/main" id="{9D54BF1F-E283-4289-AF3A-4C19746AACF6}"/>
              </a:ext>
            </a:extLst>
          </p:cNvPr>
          <p:cNvSpPr/>
          <p:nvPr/>
        </p:nvSpPr>
        <p:spPr>
          <a:xfrm>
            <a:off x="3869473" y="1245794"/>
            <a:ext cx="7537306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Микита впіймав 15 рибин. Із них 10 рибин — лящі, а решта — карасі. Скільки карасів упіймав Микита?</a:t>
            </a:r>
          </a:p>
        </p:txBody>
      </p:sp>
      <p:sp>
        <p:nvSpPr>
          <p:cNvPr id="10" name="Левая фигурная скобка 4">
            <a:extLst>
              <a:ext uri="{FF2B5EF4-FFF2-40B4-BE49-F238E27FC236}">
                <a16:creationId xmlns="" xmlns:a16="http://schemas.microsoft.com/office/drawing/2014/main" id="{83742D77-7FBD-4472-86E4-41F5B5AF8B05}"/>
              </a:ext>
            </a:extLst>
          </p:cNvPr>
          <p:cNvSpPr/>
          <p:nvPr/>
        </p:nvSpPr>
        <p:spPr>
          <a:xfrm rot="10800000">
            <a:off x="4385565" y="3182095"/>
            <a:ext cx="176641" cy="1284000"/>
          </a:xfrm>
          <a:prstGeom prst="lef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E9EFFFE-FEA2-44DC-90D6-8748C35AE50A}"/>
              </a:ext>
            </a:extLst>
          </p:cNvPr>
          <p:cNvSpPr txBox="1"/>
          <p:nvPr/>
        </p:nvSpPr>
        <p:spPr>
          <a:xfrm>
            <a:off x="2858297" y="3159058"/>
            <a:ext cx="739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Л. - 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0E20185-36A7-4036-98FF-A672058FDF54}"/>
              </a:ext>
            </a:extLst>
          </p:cNvPr>
          <p:cNvSpPr txBox="1"/>
          <p:nvPr/>
        </p:nvSpPr>
        <p:spPr>
          <a:xfrm>
            <a:off x="4035162" y="3205131"/>
            <a:ext cx="533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р.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33">
            <a:extLst>
              <a:ext uri="{FF2B5EF4-FFF2-40B4-BE49-F238E27FC236}">
                <a16:creationId xmlns="" xmlns:a16="http://schemas.microsoft.com/office/drawing/2014/main" id="{D561D58C-ABC8-4F85-A00B-FCD083C69A35}"/>
              </a:ext>
            </a:extLst>
          </p:cNvPr>
          <p:cNvSpPr/>
          <p:nvPr/>
        </p:nvSpPr>
        <p:spPr>
          <a:xfrm>
            <a:off x="3598046" y="3205131"/>
            <a:ext cx="431074" cy="43107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7345C33-F0AA-4D7E-B584-1B5A9464E782}"/>
              </a:ext>
            </a:extLst>
          </p:cNvPr>
          <p:cNvSpPr txBox="1"/>
          <p:nvPr/>
        </p:nvSpPr>
        <p:spPr>
          <a:xfrm>
            <a:off x="2858297" y="3919838"/>
            <a:ext cx="83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К. - 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6A4DA4F-9A33-44A7-BB8B-3F2560D38231}"/>
              </a:ext>
            </a:extLst>
          </p:cNvPr>
          <p:cNvSpPr txBox="1"/>
          <p:nvPr/>
        </p:nvSpPr>
        <p:spPr>
          <a:xfrm>
            <a:off x="4035162" y="3942875"/>
            <a:ext cx="533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р.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33">
            <a:extLst>
              <a:ext uri="{FF2B5EF4-FFF2-40B4-BE49-F238E27FC236}">
                <a16:creationId xmlns="" xmlns:a16="http://schemas.microsoft.com/office/drawing/2014/main" id="{258B017C-F5BF-4C8B-AC58-562AFA82D22B}"/>
              </a:ext>
            </a:extLst>
          </p:cNvPr>
          <p:cNvSpPr/>
          <p:nvPr/>
        </p:nvSpPr>
        <p:spPr>
          <a:xfrm>
            <a:off x="3598046" y="3965911"/>
            <a:ext cx="431074" cy="43107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BD37D23-FB86-4D9E-A091-94D8842F286C}"/>
              </a:ext>
            </a:extLst>
          </p:cNvPr>
          <p:cNvSpPr txBox="1"/>
          <p:nvPr/>
        </p:nvSpPr>
        <p:spPr>
          <a:xfrm>
            <a:off x="4681533" y="3574368"/>
            <a:ext cx="449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836015B-454E-4A9A-881B-47CEF2BBEE2A}"/>
              </a:ext>
            </a:extLst>
          </p:cNvPr>
          <p:cNvSpPr txBox="1"/>
          <p:nvPr/>
        </p:nvSpPr>
        <p:spPr>
          <a:xfrm>
            <a:off x="4846417" y="3549701"/>
            <a:ext cx="501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р.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ACC1CDB-71A9-4AB9-84AD-3A663382BA68}"/>
              </a:ext>
            </a:extLst>
          </p:cNvPr>
          <p:cNvSpPr txBox="1"/>
          <p:nvPr/>
        </p:nvSpPr>
        <p:spPr>
          <a:xfrm>
            <a:off x="7791167" y="3532907"/>
            <a:ext cx="490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р.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9" name="Левая фигурная скобка 4">
            <a:extLst>
              <a:ext uri="{FF2B5EF4-FFF2-40B4-BE49-F238E27FC236}">
                <a16:creationId xmlns="" xmlns:a16="http://schemas.microsoft.com/office/drawing/2014/main" id="{AAB4BDCA-6F3A-4133-9E8C-FBC46183A9DF}"/>
              </a:ext>
            </a:extLst>
          </p:cNvPr>
          <p:cNvSpPr/>
          <p:nvPr/>
        </p:nvSpPr>
        <p:spPr>
          <a:xfrm rot="10800000">
            <a:off x="10262948" y="3193979"/>
            <a:ext cx="353281" cy="1284000"/>
          </a:xfrm>
          <a:prstGeom prst="lef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7E143BAD-67BB-4286-9299-1A82402BCBF9}"/>
              </a:ext>
            </a:extLst>
          </p:cNvPr>
          <p:cNvSpPr txBox="1"/>
          <p:nvPr/>
        </p:nvSpPr>
        <p:spPr>
          <a:xfrm>
            <a:off x="8639552" y="3147906"/>
            <a:ext cx="1215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Л. -    ? 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D2753687-D89B-4460-9501-B3A370C2493A}"/>
              </a:ext>
            </a:extLst>
          </p:cNvPr>
          <p:cNvSpPr txBox="1"/>
          <p:nvPr/>
        </p:nvSpPr>
        <p:spPr>
          <a:xfrm>
            <a:off x="9950632" y="3905641"/>
            <a:ext cx="488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р.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33">
            <a:extLst>
              <a:ext uri="{FF2B5EF4-FFF2-40B4-BE49-F238E27FC236}">
                <a16:creationId xmlns="" xmlns:a16="http://schemas.microsoft.com/office/drawing/2014/main" id="{0DDACC9E-7ABB-4E4D-BC09-CE87CB248571}"/>
              </a:ext>
            </a:extLst>
          </p:cNvPr>
          <p:cNvSpPr/>
          <p:nvPr/>
        </p:nvSpPr>
        <p:spPr>
          <a:xfrm>
            <a:off x="9424308" y="3905641"/>
            <a:ext cx="431074" cy="43107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61D1A244-BA0D-47A7-9DE1-FDF08878D1F4}"/>
              </a:ext>
            </a:extLst>
          </p:cNvPr>
          <p:cNvSpPr txBox="1"/>
          <p:nvPr/>
        </p:nvSpPr>
        <p:spPr>
          <a:xfrm>
            <a:off x="8639552" y="3908686"/>
            <a:ext cx="784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К. -  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81E53716-EDDD-437D-801E-76D693CF8BB6}"/>
              </a:ext>
            </a:extLst>
          </p:cNvPr>
          <p:cNvSpPr txBox="1"/>
          <p:nvPr/>
        </p:nvSpPr>
        <p:spPr>
          <a:xfrm>
            <a:off x="11204572" y="3587676"/>
            <a:ext cx="516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р.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33">
            <a:extLst>
              <a:ext uri="{FF2B5EF4-FFF2-40B4-BE49-F238E27FC236}">
                <a16:creationId xmlns="" xmlns:a16="http://schemas.microsoft.com/office/drawing/2014/main" id="{14909AAB-DFC6-45B4-8CEB-357164F2AB62}"/>
              </a:ext>
            </a:extLst>
          </p:cNvPr>
          <p:cNvSpPr/>
          <p:nvPr/>
        </p:nvSpPr>
        <p:spPr>
          <a:xfrm>
            <a:off x="10773499" y="3625053"/>
            <a:ext cx="431074" cy="43107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346BC5C8-118A-4163-895B-9C599DBBD244}"/>
              </a:ext>
            </a:extLst>
          </p:cNvPr>
          <p:cNvSpPr/>
          <p:nvPr/>
        </p:nvSpPr>
        <p:spPr>
          <a:xfrm>
            <a:off x="2629809" y="2419020"/>
            <a:ext cx="502029" cy="502029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1</a:t>
            </a:r>
          </a:p>
        </p:txBody>
      </p:sp>
      <p:sp>
        <p:nvSpPr>
          <p:cNvPr id="47" name="Овал 46">
            <a:extLst>
              <a:ext uri="{FF2B5EF4-FFF2-40B4-BE49-F238E27FC236}">
                <a16:creationId xmlns="" xmlns:a16="http://schemas.microsoft.com/office/drawing/2014/main" id="{6E1CFC4F-B644-4E65-AC37-1D7D10024BAD}"/>
              </a:ext>
            </a:extLst>
          </p:cNvPr>
          <p:cNvSpPr/>
          <p:nvPr/>
        </p:nvSpPr>
        <p:spPr>
          <a:xfrm>
            <a:off x="5558075" y="2413334"/>
            <a:ext cx="502029" cy="502029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2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53BF87E8-2B7C-43EE-9B12-FEA585801B45}"/>
              </a:ext>
            </a:extLst>
          </p:cNvPr>
          <p:cNvSpPr/>
          <p:nvPr/>
        </p:nvSpPr>
        <p:spPr>
          <a:xfrm>
            <a:off x="8711418" y="2399847"/>
            <a:ext cx="502029" cy="502029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3</a:t>
            </a:r>
          </a:p>
        </p:txBody>
      </p:sp>
      <p:sp>
        <p:nvSpPr>
          <p:cNvPr id="34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54833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80151" y="1202641"/>
            <a:ext cx="2473767" cy="94954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7030A0"/>
                </a:solidFill>
              </a:rPr>
              <a:t>Визнач</a:t>
            </a:r>
            <a:r>
              <a:rPr lang="ru-RU" sz="2000" b="1" dirty="0">
                <a:solidFill>
                  <a:srgbClr val="7030A0"/>
                </a:solidFill>
              </a:rPr>
              <a:t>, яка </a:t>
            </a:r>
            <a:r>
              <a:rPr lang="ru-RU" sz="2000" b="1" dirty="0" err="1">
                <a:solidFill>
                  <a:srgbClr val="7030A0"/>
                </a:solidFill>
              </a:rPr>
              <a:t>зі</a:t>
            </a:r>
            <a:r>
              <a:rPr lang="ru-RU" sz="2000" b="1" dirty="0">
                <a:solidFill>
                  <a:srgbClr val="7030A0"/>
                </a:solidFill>
              </a:rPr>
              <a:t> схем </a:t>
            </a:r>
            <a:r>
              <a:rPr lang="ru-RU" sz="2000" b="1" dirty="0" err="1">
                <a:solidFill>
                  <a:srgbClr val="7030A0"/>
                </a:solidFill>
              </a:rPr>
              <a:t>відповідає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задачі</a:t>
            </a:r>
            <a:r>
              <a:rPr lang="ru-RU" sz="2000" b="1" dirty="0">
                <a:solidFill>
                  <a:srgbClr val="7030A0"/>
                </a:solidFill>
              </a:rPr>
              <a:t>. </a:t>
            </a:r>
            <a:r>
              <a:rPr lang="ru-RU" sz="2000" b="1" dirty="0" err="1">
                <a:solidFill>
                  <a:srgbClr val="7030A0"/>
                </a:solidFill>
              </a:rPr>
              <a:t>Розв’яжи</a:t>
            </a:r>
            <a:r>
              <a:rPr lang="ru-RU" sz="2000" b="1" dirty="0">
                <a:solidFill>
                  <a:srgbClr val="7030A0"/>
                </a:solidFill>
              </a:rPr>
              <a:t> задачу.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CE9EFFFE-FEA2-44DC-90D6-8748C35AE50A}"/>
              </a:ext>
            </a:extLst>
          </p:cNvPr>
          <p:cNvSpPr txBox="1"/>
          <p:nvPr/>
        </p:nvSpPr>
        <p:spPr>
          <a:xfrm>
            <a:off x="5504635" y="3134391"/>
            <a:ext cx="739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Л. - 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10E20185-36A7-4036-98FF-A672058FDF54}"/>
              </a:ext>
            </a:extLst>
          </p:cNvPr>
          <p:cNvSpPr txBox="1"/>
          <p:nvPr/>
        </p:nvSpPr>
        <p:spPr>
          <a:xfrm>
            <a:off x="6612575" y="3180464"/>
            <a:ext cx="533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р.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33">
            <a:extLst>
              <a:ext uri="{FF2B5EF4-FFF2-40B4-BE49-F238E27FC236}">
                <a16:creationId xmlns="" xmlns:a16="http://schemas.microsoft.com/office/drawing/2014/main" id="{D561D58C-ABC8-4F85-A00B-FCD083C69A35}"/>
              </a:ext>
            </a:extLst>
          </p:cNvPr>
          <p:cNvSpPr/>
          <p:nvPr/>
        </p:nvSpPr>
        <p:spPr>
          <a:xfrm>
            <a:off x="6191252" y="3180464"/>
            <a:ext cx="431074" cy="43107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D7345C33-F0AA-4D7E-B584-1B5A9464E782}"/>
              </a:ext>
            </a:extLst>
          </p:cNvPr>
          <p:cNvSpPr txBox="1"/>
          <p:nvPr/>
        </p:nvSpPr>
        <p:spPr>
          <a:xfrm>
            <a:off x="5504635" y="3895171"/>
            <a:ext cx="83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К. - 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96A4DA4F-9A33-44A7-BB8B-3F2560D38231}"/>
              </a:ext>
            </a:extLst>
          </p:cNvPr>
          <p:cNvSpPr txBox="1"/>
          <p:nvPr/>
        </p:nvSpPr>
        <p:spPr>
          <a:xfrm>
            <a:off x="6523989" y="3895906"/>
            <a:ext cx="533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р.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8BD37D23-FB86-4D9E-A091-94D8842F286C}"/>
              </a:ext>
            </a:extLst>
          </p:cNvPr>
          <p:cNvSpPr txBox="1"/>
          <p:nvPr/>
        </p:nvSpPr>
        <p:spPr>
          <a:xfrm>
            <a:off x="6245000" y="3895171"/>
            <a:ext cx="449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9" name="Левая фигурная скобка 4">
            <a:extLst>
              <a:ext uri="{FF2B5EF4-FFF2-40B4-BE49-F238E27FC236}">
                <a16:creationId xmlns="" xmlns:a16="http://schemas.microsoft.com/office/drawing/2014/main" id="{A70FCF6C-926E-49B4-AFAC-4DC66FD8B713}"/>
              </a:ext>
            </a:extLst>
          </p:cNvPr>
          <p:cNvSpPr/>
          <p:nvPr/>
        </p:nvSpPr>
        <p:spPr>
          <a:xfrm rot="10800000">
            <a:off x="6944787" y="3112985"/>
            <a:ext cx="226330" cy="1284000"/>
          </a:xfrm>
          <a:prstGeom prst="lef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3">
            <a:extLst>
              <a:ext uri="{FF2B5EF4-FFF2-40B4-BE49-F238E27FC236}">
                <a16:creationId xmlns="" xmlns:a16="http://schemas.microsoft.com/office/drawing/2014/main" id="{844EBB19-077E-498E-8461-CE43B863AA01}"/>
              </a:ext>
            </a:extLst>
          </p:cNvPr>
          <p:cNvSpPr/>
          <p:nvPr/>
        </p:nvSpPr>
        <p:spPr>
          <a:xfrm>
            <a:off x="7362075" y="3549701"/>
            <a:ext cx="431074" cy="43107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81E53716-EDDD-437D-801E-76D693CF8BB6}"/>
              </a:ext>
            </a:extLst>
          </p:cNvPr>
          <p:cNvSpPr txBox="1"/>
          <p:nvPr/>
        </p:nvSpPr>
        <p:spPr>
          <a:xfrm>
            <a:off x="9739376" y="3101833"/>
            <a:ext cx="516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р.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CE9EFFFE-FEA2-44DC-90D6-8748C35AE50A}"/>
              </a:ext>
            </a:extLst>
          </p:cNvPr>
          <p:cNvSpPr txBox="1"/>
          <p:nvPr/>
        </p:nvSpPr>
        <p:spPr>
          <a:xfrm>
            <a:off x="7273311" y="3517101"/>
            <a:ext cx="60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15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0806" y="3051510"/>
            <a:ext cx="2648864" cy="15551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8626199" y="2977434"/>
            <a:ext cx="2937629" cy="16291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CE9EFFFE-FEA2-44DC-90D6-8748C35AE50A}"/>
              </a:ext>
            </a:extLst>
          </p:cNvPr>
          <p:cNvSpPr txBox="1"/>
          <p:nvPr/>
        </p:nvSpPr>
        <p:spPr>
          <a:xfrm>
            <a:off x="6096446" y="3134391"/>
            <a:ext cx="60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10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CE9EFFFE-FEA2-44DC-90D6-8748C35AE50A}"/>
              </a:ext>
            </a:extLst>
          </p:cNvPr>
          <p:cNvSpPr txBox="1"/>
          <p:nvPr/>
        </p:nvSpPr>
        <p:spPr>
          <a:xfrm>
            <a:off x="5493279" y="4851530"/>
            <a:ext cx="156467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15 – 10 =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CE9EFFFE-FEA2-44DC-90D6-8748C35AE50A}"/>
              </a:ext>
            </a:extLst>
          </p:cNvPr>
          <p:cNvSpPr txBox="1"/>
          <p:nvPr/>
        </p:nvSpPr>
        <p:spPr>
          <a:xfrm>
            <a:off x="7057951" y="4862543"/>
            <a:ext cx="102758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5 (р.)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2" name="Прямокутник: округлені кути 7">
            <a:extLst>
              <a:ext uri="{FF2B5EF4-FFF2-40B4-BE49-F238E27FC236}">
                <a16:creationId xmlns="" xmlns:a16="http://schemas.microsoft.com/office/drawing/2014/main" id="{A1CF37EA-06E0-4B0C-96D4-98D46F897F00}"/>
              </a:ext>
            </a:extLst>
          </p:cNvPr>
          <p:cNvSpPr/>
          <p:nvPr/>
        </p:nvSpPr>
        <p:spPr>
          <a:xfrm>
            <a:off x="8469549" y="4643162"/>
            <a:ext cx="2735023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Задача на 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знаходження доданка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91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4" grpId="0" animBg="1"/>
      <p:bldP spid="58" grpId="0" animBg="1"/>
      <p:bldP spid="59" grpId="0"/>
      <p:bldP spid="60" grpId="0" animBg="1"/>
      <p:bldP spid="61" grpId="0" animBg="1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2593DDDD-753F-48B9-B62F-5BFF4FE731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-1" r="72329" b="65625"/>
          <a:stretch/>
        </p:blipFill>
        <p:spPr>
          <a:xfrm>
            <a:off x="659133" y="1252829"/>
            <a:ext cx="6588000" cy="460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Прямоугольник 4"/>
          <p:cNvSpPr/>
          <p:nvPr/>
        </p:nvSpPr>
        <p:spPr>
          <a:xfrm>
            <a:off x="923158" y="479410"/>
            <a:ext cx="10211688" cy="73593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xmlns="" id="{E240A406-8A2F-4CB2-B8F8-A6F1FBB00A1F}"/>
              </a:ext>
            </a:extLst>
          </p:cNvPr>
          <p:cNvSpPr/>
          <p:nvPr/>
        </p:nvSpPr>
        <p:spPr>
          <a:xfrm>
            <a:off x="6423102" y="1338738"/>
            <a:ext cx="5037215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 малюнком склади задачу із запитанням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«Скільки літрів води в бутлі?»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C4EF7A0-AEE6-4A05-883E-C03BABBD3177}"/>
              </a:ext>
            </a:extLst>
          </p:cNvPr>
          <p:cNvSpPr txBox="1"/>
          <p:nvPr/>
        </p:nvSpPr>
        <p:spPr>
          <a:xfrm>
            <a:off x="1161317" y="4536381"/>
            <a:ext cx="5752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7030A0"/>
                </a:solidFill>
              </a:rPr>
              <a:t>Відповідь: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uk-UA" sz="3600" dirty="0" smtClean="0">
                <a:solidFill>
                  <a:srgbClr val="7030A0"/>
                </a:solidFill>
              </a:rPr>
              <a:t>13 л води в бутлі.</a:t>
            </a:r>
            <a:endParaRPr lang="uk-UA" sz="3600" dirty="0">
              <a:solidFill>
                <a:srgbClr val="7030A0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E6586AB9-6DA4-47BF-B770-35CCE3E424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8" t="34761" r="62131" b="34165"/>
          <a:stretch/>
        </p:blipFill>
        <p:spPr>
          <a:xfrm>
            <a:off x="2408866" y="1338738"/>
            <a:ext cx="843321" cy="90794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51891" r="62121" b="41888"/>
          <a:stretch/>
        </p:blipFill>
        <p:spPr>
          <a:xfrm>
            <a:off x="3652745" y="1709624"/>
            <a:ext cx="684000" cy="432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FCA9EF44-F204-4732-BFBB-CA1D0A9149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2912099" y="1715959"/>
            <a:ext cx="648502" cy="792614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3468609" y="1821429"/>
            <a:ext cx="283073" cy="226549"/>
            <a:chOff x="3751412" y="3340101"/>
            <a:chExt cx="278500" cy="231775"/>
          </a:xfrm>
        </p:grpSpPr>
        <p:sp>
          <p:nvSpPr>
            <p:cNvPr id="23" name="Овал 22"/>
            <p:cNvSpPr/>
            <p:nvPr/>
          </p:nvSpPr>
          <p:spPr>
            <a:xfrm rot="1164979">
              <a:off x="3751412" y="3340101"/>
              <a:ext cx="161925" cy="2317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3895032" y="3348048"/>
              <a:ext cx="134880" cy="215879"/>
            </a:xfrm>
            <a:custGeom>
              <a:avLst/>
              <a:gdLst>
                <a:gd name="connsiteX0" fmla="*/ 71380 w 134880"/>
                <a:gd name="connsiteY0" fmla="*/ 0 h 215879"/>
                <a:gd name="connsiteX1" fmla="*/ 4705 w 134880"/>
                <a:gd name="connsiteY1" fmla="*/ 149225 h 215879"/>
                <a:gd name="connsiteX2" fmla="*/ 14230 w 134880"/>
                <a:gd name="connsiteY2" fmla="*/ 212725 h 215879"/>
                <a:gd name="connsiteX3" fmla="*/ 84080 w 134880"/>
                <a:gd name="connsiteY3" fmla="*/ 200025 h 215879"/>
                <a:gd name="connsiteX4" fmla="*/ 134880 w 134880"/>
                <a:gd name="connsiteY4" fmla="*/ 146050 h 21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80" h="215879">
                  <a:moveTo>
                    <a:pt x="71380" y="0"/>
                  </a:moveTo>
                  <a:cubicBezTo>
                    <a:pt x="42805" y="56885"/>
                    <a:pt x="14230" y="113771"/>
                    <a:pt x="4705" y="149225"/>
                  </a:cubicBezTo>
                  <a:cubicBezTo>
                    <a:pt x="-4820" y="184679"/>
                    <a:pt x="1001" y="204258"/>
                    <a:pt x="14230" y="212725"/>
                  </a:cubicBezTo>
                  <a:cubicBezTo>
                    <a:pt x="27459" y="221192"/>
                    <a:pt x="63972" y="211137"/>
                    <a:pt x="84080" y="200025"/>
                  </a:cubicBezTo>
                  <a:cubicBezTo>
                    <a:pt x="104188" y="188913"/>
                    <a:pt x="119534" y="167481"/>
                    <a:pt x="134880" y="1460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1077493" y="3002966"/>
            <a:ext cx="1967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>
                <a:solidFill>
                  <a:srgbClr val="7030A0"/>
                </a:solidFill>
              </a:rPr>
              <a:t>В</a:t>
            </a:r>
            <a:r>
              <a:rPr lang="uk-UA" sz="3600" dirty="0" smtClean="0">
                <a:solidFill>
                  <a:srgbClr val="7030A0"/>
                </a:solidFill>
              </a:rPr>
              <a:t> </a:t>
            </a:r>
            <a:r>
              <a:rPr lang="uk-UA" sz="3600" dirty="0" smtClean="0">
                <a:solidFill>
                  <a:srgbClr val="7030A0"/>
                </a:solidFill>
              </a:rPr>
              <a:t>– </a:t>
            </a:r>
            <a:r>
              <a:rPr lang="uk-UA" sz="3600" dirty="0" smtClean="0">
                <a:solidFill>
                  <a:srgbClr val="FF0000"/>
                </a:solidFill>
              </a:rPr>
              <a:t>? </a:t>
            </a:r>
            <a:r>
              <a:rPr lang="uk-UA" sz="3600" dirty="0" smtClean="0">
                <a:solidFill>
                  <a:srgbClr val="FF0000"/>
                </a:solidFill>
              </a:rPr>
              <a:t>л</a:t>
            </a:r>
            <a:r>
              <a:rPr lang="uk-UA" sz="3600" dirty="0" smtClean="0"/>
              <a:t> </a:t>
            </a:r>
            <a:endParaRPr lang="uk-UA" sz="3600" dirty="0" smtClean="0"/>
          </a:p>
        </p:txBody>
      </p:sp>
      <p:sp>
        <p:nvSpPr>
          <p:cNvPr id="30" name="Прямокутник: округлені кути 7">
            <a:extLst>
              <a:ext uri="{FF2B5EF4-FFF2-40B4-BE49-F238E27FC236}">
                <a16:creationId xmlns="" xmlns:a16="http://schemas.microsoft.com/office/drawing/2014/main" id="{A1CF37EA-06E0-4B0C-96D4-98D46F897F00}"/>
              </a:ext>
            </a:extLst>
          </p:cNvPr>
          <p:cNvSpPr/>
          <p:nvPr/>
        </p:nvSpPr>
        <p:spPr>
          <a:xfrm>
            <a:off x="7146771" y="5171158"/>
            <a:ext cx="4213185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Задача на 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знаходження доданка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99267" y="2277054"/>
            <a:ext cx="18346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>
                <a:solidFill>
                  <a:srgbClr val="7030A0"/>
                </a:solidFill>
              </a:rPr>
              <a:t>М</a:t>
            </a:r>
            <a:r>
              <a:rPr lang="uk-UA" sz="3600" dirty="0" smtClean="0">
                <a:solidFill>
                  <a:srgbClr val="7030A0"/>
                </a:solidFill>
              </a:rPr>
              <a:t> – </a:t>
            </a:r>
            <a:r>
              <a:rPr lang="uk-UA" sz="3600" dirty="0" smtClean="0">
                <a:solidFill>
                  <a:srgbClr val="7030A0"/>
                </a:solidFill>
              </a:rPr>
              <a:t>5 л</a:t>
            </a:r>
            <a:endParaRPr lang="uk-UA" sz="3600" dirty="0" smtClean="0">
              <a:solidFill>
                <a:srgbClr val="7030A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221024" y="3773470"/>
            <a:ext cx="17434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>
                <a:solidFill>
                  <a:srgbClr val="7030A0"/>
                </a:solidFill>
              </a:rPr>
              <a:t>18</a:t>
            </a:r>
            <a:r>
              <a:rPr lang="uk-UA" sz="3600" dirty="0" smtClean="0">
                <a:solidFill>
                  <a:srgbClr val="7030A0"/>
                </a:solidFill>
              </a:rPr>
              <a:t> </a:t>
            </a:r>
            <a:r>
              <a:rPr lang="uk-UA" sz="3600" dirty="0" smtClean="0">
                <a:solidFill>
                  <a:srgbClr val="7030A0"/>
                </a:solidFill>
              </a:rPr>
              <a:t>– </a:t>
            </a:r>
            <a:r>
              <a:rPr lang="uk-UA" sz="3600" dirty="0" smtClean="0">
                <a:solidFill>
                  <a:srgbClr val="7030A0"/>
                </a:solidFill>
              </a:rPr>
              <a:t>5 </a:t>
            </a:r>
            <a:r>
              <a:rPr lang="uk-UA" sz="3600" dirty="0" smtClean="0">
                <a:solidFill>
                  <a:srgbClr val="7030A0"/>
                </a:solidFill>
              </a:rPr>
              <a:t>=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930399" y="3708687"/>
            <a:ext cx="1406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>
                <a:solidFill>
                  <a:srgbClr val="7030A0"/>
                </a:solidFill>
              </a:rPr>
              <a:t>13</a:t>
            </a:r>
            <a:r>
              <a:rPr lang="uk-UA" sz="3600" dirty="0" smtClean="0">
                <a:solidFill>
                  <a:srgbClr val="7030A0"/>
                </a:solidFill>
              </a:rPr>
              <a:t> (л)</a:t>
            </a:r>
            <a:endParaRPr lang="uk-UA" sz="3600" dirty="0" smtClean="0">
              <a:solidFill>
                <a:srgbClr val="7030A0"/>
              </a:solidFill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2903324" y="2427548"/>
            <a:ext cx="210791" cy="1129281"/>
          </a:xfrm>
          <a:prstGeom prst="righ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390238" y="2638245"/>
            <a:ext cx="11483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>
                <a:solidFill>
                  <a:srgbClr val="7030A0"/>
                </a:solidFill>
              </a:rPr>
              <a:t>18</a:t>
            </a:r>
            <a:r>
              <a:rPr lang="uk-UA" sz="3600" dirty="0" smtClean="0">
                <a:solidFill>
                  <a:srgbClr val="7030A0"/>
                </a:solidFill>
              </a:rPr>
              <a:t> л</a:t>
            </a:r>
            <a:endParaRPr lang="uk-UA" sz="3600" dirty="0" smtClean="0">
              <a:solidFill>
                <a:srgbClr val="7030A0"/>
              </a:solidFill>
            </a:endParaRPr>
          </a:p>
        </p:txBody>
      </p:sp>
      <p:sp>
        <p:nvSpPr>
          <p:cNvPr id="29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54833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3 Математика\1 Листопад\2 Додавання чисел з переходом через 10\№014 - Закр вивч випадків додав з переходом через 10\2024-09-23_22395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937" y="2948721"/>
            <a:ext cx="2215518" cy="193048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91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/>
      <p:bldP spid="30" grpId="0" animBg="1"/>
      <p:bldP spid="34" grpId="0"/>
      <p:bldP spid="35" grpId="0"/>
      <p:bldP spid="36" grpId="0"/>
      <p:bldP spid="2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278402" y="1315328"/>
            <a:ext cx="2744031" cy="2446555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59" y="1315328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78022" y="350262"/>
            <a:ext cx="8732066" cy="7463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pic>
        <p:nvPicPr>
          <p:cNvPr id="5122" name="Picture 2" descr="Милая девушка поет с микрофоном | Бесплатно вектор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469" y="2384387"/>
            <a:ext cx="2243649" cy="390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026" y="2881629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000263" y="2974483"/>
            <a:ext cx="4120601" cy="787400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Назви суму чисел 8 і </a:t>
            </a:r>
            <a:r>
              <a:rPr lang="uk-UA" sz="2400" b="1" dirty="0" smtClean="0">
                <a:solidFill>
                  <a:schemeClr val="bg1"/>
                </a:solidFill>
              </a:rPr>
              <a:t>5, </a:t>
            </a:r>
            <a:r>
              <a:rPr lang="uk-UA" sz="2400" b="1" dirty="0" smtClean="0">
                <a:solidFill>
                  <a:schemeClr val="bg1"/>
                </a:solidFill>
              </a:rPr>
              <a:t>8 і </a:t>
            </a:r>
            <a:r>
              <a:rPr lang="uk-UA" sz="2400" b="1" dirty="0" smtClean="0">
                <a:solidFill>
                  <a:schemeClr val="bg1"/>
                </a:solidFill>
              </a:rPr>
              <a:t>8, </a:t>
            </a:r>
            <a:r>
              <a:rPr lang="uk-UA" sz="2400" b="1" dirty="0" smtClean="0">
                <a:solidFill>
                  <a:schemeClr val="bg1"/>
                </a:solidFill>
              </a:rPr>
              <a:t>8 і </a:t>
            </a:r>
            <a:r>
              <a:rPr lang="uk-UA" sz="2400" b="1" dirty="0" smtClean="0">
                <a:solidFill>
                  <a:schemeClr val="bg1"/>
                </a:solidFill>
              </a:rPr>
              <a:t>6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00" y="4421755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828260" y="4424193"/>
            <a:ext cx="5107396" cy="11548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Якою дією розв’язуємо задачі на знаходження суми, на знаходження доданка?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27225" y="1443652"/>
            <a:ext cx="4882863" cy="787400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Назви суму чисел 9 і </a:t>
            </a:r>
            <a:r>
              <a:rPr lang="uk-UA" sz="2400" b="1" dirty="0" smtClean="0">
                <a:solidFill>
                  <a:schemeClr val="bg1"/>
                </a:solidFill>
              </a:rPr>
              <a:t>7, </a:t>
            </a:r>
            <a:r>
              <a:rPr lang="uk-UA" sz="2400" b="1" dirty="0" smtClean="0">
                <a:solidFill>
                  <a:schemeClr val="bg1"/>
                </a:solidFill>
              </a:rPr>
              <a:t>9 і </a:t>
            </a:r>
            <a:r>
              <a:rPr lang="uk-UA" sz="2400" b="1" dirty="0" smtClean="0">
                <a:solidFill>
                  <a:schemeClr val="bg1"/>
                </a:solidFill>
              </a:rPr>
              <a:t>5, </a:t>
            </a:r>
            <a:r>
              <a:rPr lang="uk-UA" sz="2400" b="1" dirty="0" smtClean="0">
                <a:solidFill>
                  <a:schemeClr val="bg1"/>
                </a:solidFill>
              </a:rPr>
              <a:t>9 і </a:t>
            </a:r>
            <a:r>
              <a:rPr lang="uk-UA" sz="2400" b="1" dirty="0" smtClean="0">
                <a:solidFill>
                  <a:schemeClr val="bg1"/>
                </a:solidFill>
              </a:rPr>
              <a:t>9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946</TotalTime>
  <Words>434</Words>
  <Application>Microsoft Office PowerPoint</Application>
  <PresentationFormat>Произвольный</PresentationFormat>
  <Paragraphs>122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251</cp:revision>
  <dcterms:created xsi:type="dcterms:W3CDTF">2018-01-05T16:38:53Z</dcterms:created>
  <dcterms:modified xsi:type="dcterms:W3CDTF">2024-09-23T20:03:32Z</dcterms:modified>
</cp:coreProperties>
</file>