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330" r:id="rId3"/>
    <p:sldId id="331" r:id="rId4"/>
    <p:sldId id="335" r:id="rId5"/>
    <p:sldId id="336" r:id="rId6"/>
    <p:sldId id="337" r:id="rId7"/>
    <p:sldId id="284" r:id="rId8"/>
    <p:sldId id="341" r:id="rId9"/>
    <p:sldId id="316" r:id="rId10"/>
    <p:sldId id="317" r:id="rId11"/>
    <p:sldId id="338" r:id="rId12"/>
    <p:sldId id="339" r:id="rId13"/>
    <p:sldId id="340" r:id="rId14"/>
    <p:sldId id="318" r:id="rId15"/>
    <p:sldId id="324" r:id="rId16"/>
    <p:sldId id="286" r:id="rId17"/>
    <p:sldId id="334" r:id="rId18"/>
    <p:sldId id="333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2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-7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microsoft.com/office/2007/relationships/hdphoto" Target="../media/hdphoto3.wdp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67.jpeg"/><Relationship Id="rId5" Type="http://schemas.openxmlformats.org/officeDocument/2006/relationships/image" Target="../media/image63.pn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6.wdp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rorfq5f52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2529" y="4768696"/>
            <a:ext cx="10070276" cy="91940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75000"/>
                  </a:schemeClr>
                </a:solidFill>
              </a:rPr>
              <a:t>Що називають явищами природи?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 b="8039"/>
          <a:stretch/>
        </p:blipFill>
        <p:spPr>
          <a:xfrm>
            <a:off x="1092528" y="969657"/>
            <a:ext cx="3241965" cy="3176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2422" y="969657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восени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14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94528"/>
            <a:ext cx="10179084" cy="7237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 </a:t>
            </a:r>
            <a:r>
              <a:rPr lang="uk-UA" sz="4000" b="1" dirty="0" smtClean="0">
                <a:solidFill>
                  <a:schemeClr val="bg1"/>
                </a:solidFill>
              </a:rPr>
              <a:t>малюнками </a:t>
            </a:r>
            <a:r>
              <a:rPr lang="uk-UA" sz="4000" b="1" dirty="0">
                <a:solidFill>
                  <a:schemeClr val="bg1"/>
                </a:solidFill>
              </a:rPr>
              <a:t>назви пори </a:t>
            </a:r>
            <a:r>
              <a:rPr lang="uk-UA" sz="4000" b="1" dirty="0" smtClean="0">
                <a:solidFill>
                  <a:schemeClr val="bg1"/>
                </a:solidFill>
              </a:rPr>
              <a:t>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330037"/>
            <a:ext cx="3716956" cy="24284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" b="8842"/>
          <a:stretch/>
        </p:blipFill>
        <p:spPr>
          <a:xfrm>
            <a:off x="5289834" y="1330037"/>
            <a:ext cx="2286623" cy="25274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45" y="3879424"/>
            <a:ext cx="2460266" cy="246026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75" y="3984746"/>
            <a:ext cx="3834940" cy="25255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 b="8398"/>
          <a:stretch/>
        </p:blipFill>
        <p:spPr>
          <a:xfrm>
            <a:off x="8909592" y="1330037"/>
            <a:ext cx="2112935" cy="259389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8541457" y="4078772"/>
            <a:ext cx="3193590" cy="16485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Досліди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за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якими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сезонними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явищами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можна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впізнати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пору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року?</a:t>
            </a:r>
          </a:p>
        </p:txBody>
      </p:sp>
    </p:spTree>
    <p:extLst>
      <p:ext uri="{BB962C8B-B14F-4D97-AF65-F5344CB8AC3E}">
        <p14:creationId xmlns:p14="http://schemas.microsoft.com/office/powerpoint/2010/main" val="17415539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9453" y="396557"/>
            <a:ext cx="8732066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Гра «Чи буває так?»</a:t>
            </a:r>
            <a:endParaRPr lang="ru-RU" sz="3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59453" y="1110342"/>
            <a:ext cx="873206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Послухай рядки вірша. Чи є в них небилиця? Доведи</a:t>
            </a:r>
            <a:r>
              <a:rPr lang="uk-UA" sz="2000" b="1" dirty="0"/>
              <a:t>, чому такого не буває. 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9347" y="5250076"/>
            <a:ext cx="3652139" cy="9061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 у </a:t>
            </a:r>
            <a:r>
              <a:rPr lang="ru-RU" sz="2400" b="1" dirty="0" err="1"/>
              <a:t>зими</a:t>
            </a:r>
            <a:r>
              <a:rPr lang="ru-RU" sz="2400" b="1" dirty="0"/>
              <a:t> на </a:t>
            </a:r>
            <a:r>
              <a:rPr lang="ru-RU" sz="2400" b="1" dirty="0" err="1"/>
              <a:t>порозі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/>
              <a:t>Цвітуть</a:t>
            </a:r>
            <a:r>
              <a:rPr lang="ru-RU" sz="2400" b="1" dirty="0"/>
              <a:t> маки на </a:t>
            </a:r>
            <a:r>
              <a:rPr lang="ru-RU" sz="2400" b="1" dirty="0" err="1"/>
              <a:t>морозі</a:t>
            </a:r>
            <a:r>
              <a:rPr lang="ru-RU" sz="2400" b="1" dirty="0"/>
              <a:t>.</a:t>
            </a:r>
          </a:p>
        </p:txBody>
      </p:sp>
      <p:pic>
        <p:nvPicPr>
          <p:cNvPr id="10" name="Picture 2" descr="Ð ÐµÐ·ÑÐ»ÑÑÐ°Ñ Ð¿Ð¾ÑÑÐºÑ Ð·Ð¾Ð±ÑÐ°Ð¶ÐµÐ½Ñ Ð·Ð° Ð·Ð°Ð¿Ð¸ÑÐ¾Ð¼ &quot;ÐºÐ»Ð¸Ð¿Ð°ÑÑ ÑÐ°ÑÐ° Ð·Ð¸Ð¼Ð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5" y="1667608"/>
            <a:ext cx="4696448" cy="352233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 ÐµÐ·ÑÐ»ÑÑÐ°Ñ Ð¿Ð¾ÑÑÐºÑ Ð·Ð¾Ð±ÑÐ°Ð¶ÐµÐ½Ñ Ð·Ð° Ð·Ð°Ð¿Ð¸ÑÐ¾Ð¼ &quot;ÐºÐ»Ð¸Ð¿Ð°ÑÑ Ð¼Ð°ÐºÐ¸ Ð½Ð° Ð¿ÑÐ¾Ð·ÑÐ°ÑÐ½Ð¾Ð¼ ÑÐ¾Ð½Ðµ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9" y="4044323"/>
            <a:ext cx="696060" cy="10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54" y="3920531"/>
            <a:ext cx="939829" cy="1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108712" y="5302773"/>
            <a:ext cx="3448945" cy="8711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у </a:t>
            </a:r>
            <a:r>
              <a:rPr lang="ru-RU" sz="2400" b="1" dirty="0" err="1"/>
              <a:t>літа</a:t>
            </a:r>
            <a:r>
              <a:rPr lang="ru-RU" sz="2400" b="1" dirty="0"/>
              <a:t> на </a:t>
            </a:r>
            <a:r>
              <a:rPr lang="ru-RU" sz="2400" b="1" dirty="0" err="1"/>
              <a:t>печі</a:t>
            </a:r>
            <a:r>
              <a:rPr lang="ru-RU" sz="2400" b="1" dirty="0"/>
              <a:t>  </a:t>
            </a:r>
            <a:br>
              <a:rPr lang="ru-RU" sz="2400" b="1" dirty="0"/>
            </a:br>
            <a:r>
              <a:rPr lang="ru-RU" sz="2400" b="1" dirty="0" err="1"/>
              <a:t>Замерзають</a:t>
            </a:r>
            <a:r>
              <a:rPr lang="ru-RU" sz="2400" b="1" dirty="0"/>
              <a:t> </a:t>
            </a:r>
            <a:r>
              <a:rPr lang="ru-RU" sz="2400" b="1" dirty="0" err="1"/>
              <a:t>калачі</a:t>
            </a:r>
            <a:r>
              <a:rPr lang="ru-RU" sz="2400" b="1" dirty="0"/>
              <a:t>.</a:t>
            </a:r>
          </a:p>
        </p:txBody>
      </p:sp>
      <p:pic>
        <p:nvPicPr>
          <p:cNvPr id="14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2" y="1667608"/>
            <a:ext cx="4406888" cy="34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2425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Ð ÐµÐ·ÑÐ»ÑÑÐ°Ñ Ð¿Ð¾ÑÑÐºÑ Ð·Ð¾Ð±ÑÐ°Ð¶ÐµÐ½Ñ Ð·Ð° Ð·Ð°Ð¿Ð¸ÑÐ¾Ð¼ &quot;ÑÑÐ°Ð²Ð° Ð¿Ð½Ð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6" y="3150848"/>
            <a:ext cx="6901918" cy="35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6898">
            <a:off x="3448598" y="4684427"/>
            <a:ext cx="619605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0" r="14142"/>
          <a:stretch/>
        </p:blipFill>
        <p:spPr bwMode="auto">
          <a:xfrm>
            <a:off x="1440000" y="1988665"/>
            <a:ext cx="3060000" cy="43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39982" y="1105203"/>
            <a:ext cx="3853544" cy="8834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у </a:t>
            </a:r>
            <a:r>
              <a:rPr lang="ru-RU" sz="2400" b="1" dirty="0" err="1"/>
              <a:t>весни</a:t>
            </a:r>
            <a:r>
              <a:rPr lang="ru-RU" sz="2400" b="1" dirty="0"/>
              <a:t> коло поля</a:t>
            </a:r>
            <a:br>
              <a:rPr lang="ru-RU" sz="2400" b="1" dirty="0"/>
            </a:br>
            <a:r>
              <a:rPr lang="ru-RU" sz="2400" b="1" dirty="0" err="1"/>
              <a:t>Листя</a:t>
            </a:r>
            <a:r>
              <a:rPr lang="ru-RU" sz="2400" b="1" dirty="0"/>
              <a:t> скинула тополя.</a:t>
            </a:r>
          </a:p>
        </p:txBody>
      </p:sp>
      <p:pic>
        <p:nvPicPr>
          <p:cNvPr id="13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4" b="90000" l="10000" r="93226">
                        <a14:backgroundMark x1="18065" y1="81613" x2="18065" y2="81613"/>
                        <a14:backgroundMark x1="30323" y1="70968" x2="30323" y2="70968"/>
                        <a14:backgroundMark x1="25806" y1="65806" x2="25806" y2="65806"/>
                        <a14:backgroundMark x1="23226" y1="55161" x2="23226" y2="55161"/>
                        <a14:backgroundMark x1="23226" y1="45484" x2="23226" y2="45484"/>
                        <a14:backgroundMark x1="25806" y1="35806" x2="25806" y2="35806"/>
                        <a14:backgroundMark x1="33226" y1="25161" x2="33226" y2="25161"/>
                        <a14:backgroundMark x1="42903" y1="18710" x2="42903" y2="18710"/>
                        <a14:backgroundMark x1="53548" y1="13871" x2="53548" y2="13871"/>
                        <a14:backgroundMark x1="60323" y1="11935" x2="60323" y2="11935"/>
                        <a14:backgroundMark x1="66774" y1="9032" x2="66774" y2="9032"/>
                        <a14:backgroundMark x1="71290" y1="6774" x2="71290" y2="6774"/>
                        <a14:backgroundMark x1="70323" y1="10000" x2="70323" y2="10000"/>
                        <a14:backgroundMark x1="71290" y1="15484" x2="71290" y2="15484"/>
                        <a14:backgroundMark x1="73548" y1="23548" x2="73548" y2="23548"/>
                        <a14:backgroundMark x1="73871" y1="32903" x2="73871" y2="32903"/>
                        <a14:backgroundMark x1="73871" y1="44516" x2="73871" y2="44516"/>
                        <a14:backgroundMark x1="70000" y1="55484" x2="70000" y2="55484"/>
                        <a14:backgroundMark x1="65806" y1="65806" x2="65806" y2="65806"/>
                        <a14:backgroundMark x1="59355" y1="70000" x2="59355" y2="70000"/>
                        <a14:backgroundMark x1="50000" y1="73548" x2="50000" y2="73548"/>
                        <a14:backgroundMark x1="43871" y1="74839" x2="43871" y2="74839"/>
                        <a14:backgroundMark x1="37419" y1="73548" x2="37419" y2="73548"/>
                        <a14:backgroundMark x1="33871" y1="72903" x2="33871" y2="72903"/>
                        <a14:backgroundMark x1="30323" y1="75484" x2="30323" y2="75484"/>
                        <a14:backgroundMark x1="25806" y1="81613" x2="25806" y2="81613"/>
                        <a14:backgroundMark x1="23226" y1="84516" x2="23226" y2="84516"/>
                        <a14:backgroundMark x1="20645" y1="85161" x2="20645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08610">
            <a:off x="3313862" y="3590465"/>
            <a:ext cx="678615" cy="67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4" b="90000" l="10000" r="93226">
                        <a14:backgroundMark x1="18065" y1="81613" x2="18065" y2="81613"/>
                        <a14:backgroundMark x1="30323" y1="70968" x2="30323" y2="70968"/>
                        <a14:backgroundMark x1="25806" y1="65806" x2="25806" y2="65806"/>
                        <a14:backgroundMark x1="23226" y1="55161" x2="23226" y2="55161"/>
                        <a14:backgroundMark x1="23226" y1="45484" x2="23226" y2="45484"/>
                        <a14:backgroundMark x1="25806" y1="35806" x2="25806" y2="35806"/>
                        <a14:backgroundMark x1="33226" y1="25161" x2="33226" y2="25161"/>
                        <a14:backgroundMark x1="42903" y1="18710" x2="42903" y2="18710"/>
                        <a14:backgroundMark x1="53548" y1="13871" x2="53548" y2="13871"/>
                        <a14:backgroundMark x1="60323" y1="11935" x2="60323" y2="11935"/>
                        <a14:backgroundMark x1="66774" y1="9032" x2="66774" y2="9032"/>
                        <a14:backgroundMark x1="71290" y1="6774" x2="71290" y2="6774"/>
                        <a14:backgroundMark x1="70323" y1="10000" x2="70323" y2="10000"/>
                        <a14:backgroundMark x1="71290" y1="15484" x2="71290" y2="15484"/>
                        <a14:backgroundMark x1="73548" y1="23548" x2="73548" y2="23548"/>
                        <a14:backgroundMark x1="73871" y1="32903" x2="73871" y2="32903"/>
                        <a14:backgroundMark x1="73871" y1="44516" x2="73871" y2="44516"/>
                        <a14:backgroundMark x1="70000" y1="55484" x2="70000" y2="55484"/>
                        <a14:backgroundMark x1="65806" y1="65806" x2="65806" y2="65806"/>
                        <a14:backgroundMark x1="59355" y1="70000" x2="59355" y2="70000"/>
                        <a14:backgroundMark x1="50000" y1="73548" x2="50000" y2="73548"/>
                        <a14:backgroundMark x1="43871" y1="74839" x2="43871" y2="74839"/>
                        <a14:backgroundMark x1="37419" y1="73548" x2="37419" y2="73548"/>
                        <a14:backgroundMark x1="33871" y1="72903" x2="33871" y2="72903"/>
                        <a14:backgroundMark x1="30323" y1="75484" x2="30323" y2="75484"/>
                        <a14:backgroundMark x1="25806" y1="81613" x2="25806" y2="81613"/>
                        <a14:backgroundMark x1="23226" y1="84516" x2="23226" y2="84516"/>
                        <a14:backgroundMark x1="20645" y1="85161" x2="20645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5577" y="4782615"/>
            <a:ext cx="491859" cy="4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8593" y="4483254"/>
            <a:ext cx="624464" cy="6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6754" y="3033746"/>
            <a:ext cx="637835" cy="6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176">
            <a:off x="2332730" y="2432854"/>
            <a:ext cx="619605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6898">
            <a:off x="3448598" y="4684427"/>
            <a:ext cx="619605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0855" y="4537548"/>
            <a:ext cx="637835" cy="6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176">
            <a:off x="2469660" y="3137521"/>
            <a:ext cx="619605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7374" y="4150966"/>
            <a:ext cx="637835" cy="6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Ð ÐµÐ·ÑÐ»ÑÑÐ°Ñ Ð¿Ð¾ÑÑÐºÑ Ð·Ð¾Ð±ÑÐ°Ð¶ÐµÐ½Ñ Ð·Ð° Ð·Ð°Ð¿Ð¸ÑÐ¾Ð¼ &quot;Ð»Ð¸ÑÑÑÑ Ð¶ÐµÐ»ÑÑÐµ Ð¿Ð½Ð³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8176">
            <a:off x="1782609" y="3845199"/>
            <a:ext cx="619605" cy="6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Ð ÐµÐ·ÑÐ»ÑÑÐ°Ñ Ð¿Ð¾ÑÑÐºÑ Ð·Ð¾Ð±ÑÐ°Ð¶ÐµÐ½Ñ Ð·Ð° Ð·Ð°Ð¿Ð¸ÑÐ¾Ð¼ &quot;Ð´ÐµÑÐµÐ²Ð¾ Ð¿Ð½Ð³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47" y="2545282"/>
            <a:ext cx="2794800" cy="36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Ð ÐµÐ·ÑÐ»ÑÑÐ°Ñ Ð¿Ð¾ÑÑÐºÑ Ð·Ð¾Ð±ÑÐ°Ð¶ÐµÐ½Ñ Ð·Ð° Ð·Ð°Ð¿Ð¸ÑÐ¾Ð¼ &quot;ÐºÑÑÑ Ð¿Ð½Ð³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97" y="5175383"/>
            <a:ext cx="4329265" cy="15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559453" y="494529"/>
            <a:ext cx="8732066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Гра «Чи буває так?»</a:t>
            </a:r>
            <a:endParaRPr lang="ru-RU" sz="36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49941" y="1208314"/>
            <a:ext cx="4100942" cy="884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 </a:t>
            </a:r>
            <a:r>
              <a:rPr lang="ru-RU" sz="2400" b="1" dirty="0"/>
              <a:t>в </a:t>
            </a:r>
            <a:r>
              <a:rPr lang="ru-RU" sz="2400" b="1" dirty="0" err="1"/>
              <a:t>осені</a:t>
            </a:r>
            <a:r>
              <a:rPr lang="ru-RU" sz="2400" b="1" dirty="0"/>
              <a:t> коло стежки</a:t>
            </a:r>
            <a:br>
              <a:rPr lang="ru-RU" sz="2400" b="1" dirty="0"/>
            </a:br>
            <a:r>
              <a:rPr lang="ru-RU" sz="2400" b="1" dirty="0" err="1"/>
              <a:t>Вбрались</a:t>
            </a:r>
            <a:r>
              <a:rPr lang="ru-RU" sz="2400" b="1" dirty="0"/>
              <a:t> </a:t>
            </a:r>
            <a:r>
              <a:rPr lang="ru-RU" sz="2400" b="1" dirty="0" err="1"/>
              <a:t>верби</a:t>
            </a:r>
            <a:r>
              <a:rPr lang="ru-RU" sz="2400" b="1" dirty="0"/>
              <a:t> у сережки.</a:t>
            </a:r>
          </a:p>
        </p:txBody>
      </p:sp>
      <p:pic>
        <p:nvPicPr>
          <p:cNvPr id="26" name="Picture 6" descr="Ð ÐµÐ·ÑÐ»ÑÑÐ°Ñ Ð¿Ð¾ÑÑÐºÑ Ð·Ð¾Ð±ÑÐ°Ð¶ÐµÐ½Ñ Ð·Ð° Ð·Ð°Ð¿Ð¸ÑÐ¾Ð¼ &quot;Ð¾ÑÐµÐ½Ñ Ð´Ð¾ÑÐ¾Ð³Ð° ÐºÐ»Ð¸Ð¿Ð°ÑÑ&quot;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5" b="10422"/>
          <a:stretch/>
        </p:blipFill>
        <p:spPr bwMode="auto">
          <a:xfrm>
            <a:off x="6749941" y="2163388"/>
            <a:ext cx="4477658" cy="326889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Ð ÐµÐ·ÑÐ»ÑÑÐ°Ñ Ð¿Ð¾ÑÑÐºÑ Ð·Ð¾Ð±ÑÐ°Ð¶ÐµÐ½Ñ Ð·Ð° Ð·Ð°Ð¿Ð¸ÑÐ¾Ð¼ &quot;Ð²ÐµÑÐ±Ð° ÐºÐ»Ð¸Ð¿Ð°ÑÑ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486">
            <a:off x="9277960" y="3429207"/>
            <a:ext cx="864516" cy="16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Ð ÐµÐ·ÑÐ»ÑÑÐ°Ñ Ð¿Ð¾ÑÑÐºÑ Ð·Ð¾Ð±ÑÐ°Ð¶ÐµÐ½Ñ Ð·Ð° Ð·Ð°Ð¿Ð¸ÑÐ¾Ð¼ &quot;Ð²ÐµÑÐ±Ð° ÐºÐ»Ð¸Ð¿Ð°ÑÑ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8730">
            <a:off x="9386542" y="2610694"/>
            <a:ext cx="864517" cy="16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Ð ÐµÐ·ÑÐ»ÑÑÐ°Ñ Ð¿Ð¾ÑÑÐºÑ Ð·Ð¾Ð±ÑÐ°Ð¶ÐµÐ½Ñ Ð·Ð° Ð·Ð°Ð¿Ð¸ÑÐ¾Ð¼ &quot;Ð²ÐµÑÐ±Ð° ÐºÐ»Ð¸Ð¿Ð°ÑÑ&quot;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939">
            <a:off x="8663985" y="3243702"/>
            <a:ext cx="864516" cy="16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015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7.40741E-7 L 0.0168 0.03982 L -0.00468 0.06759 L 0.00131 0.10185 L 0.02787 0.10764 L 0.03321 0.14375 L 0.01875 0.20185 " pathEditMode="relative" rAng="0" ptsTypes="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1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1667E-6 -2.59259E-6 L -0.02825 0.05671 L -0.01106 0.10255 L 0.00365 0.13542 L -0.04309 0.17685 L -0.05038 0.2206 L -0.02343 0.24676 L 0.01225 0.27755 L 0.04063 0.33658 L 0.01837 0.36713 L 7.91667E-6 0.41528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3.7037E-7 L -0.01472 0.06111 L -0.00613 0.10046 L 0.00989 0.12662 L -0.01225 0.15069 L -0.02332 0.15278 L -0.03178 0.18125 L 0.01106 0.21852 L 0.01484 0.26227 L -0.03061 0.29491 L -0.03061 0.35185 L -0.00235 0.36921 L 0.01484 0.41088 L -0.01342 0.45023 L -0.00847 0.48958 L -0.00847 0.48958 " pathEditMode="relative" ptsTypes="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77778E-6 L -0.04414 0.05879 L -0.01719 0.10486 L 0.04792 0.12222 L 0.06276 0.16805 L 0.04792 0.25115 L 0.01354 0.32337 L 0.0013 0.36921 L 0.04922 0.43703 L 0.04922 0.43703 " pathEditMode="relative" ptsTypes="AAAAAAAAAA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4544 0.05023 L 0.05286 0.08727 L 0.02331 0.13542 L 0.04909 0.16597 L 0.07135 0.17477 L 0.07135 0.20972 L 0.03568 0.22269 L 0.01719 0.28403 L 0.04049 0.29931 L 0.05651 0.32315 L 0.04049 0.35833 " pathEditMode="relative" ptsTypes="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1 -0.00324 L 0.11355 0.0294 L 0.09141 0.07523 L 0.08894 0.13426 L 0.1 0.13865 L 0.12709 0.14745 L 0.12084 0.20856 C 0.10625 0.21643 0.1129 0.21527 0.10118 0.21527 L 0.07045 0.22176 C 0.06915 0.24213 0.06928 0.23495 0.06928 0.24375 L 0.07904 0.2743 L 0.08399 0.3224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627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22 0.08958 L -0.02083 0.10926 L 0.00742 0.11782 L 0.02097 0.14421 L 0.03815 0.17245 L 0.04063 0.18565 L 0.04193 0.20324 " pathEditMode="relative" ptsTypes="AAAAAA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2956 0.05463 L -0.00742 0.10047 L -0.03932 0.17917 L -0.0099 0.21621 L -0.00859 0.30162 " pathEditMode="relative" ptsTypes="AAAA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7.40741E-7 L 0.0168 0.03982 L -0.00468 0.06759 L 0.00131 0.10185 L 0.02787 0.10764 L 0.03321 0.14375 L 0.01875 0.20185 " pathEditMode="relative" rAng="0" ptsTypes="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100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1836 0.07199 L -0.01471 0.10694 L 0.00365 0.12222 L 0.03685 0.12662 L 0.03073 0.20301 L 0.07865 0.2294 L 0.13893 0.25347 L 0.16849 0.2206 L 0.16849 0.2206 " pathEditMode="relative" ptsTypes="AAAAAAAAAA">
                                      <p:cBhvr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1.85185E-6 L 0.03841 0.03912 C 0.02578 0.07384 0.03854 0.04259 0.02799 0.06088 C 0.02604 0.06459 0.02448 0.06898 0.02239 0.07269 C 0.01927 0.07801 0.01797 0.07871 0.01432 0.08056 C 0.01002 0.08264 0.0112 0.08241 0.00872 0.08241 L 0.00872 0.08264 L 0.01901 0.10996 L 0.04192 0.11991 L 0.02109 0.15139 L -0.02227 0.16713 L -0.07591 0.23241 " pathEditMode="relative" rAng="0" ptsTypes="AAAAAAAAAAAA">
                                      <p:cBhvr>
                                        <p:cTn id="2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 ÐµÐ·ÑÐ»ÑÑÐ°Ñ Ð¿Ð¾ÑÑÐºÑ Ð·Ð¾Ð±ÑÐ°Ð¶ÐµÐ½Ñ Ð·Ð° Ð·Ð°Ð¿Ð¸ÑÐ¾Ð¼ &quot;Ð´Ð¾Ð¼Ð¸Ðº ÐºÐ»Ð¸Ð¿Ð°ÑÑ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1" y="1265498"/>
            <a:ext cx="5486851" cy="38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731108" y="4200207"/>
            <a:ext cx="2815833" cy="2334975"/>
            <a:chOff x="2026508" y="4309878"/>
            <a:chExt cx="2815833" cy="2334975"/>
          </a:xfrm>
        </p:grpSpPr>
        <p:pic>
          <p:nvPicPr>
            <p:cNvPr id="8" name="Picture 8" descr="ÐÐ¾Ð²âÑÐ·Ð°Ð½Ðµ Ð·Ð¾Ð±ÑÐ°Ð¶ÐµÐ½Ð½Ñ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6" b="99258" l="15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508" y="4309878"/>
              <a:ext cx="2815833" cy="233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Ð ÐµÐ·ÑÐ»ÑÑÐ°Ñ Ð¿Ð¾ÑÑÐºÑ Ð·Ð¾Ð±ÑÐ°Ð¶ÐµÐ½Ñ Ð·Ð° Ð·Ð°Ð¿Ð¸ÑÐ¾Ð¼ &quot;Ð³Ð»Ð°Ð·Ð° ÐºÐ»Ð¸Ð¿Ð°ÑÑ Ð¿Ð½Ð³&quot;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04797">
              <a:off x="3954411" y="4668990"/>
              <a:ext cx="709998" cy="34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Ð ÐµÐ·ÑÐ»ÑÑÐ°Ñ Ð¿Ð¾ÑÑÐºÑ Ð·Ð¾Ð±ÑÐ°Ð¶ÐµÐ½Ñ Ð·Ð° Ð·Ð°Ð¿Ð¸ÑÐ¾Ð¼ &quot;Ð³Ð»Ð°Ð·Ð° ÐºÐ»Ð¸Ð¿Ð°ÑÑ Ð¿Ð½Ð³&quot;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654">
              <a:off x="2578829" y="5101016"/>
              <a:ext cx="660752" cy="318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2" descr="Ð ÐµÐ·ÑÐ»ÑÑÐ°Ñ Ð¿Ð¾ÑÑÐºÑ Ð·Ð¾Ð±ÑÐ°Ð¶ÐµÐ½Ñ Ð·Ð° Ð·Ð°Ð¿Ð¸ÑÐ¾Ð¼ &quot;ÑÐ¸Ð±Ð° ÐºÐ»Ð¸Ð¿Ð°ÑÑ Ð¿Ð½Ð³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66" y="5448085"/>
            <a:ext cx="1069601" cy="62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Ð ÐµÐ·ÑÐ»ÑÑÐ°Ñ Ð¿Ð¾ÑÑÐºÑ Ð·Ð¾Ð±ÑÐ°Ð¶ÐµÐ½Ñ Ð·Ð° Ð·Ð°Ð¿Ð¸ÑÐ¾Ð¼ &quot;ÐºÐ¾Ð¼Ð±Ð°Ð¹Ð½ Ð¿Ð½Ð³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76" y="3354058"/>
            <a:ext cx="4360643" cy="38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Ð ÐµÐ·ÑÐ»ÑÑÐ°Ñ Ð¿Ð¾ÑÑÐºÑ Ð·Ð¾Ð±ÑÐ°Ð¶ÐµÐ½Ñ Ð·Ð° Ð·Ð°Ð¿Ð¸ÑÐ¾Ð¼ &quot;ÑÐ½ÐµÐ¶Ð¸Ð½ÐºÐ¸ Ð¿Ð½Ð³ Ð±ÐµÐ· ÑÐ¾Ð½Ð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46886" y="5683054"/>
            <a:ext cx="870985" cy="9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Ð ÐµÐ·ÑÐ»ÑÑÐ°Ñ Ð¿Ð¾ÑÑÐºÑ Ð·Ð¾Ð±ÑÐ°Ð¶ÐµÐ½Ñ Ð·Ð° Ð·Ð°Ð¿Ð¸ÑÐ¾Ð¼ &quot;ÑÐ½ÐµÐ¶Ð¸Ð½ÐºÐ¸ Ð¿Ð½Ð³ Ð±ÐµÐ· ÑÐ¾Ð½Ð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822263" y="4667020"/>
            <a:ext cx="870985" cy="9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Ð ÐµÐ·ÑÐ»ÑÑÐ°Ñ Ð¿Ð¾ÑÑÐºÑ Ð·Ð¾Ð±ÑÐ°Ð¶ÐµÐ½Ñ Ð·Ð° Ð·Ð°Ð¿Ð¸ÑÐ¾Ð¼ &quot;ÑÐ½ÐµÐ¶Ð¸Ð½ÐºÐ¸ Ð¿Ð½Ð³ Ð±ÐµÐ· ÑÐ¾Ð½Ð°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46887" y="5147920"/>
            <a:ext cx="870985" cy="9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Ð ÐµÐ·ÑÐ»ÑÑÐ°Ñ Ð¿Ð¾ÑÑÐºÑ Ð·Ð¾Ð±ÑÐ°Ð¶ÐµÐ½Ñ Ð·Ð° Ð·Ð°Ð¿Ð¸ÑÐ¾Ð¼ &quot;ÑÐ½ÐµÐ¶Ð¸Ð½ÐºÐ¸ Ð¿Ð½Ð³ Ð±ÐµÐ· ÑÐ¾Ð½Ð°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373452" y="5760605"/>
            <a:ext cx="639592" cy="70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394083" y="1285287"/>
            <a:ext cx="5175080" cy="29544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А ми стали коло </a:t>
            </a:r>
            <a:r>
              <a:rPr lang="ru-RU" sz="2800" b="1" dirty="0" err="1"/>
              <a:t>хати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Та й не можем </a:t>
            </a:r>
            <a:r>
              <a:rPr lang="ru-RU" sz="2800" b="1" dirty="0" err="1"/>
              <a:t>розібрати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Кому </a:t>
            </a:r>
            <a:r>
              <a:rPr lang="ru-RU" sz="2800" b="1" dirty="0" err="1"/>
              <a:t>іти</a:t>
            </a:r>
            <a:r>
              <a:rPr lang="ru-RU" sz="2800" b="1" dirty="0"/>
              <a:t> </a:t>
            </a:r>
            <a:r>
              <a:rPr lang="ru-RU" sz="2800" b="1" dirty="0" err="1"/>
              <a:t>рибу</a:t>
            </a:r>
            <a:r>
              <a:rPr lang="ru-RU" sz="2800" b="1" dirty="0"/>
              <a:t> пасти,</a:t>
            </a:r>
            <a:br>
              <a:rPr lang="ru-RU" sz="2800" b="1" dirty="0"/>
            </a:br>
            <a:r>
              <a:rPr lang="ru-RU" sz="2800" b="1" dirty="0"/>
              <a:t>Кому воду в копи </a:t>
            </a:r>
            <a:r>
              <a:rPr lang="ru-RU" sz="2800" b="1" dirty="0" err="1"/>
              <a:t>класти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Кому </a:t>
            </a:r>
            <a:r>
              <a:rPr lang="ru-RU" sz="2800" b="1" dirty="0" err="1"/>
              <a:t>піски</a:t>
            </a:r>
            <a:r>
              <a:rPr lang="ru-RU" sz="2800" b="1" dirty="0"/>
              <a:t> </a:t>
            </a:r>
            <a:r>
              <a:rPr lang="ru-RU" sz="2800" b="1" dirty="0" err="1"/>
              <a:t>молотити</a:t>
            </a:r>
            <a:r>
              <a:rPr lang="ru-RU" sz="2800" b="1" dirty="0"/>
              <a:t>,</a:t>
            </a:r>
            <a:br>
              <a:rPr lang="ru-RU" sz="2800" b="1" dirty="0"/>
            </a:br>
            <a:r>
              <a:rPr lang="ru-RU" sz="2800" b="1" dirty="0"/>
              <a:t>Кому </a:t>
            </a:r>
            <a:r>
              <a:rPr lang="ru-RU" sz="2800" b="1" dirty="0" err="1"/>
              <a:t>сніги</a:t>
            </a:r>
            <a:r>
              <a:rPr lang="ru-RU" sz="2800" b="1" dirty="0"/>
              <a:t> </a:t>
            </a:r>
            <a:r>
              <a:rPr lang="ru-RU" sz="2800" b="1" dirty="0" err="1"/>
              <a:t>волочити</a:t>
            </a:r>
            <a:r>
              <a:rPr lang="ru-RU" sz="2800" b="1" dirty="0"/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59453" y="494529"/>
            <a:ext cx="8732066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Гра «Чи буває так?»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174043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1896" y="494529"/>
            <a:ext cx="10746815" cy="8307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Які </a:t>
            </a:r>
            <a:r>
              <a:rPr lang="uk-UA" sz="4000" b="1" dirty="0">
                <a:solidFill>
                  <a:schemeClr val="bg1"/>
                </a:solidFill>
              </a:rPr>
              <a:t>зміни відбуваються в природі?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6" y="1462084"/>
            <a:ext cx="4029179" cy="220739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6" y="1462083"/>
            <a:ext cx="2065243" cy="27536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65" y="1462083"/>
            <a:ext cx="4286846" cy="36223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1" y="4098816"/>
            <a:ext cx="3942608" cy="19713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918378" y="3537547"/>
            <a:ext cx="1736213" cy="5612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Світанок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69960" y="3935105"/>
            <a:ext cx="1736213" cy="6962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Захід сонця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80219" y="5084468"/>
            <a:ext cx="2933204" cy="5612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Зміна дня і ночі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5446" y="5508851"/>
            <a:ext cx="2933204" cy="56126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Зміна пір 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112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1896" y="495592"/>
            <a:ext cx="10521538" cy="11473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Упізнай пору року. </a:t>
            </a:r>
            <a:r>
              <a:rPr lang="uk-UA" sz="3200" b="1" dirty="0" err="1">
                <a:solidFill>
                  <a:schemeClr val="bg1"/>
                </a:solidFill>
              </a:rPr>
              <a:t>Обери</a:t>
            </a:r>
            <a:r>
              <a:rPr lang="uk-UA" sz="3200" b="1" dirty="0">
                <a:solidFill>
                  <a:schemeClr val="bg1"/>
                </a:solidFill>
              </a:rPr>
              <a:t> явище природи, яке характерне для цієї пори року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3" b="54554"/>
          <a:stretch/>
        </p:blipFill>
        <p:spPr>
          <a:xfrm>
            <a:off x="618717" y="1881357"/>
            <a:ext cx="3703901" cy="36706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70" y="1642908"/>
            <a:ext cx="2649558" cy="2273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83" y="4272888"/>
            <a:ext cx="2598197" cy="1966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37" y="4125799"/>
            <a:ext cx="2378319" cy="21140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24333" y1="45577" x2="25778" y2="50769"/>
                        <a14:foregroundMark x1="28889" y1="52500" x2="32111" y2="59038"/>
                        <a14:foregroundMark x1="36778" y1="57500" x2="38778" y2="62308"/>
                        <a14:foregroundMark x1="44444" y1="48269" x2="47111" y2="51346"/>
                        <a14:foregroundMark x1="49889" y1="55192" x2="52778" y2="60577"/>
                        <a14:foregroundMark x1="61556" y1="58269" x2="59000" y2="64808"/>
                        <a14:foregroundMark x1="60333" y1="74038" x2="60333" y2="80769"/>
                        <a14:foregroundMark x1="54111" y1="67500" x2="55000" y2="72308"/>
                        <a14:foregroundMark x1="42000" y1="64038" x2="44667" y2="73077"/>
                        <a14:foregroundMark x1="46889" y1="79808" x2="49111" y2="84038"/>
                        <a14:foregroundMark x1="51667" y1="87500" x2="52444" y2="97885"/>
                        <a14:foregroundMark x1="35111" y1="86346" x2="38667" y2="95000"/>
                        <a14:foregroundMark x1="31667" y1="73077" x2="33556" y2="80000"/>
                        <a14:foregroundMark x1="22556" y1="69038" x2="25000" y2="79038"/>
                        <a14:foregroundMark x1="25222" y1="86346" x2="26778" y2="95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56" y="1713161"/>
            <a:ext cx="3925136" cy="2267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7" y="1862668"/>
            <a:ext cx="4832267" cy="36706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Ознаки літа - AudioMam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6" y="1862668"/>
            <a:ext cx="4832267" cy="37559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Детские картинки весна - 81 фот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5" y="1827719"/>
            <a:ext cx="4832267" cy="37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3777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2535" y="538854"/>
            <a:ext cx="9285085" cy="7318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Дай відповіді на запитання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47149" y="1455492"/>
            <a:ext cx="7593922" cy="1246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Про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явища</a:t>
            </a:r>
            <a:r>
              <a:rPr lang="ru-RU" sz="2800" b="1" dirty="0"/>
              <a:t> </a:t>
            </a:r>
            <a:r>
              <a:rPr lang="ru-RU" sz="2800" b="1" dirty="0" err="1"/>
              <a:t>природи</a:t>
            </a:r>
            <a:r>
              <a:rPr lang="ru-RU" sz="2800" b="1" dirty="0"/>
              <a:t> </a:t>
            </a:r>
            <a:r>
              <a:rPr lang="ru-RU" sz="2800" b="1" dirty="0" err="1"/>
              <a:t>нагадують</a:t>
            </a:r>
            <a:r>
              <a:rPr lang="ru-RU" sz="2800" b="1" dirty="0"/>
              <a:t>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err="1"/>
              <a:t>назви</a:t>
            </a:r>
            <a:r>
              <a:rPr lang="ru-RU" sz="2800" b="1" dirty="0"/>
              <a:t> </a:t>
            </a:r>
            <a:r>
              <a:rPr lang="ru-RU" sz="2800" b="1" dirty="0" err="1"/>
              <a:t>осінніх</a:t>
            </a:r>
            <a:r>
              <a:rPr lang="ru-RU" sz="2800" b="1" dirty="0"/>
              <a:t> </a:t>
            </a:r>
            <a:r>
              <a:rPr lang="ru-RU" sz="2800" b="1" dirty="0" err="1"/>
              <a:t>місяців</a:t>
            </a:r>
            <a:r>
              <a:rPr lang="ru-RU" sz="2800" b="1" dirty="0"/>
              <a:t>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7149" y="2854476"/>
            <a:ext cx="7574508" cy="13963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залежить</a:t>
            </a:r>
            <a:r>
              <a:rPr lang="ru-RU" sz="2800" b="1" dirty="0"/>
              <a:t> </a:t>
            </a:r>
            <a:r>
              <a:rPr lang="ru-RU" sz="2800" b="1" dirty="0" err="1"/>
              <a:t>твоє</a:t>
            </a:r>
            <a:r>
              <a:rPr lang="ru-RU" sz="2800" b="1" dirty="0"/>
              <a:t> </a:t>
            </a:r>
            <a:r>
              <a:rPr lang="ru-RU" sz="2800" b="1" dirty="0" err="1"/>
              <a:t>життя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явищ</a:t>
            </a:r>
            <a:r>
              <a:rPr lang="ru-RU" sz="2800" b="1" dirty="0"/>
              <a:t> </a:t>
            </a:r>
            <a:r>
              <a:rPr lang="ru-RU" sz="2800" b="1" dirty="0" err="1"/>
              <a:t>неживої</a:t>
            </a:r>
            <a:r>
              <a:rPr lang="ru-RU" sz="2800" b="1" dirty="0"/>
              <a:t> </a:t>
            </a:r>
            <a:r>
              <a:rPr lang="ru-RU" sz="2800" b="1" dirty="0" err="1"/>
              <a:t>природи</a:t>
            </a:r>
            <a:r>
              <a:rPr lang="ru-RU" sz="2800" b="1" dirty="0"/>
              <a:t>? А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явищ</a:t>
            </a:r>
            <a:r>
              <a:rPr lang="ru-RU" sz="2800" b="1" dirty="0"/>
              <a:t> </a:t>
            </a:r>
            <a:r>
              <a:rPr lang="ru-RU" sz="2800" b="1" dirty="0" err="1"/>
              <a:t>живої</a:t>
            </a:r>
            <a:r>
              <a:rPr lang="ru-RU" sz="2800" b="1" dirty="0"/>
              <a:t> </a:t>
            </a:r>
            <a:r>
              <a:rPr lang="ru-RU" sz="2800" b="1" dirty="0" err="1"/>
              <a:t>природи</a:t>
            </a:r>
            <a:r>
              <a:rPr lang="ru-RU" sz="2800" b="1" dirty="0"/>
              <a:t>? </a:t>
            </a:r>
            <a:r>
              <a:rPr lang="ru-RU" sz="2800" b="1" dirty="0" err="1"/>
              <a:t>Чому</a:t>
            </a:r>
            <a:r>
              <a:rPr lang="ru-RU" sz="2800" b="1" dirty="0"/>
              <a:t>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47149" y="4448863"/>
            <a:ext cx="7137042" cy="120728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/>
              <a:t>Які події настають у твоєму житті з приходом осені?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" t="13730" r="56080" b="9453"/>
          <a:stretch/>
        </p:blipFill>
        <p:spPr>
          <a:xfrm>
            <a:off x="9124069" y="1362258"/>
            <a:ext cx="2371954" cy="43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30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2 клас\4 ЯДС\1 Грущинська\2 Людина і природа восени\№014 Що називають явищами природи\2024-09-26_2320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39243" r="12940" b="1331"/>
          <a:stretch/>
        </p:blipFill>
        <p:spPr bwMode="auto">
          <a:xfrm>
            <a:off x="6768000" y="3111677"/>
            <a:ext cx="4932000" cy="132657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12774" y="399959"/>
            <a:ext cx="9376177" cy="7357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8" y="5926238"/>
            <a:ext cx="951671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r>
              <a:rPr lang="ru-RU" sz="2800" b="1" dirty="0" smtClean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uk-UA" sz="1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647"/>
          <a:stretch/>
        </p:blipFill>
        <p:spPr>
          <a:xfrm>
            <a:off x="10116273" y="251780"/>
            <a:ext cx="1470399" cy="1798996"/>
          </a:xfrm>
          <a:prstGeom prst="rect">
            <a:avLst/>
          </a:prstGeom>
        </p:spPr>
      </p:pic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839732" y="3226384"/>
            <a:ext cx="404411" cy="4825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endParaRPr lang="uk-UA" sz="2800" b="1" dirty="0">
              <a:solidFill>
                <a:srgbClr val="FF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" b="27058"/>
          <a:stretch/>
        </p:blipFill>
        <p:spPr>
          <a:xfrm>
            <a:off x="1306287" y="4819390"/>
            <a:ext cx="2958364" cy="16451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58" y="4786112"/>
            <a:ext cx="2466581" cy="16443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22" y="4786113"/>
            <a:ext cx="2377641" cy="15858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668615" y="1247103"/>
            <a:ext cx="5956631" cy="73693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. Назва якого місяця збігається з назвою природного явища. Допиши її у вірш.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2 клас\4 ЯДС\1 Грущинська\2 Людина і природа восени\№014 Що називають явищами природи\2024-09-26_2315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24595" r="2007" b="524"/>
          <a:stretch/>
        </p:blipFill>
        <p:spPr bwMode="auto">
          <a:xfrm>
            <a:off x="657915" y="2067764"/>
            <a:ext cx="5967331" cy="25315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031114" y="2164202"/>
            <a:ext cx="1730802" cy="4825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листопад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37546" y="2059082"/>
            <a:ext cx="4962453" cy="93923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4. Підпиши літерою </a:t>
            </a:r>
            <a:r>
              <a:rPr lang="uk-UA" sz="2000" b="1" dirty="0" smtClean="0">
                <a:solidFill>
                  <a:srgbClr val="FF0000"/>
                </a:solidFill>
              </a:rPr>
              <a:t>А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явища, властиві неживій природі, а літерою </a:t>
            </a:r>
            <a:r>
              <a:rPr lang="uk-UA" sz="2000" b="1" dirty="0" smtClean="0">
                <a:solidFill>
                  <a:srgbClr val="FF0000"/>
                </a:solidFill>
              </a:rPr>
              <a:t>Б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– явища живої природи.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15500" y="3751214"/>
            <a:ext cx="404411" cy="4825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Б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99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992459" y="494530"/>
            <a:ext cx="9942242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Рефлексійна</a:t>
            </a:r>
            <a:r>
              <a:rPr lang="uk-UA" sz="3600" b="1" dirty="0">
                <a:solidFill>
                  <a:schemeClr val="bg1"/>
                </a:solidFill>
              </a:rPr>
              <a:t> вправа «Дерево зростання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9"/>
            <a:ext cx="6438823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346794">
            <a:off x="1375916" y="4430643"/>
            <a:ext cx="2731467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Було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669025" y="2147571"/>
            <a:ext cx="2328441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2ADA"/>
                </a:solidFill>
              </a:rPr>
              <a:t>Було</a:t>
            </a:r>
            <a:r>
              <a:rPr lang="ru-RU" sz="2800" b="1" dirty="0" smtClean="0">
                <a:solidFill>
                  <a:srgbClr val="322ADA"/>
                </a:solidFill>
              </a:rPr>
              <a:t> </a:t>
            </a:r>
            <a:r>
              <a:rPr lang="ru-RU" sz="2800" b="1" dirty="0" err="1" smtClean="0">
                <a:solidFill>
                  <a:srgbClr val="322ADA"/>
                </a:solidFill>
              </a:rPr>
              <a:t>важко</a:t>
            </a:r>
            <a:endParaRPr lang="ru-RU" sz="2800" b="1" dirty="0">
              <a:solidFill>
                <a:srgbClr val="322AD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350801">
            <a:off x="4131693" y="4006202"/>
            <a:ext cx="2123071" cy="57888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2ADA"/>
                </a:solidFill>
              </a:rPr>
              <a:t>Було</a:t>
            </a:r>
            <a:r>
              <a:rPr lang="ru-RU" sz="2800" b="1" dirty="0" smtClean="0">
                <a:solidFill>
                  <a:srgbClr val="322ADA"/>
                </a:solidFill>
              </a:rPr>
              <a:t> легко</a:t>
            </a:r>
            <a:endParaRPr lang="ru-RU" sz="28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3" y="1077930"/>
            <a:ext cx="4212227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18" y="1700320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6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86" y="3759074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9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300" y="223603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237750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80" y="2248793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78" y="2548346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70" y="2999911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9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758" y="136635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70" y="265785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77" y="285217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640" y="142913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720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145" y="302619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436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1825" y="463138"/>
            <a:ext cx="9646596" cy="11756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Для </a:t>
            </a:r>
            <a:r>
              <a:rPr lang="uk-UA" sz="3200" b="1" dirty="0">
                <a:solidFill>
                  <a:schemeClr val="bg1"/>
                </a:solidFill>
              </a:rPr>
              <a:t>відкриття інтерактивного завдання натисніть на помаранчевий  </a:t>
            </a:r>
            <a:r>
              <a:rPr lang="uk-UA" sz="3200" b="1" dirty="0" smtClean="0">
                <a:solidFill>
                  <a:schemeClr val="bg1"/>
                </a:solidFill>
              </a:rPr>
              <a:t>прямокутник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593765" y="1638796"/>
            <a:ext cx="10915655" cy="4624385"/>
          </a:xfrm>
          <a:prstGeom prst="rect">
            <a:avLst/>
          </a:prstGeom>
          <a:solidFill>
            <a:srgbClr val="C55A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33131" y="1541386"/>
            <a:ext cx="5955741" cy="228147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Дзвоник пролунав веселий,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Дружно всіх він кличе в клас.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цікаве на </a:t>
            </a:r>
            <a:r>
              <a:rPr lang="uk-UA" sz="3200" b="1" dirty="0" err="1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 fontAlgn="base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Пропоную я для вас. 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8283" y="512955"/>
            <a:ext cx="10592284" cy="6913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30727" y="3896729"/>
            <a:ext cx="4419515" cy="15323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Розглянь листочки. Який з них передає твій настрій?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Чому? 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https://multiurok.ru/img/182813/image_5f7d15397e5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18" y="1541386"/>
            <a:ext cx="2206249" cy="192675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0.gstatic.com/images?q=tbn:ANd9GcRuuH_yKzBfRMfElQY_UX-IPXGF4uEymCkMdvmDnsTPPZbkHh5xzslmXqv_EmUNW2eKDak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44" y="1535318"/>
            <a:ext cx="2071359" cy="198516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pinimg.com/736x/4e/c7/e2/4ec7e26b265cc33170b83324dd02c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3" y="1556233"/>
            <a:ext cx="2240190" cy="196425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0.gstatic.com/images?q=tbn:ANd9GcT6mhsAqbRuRC0DoW0J088kKYj0FgEeIy7ze0Fo7RipUoK_sLC3nzajPOT25d2IenComWE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5" y="3697032"/>
            <a:ext cx="2294294" cy="201168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onechko.net.ua/uploads/goods/1386/max/59e6cf9a74b8bc9ea48b75a5afc08ce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r="15006"/>
          <a:stretch/>
        </p:blipFill>
        <p:spPr bwMode="auto">
          <a:xfrm>
            <a:off x="6198500" y="1541386"/>
            <a:ext cx="2386694" cy="190267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fs03.vseosvita.ua/03014qi2-06dc-1200x6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59" y="3896729"/>
            <a:ext cx="2922170" cy="16122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371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49087" y="495119"/>
            <a:ext cx="10526484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7" y="2737543"/>
            <a:ext cx="3122072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232243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232243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232243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4385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2" y="2664385"/>
            <a:ext cx="2967736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2967737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2981777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2967737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2628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040072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5190" y="606041"/>
            <a:ext cx="10515599" cy="723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9456" y="1417149"/>
            <a:ext cx="4510511" cy="3046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Непомітно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з'явилася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осінь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—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День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коротшим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щодоби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Глянь: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берізки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уже —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злотокосі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І 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дубів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багряніють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чуби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Вже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теплі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краї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відлетіли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Сонцелюби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дзвінкі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журавлі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Не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страшні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їм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тепер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заметілі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далекій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південній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13" name="Picture 6" descr="Бібліо Читайлик. new: Линуть в небі журавлі. А курличуть до землі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86" y="1417149"/>
            <a:ext cx="4679903" cy="30469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19456" y="4554279"/>
            <a:ext cx="5413345" cy="8206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 які зміни в природі восени  розповідає автор у вірші?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94164" y="4554278"/>
            <a:ext cx="5413345" cy="8206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Чому журавлі відлітають у теплі краї?</a:t>
            </a:r>
            <a:endParaRPr lang="ru-RU" sz="24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74711" y="5532476"/>
            <a:ext cx="5413344" cy="7122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ще зміни в природі відбуваються восени?</a:t>
            </a:r>
            <a:endParaRPr lang="ru-RU" sz="2400" b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16281" y="2173184"/>
            <a:ext cx="397823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803150" y="2515589"/>
            <a:ext cx="329136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459715" y="2912933"/>
            <a:ext cx="3291364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955550" y="3321132"/>
            <a:ext cx="279552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941437" y="3629891"/>
            <a:ext cx="215307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6392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6858" y="502560"/>
            <a:ext cx="10631630" cy="7475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287" y="1694653"/>
            <a:ext cx="2841696" cy="435626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97360" y="1344005"/>
            <a:ext cx="1760829" cy="7873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Вересень – рання осінь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58189" y="1334186"/>
            <a:ext cx="1900185" cy="7873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Жовтень – золота осінь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58374" y="1334186"/>
            <a:ext cx="1798354" cy="7873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Листопад - </a:t>
            </a:r>
            <a:r>
              <a:rPr lang="uk-UA" sz="2400" b="1" dirty="0" err="1" smtClean="0"/>
              <a:t>підзимок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6858" y="1348118"/>
            <a:ext cx="2008841" cy="7181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Пригадай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періоди осені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42760" y="3402152"/>
            <a:ext cx="4606864" cy="145057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ми ознайомимось з 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поняттям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явища  природи», «сезонні явища»;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вчитимемось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описувати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осінні явища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живій та неживій природі;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337" y="4975760"/>
            <a:ext cx="7410202" cy="9207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Всі </a:t>
            </a:r>
            <a:r>
              <a:rPr lang="uk-UA" sz="2400" b="1" u="sng" dirty="0" smtClean="0"/>
              <a:t>зміни</a:t>
            </a:r>
            <a:r>
              <a:rPr lang="uk-UA" sz="2400" b="1" dirty="0" smtClean="0"/>
              <a:t>, які відбуваються </a:t>
            </a:r>
            <a:r>
              <a:rPr lang="uk-UA" sz="2400" b="1" u="sng" dirty="0" smtClean="0"/>
              <a:t>в природі </a:t>
            </a:r>
            <a:r>
              <a:rPr lang="uk-UA" sz="2400" b="1" dirty="0" smtClean="0"/>
              <a:t>– називаються </a:t>
            </a:r>
            <a:r>
              <a:rPr lang="uk-UA" sz="2400" b="1" u="sng" dirty="0" smtClean="0"/>
              <a:t>явищами природи</a:t>
            </a:r>
            <a:r>
              <a:rPr lang="uk-UA" sz="2400" b="1" dirty="0" smtClean="0"/>
              <a:t>. Кожна пора року має свої явища.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80405" y="2317379"/>
            <a:ext cx="4176323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Кожного </a:t>
            </a:r>
            <a:r>
              <a:rPr lang="ru-RU" sz="2000" b="1" dirty="0"/>
              <a:t>дня </a:t>
            </a:r>
            <a:r>
              <a:rPr lang="ru-RU" sz="2000" b="1" dirty="0" err="1"/>
              <a:t>навколо</a:t>
            </a:r>
            <a:r>
              <a:rPr lang="ru-RU" sz="2000" b="1" dirty="0"/>
              <a:t> </a:t>
            </a:r>
            <a:r>
              <a:rPr lang="ru-RU" sz="2000" b="1" dirty="0" err="1"/>
              <a:t>відбувається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змін</a:t>
            </a:r>
            <a:r>
              <a:rPr lang="ru-RU" sz="2000" b="1" dirty="0"/>
              <a:t>. </a:t>
            </a:r>
            <a:r>
              <a:rPr lang="ru-RU" sz="2000" b="1" dirty="0" err="1"/>
              <a:t>Які</a:t>
            </a:r>
            <a:r>
              <a:rPr lang="ru-RU" sz="2000" b="1" dirty="0"/>
              <a:t> вони? </a:t>
            </a:r>
            <a:endParaRPr lang="ru-RU" sz="2000" b="1" dirty="0" smtClean="0"/>
          </a:p>
          <a:p>
            <a:pPr lvl="0" algn="ctr"/>
            <a:r>
              <a:rPr lang="ru-RU" sz="2000" b="1" dirty="0" err="1" smtClean="0"/>
              <a:t>Чи</a:t>
            </a:r>
            <a:r>
              <a:rPr lang="ru-RU" sz="2000" b="1" dirty="0"/>
              <a:t> </a:t>
            </a:r>
            <a:r>
              <a:rPr lang="ru-RU" sz="2000" b="1" dirty="0" err="1"/>
              <a:t>всі</a:t>
            </a:r>
            <a:r>
              <a:rPr lang="ru-RU" sz="2000" b="1" dirty="0"/>
              <a:t> </a:t>
            </a:r>
            <a:r>
              <a:rPr lang="ru-RU" sz="2000" b="1" dirty="0" err="1"/>
              <a:t>зміни</a:t>
            </a:r>
            <a:r>
              <a:rPr lang="ru-RU" sz="2000" b="1" dirty="0"/>
              <a:t> легко </a:t>
            </a:r>
            <a:r>
              <a:rPr lang="ru-RU" sz="2000" b="1" dirty="0" err="1"/>
              <a:t>помітити</a:t>
            </a:r>
            <a:r>
              <a:rPr lang="ru-RU" sz="2000" b="1" dirty="0"/>
              <a:t>? </a:t>
            </a:r>
            <a:r>
              <a:rPr lang="ru-RU" sz="2000" b="1" dirty="0" err="1"/>
              <a:t>Чому</a:t>
            </a:r>
            <a:r>
              <a:rPr lang="ru-RU" sz="2000" b="1" dirty="0"/>
              <a:t>? </a:t>
            </a:r>
          </a:p>
        </p:txBody>
      </p:sp>
      <p:pic>
        <p:nvPicPr>
          <p:cNvPr id="1026" name="Picture 2" descr="ОСІННІ ЯВИЩА В ЖИТТІ РОСЛИН - ПРИРОДА ВОСЕНИ - ПРИРОДОЗНАВСТВО 2 КЛАС - Т.  Г. Гільбер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2" y="2386786"/>
            <a:ext cx="3390808" cy="24659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00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Світлана Корольова - Курличуть знов у небі журавлі, летять туди де тепло,  там, де літо, а осінь трусить дощик по землі, бо вже пора, час поливати  жито. Летять клинами в небі журавлі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54100" y="482654"/>
            <a:ext cx="9776196" cy="850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До явищ неживої природи належать:</a:t>
            </a:r>
          </a:p>
        </p:txBody>
      </p:sp>
      <p:pic>
        <p:nvPicPr>
          <p:cNvPr id="8" name="Picture 2" descr="Природні тіла, речовини та явища природи - Природознавство (F70). 6 клас.  Любарец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7" y="1455200"/>
            <a:ext cx="7860099" cy="50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8682" y="1490826"/>
            <a:ext cx="4497256" cy="118112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Ці явища природи визначають стан погоди.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3" y="4572613"/>
            <a:ext cx="2465606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949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Обробка смородини до розпускання бруньок - Порадниц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593" y="1563689"/>
            <a:ext cx="2184619" cy="15978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743593" y="3106874"/>
            <a:ext cx="2205044" cy="83579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Розпускання листя навесні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90445" y="3259352"/>
            <a:ext cx="2096174" cy="5507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Листопад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18043" y="3304988"/>
            <a:ext cx="1712368" cy="532607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Цвітіння</a:t>
            </a:r>
            <a:r>
              <a:rPr lang="ru-RU" sz="2400" b="1" dirty="0"/>
              <a:t>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95664" y="5588501"/>
            <a:ext cx="1806496" cy="833806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Утворення</a:t>
            </a:r>
            <a:r>
              <a:rPr lang="ru-RU" sz="2400" b="1" dirty="0"/>
              <a:t> </a:t>
            </a:r>
            <a:r>
              <a:rPr lang="ru-RU" sz="2400" b="1" dirty="0" err="1"/>
              <a:t>плодів</a:t>
            </a:r>
            <a:r>
              <a:rPr lang="ru-RU" sz="2400" b="1" dirty="0"/>
              <a:t>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214" y="4083902"/>
            <a:ext cx="2728937" cy="2017547"/>
          </a:xfrm>
          <a:prstGeom prst="rect">
            <a:avLst/>
          </a:prstGeom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4100" y="601407"/>
            <a:ext cx="10047488" cy="850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До явищ </a:t>
            </a:r>
            <a:r>
              <a:rPr lang="uk-UA" sz="4000" b="1" dirty="0" smtClean="0">
                <a:solidFill>
                  <a:schemeClr val="bg1"/>
                </a:solidFill>
              </a:rPr>
              <a:t>живої </a:t>
            </a:r>
            <a:r>
              <a:rPr lang="uk-UA" sz="4000" b="1" dirty="0">
                <a:solidFill>
                  <a:schemeClr val="bg1"/>
                </a:solidFill>
              </a:rPr>
              <a:t>природи належать:</a:t>
            </a:r>
          </a:p>
        </p:txBody>
      </p:sp>
      <p:pic>
        <p:nvPicPr>
          <p:cNvPr id="2050" name="Picture 2" descr="D:\Картинки до тестів\Тварини\Ключ журав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83" y="4111893"/>
            <a:ext cx="1809215" cy="17850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Рослини\буз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89" y="1550291"/>
            <a:ext cx="1371600" cy="17190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Рослини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62" y="1550291"/>
            <a:ext cx="1677226" cy="16772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Рослини\Огіро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90" y="4083902"/>
            <a:ext cx="2229608" cy="15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Листопад: что это такое, как и почему происходит, значение в природ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68" y="1550291"/>
            <a:ext cx="2223751" cy="16772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440614" y="5760166"/>
            <a:ext cx="2128551" cy="6917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Відліт </a:t>
            </a:r>
            <a:r>
              <a:rPr lang="uk-UA" sz="2400" b="1" dirty="0" smtClean="0"/>
              <a:t>і приліт птахів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99" y="4111893"/>
            <a:ext cx="2568812" cy="171254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74790" y="3209512"/>
            <a:ext cx="2027370" cy="8277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Пожовтіння листя восени</a:t>
            </a:r>
            <a:endParaRPr lang="ru-RU" sz="24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05638" y="5783776"/>
            <a:ext cx="2128551" cy="6681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Поява потомства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246486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5034" y="494528"/>
            <a:ext cx="9595262" cy="7167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8763" y="1435225"/>
            <a:ext cx="4452054" cy="36236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День за днем,</a:t>
            </a:r>
          </a:p>
          <a:p>
            <a:pPr algn="ctr"/>
            <a:r>
              <a:rPr lang="ru-RU" sz="2400" b="1" dirty="0"/>
              <a:t>за </a:t>
            </a:r>
            <a:r>
              <a:rPr lang="ru-RU" sz="2400" b="1" dirty="0" err="1"/>
              <a:t>тижнем</a:t>
            </a:r>
            <a:r>
              <a:rPr lang="ru-RU" sz="2400" b="1" dirty="0"/>
              <a:t> </a:t>
            </a:r>
            <a:r>
              <a:rPr lang="ru-RU" sz="2400" b="1" dirty="0" err="1"/>
              <a:t>тижні</a:t>
            </a:r>
            <a:r>
              <a:rPr lang="ru-RU" sz="2400" b="1" dirty="0"/>
              <a:t> —</a:t>
            </a:r>
          </a:p>
          <a:p>
            <a:pPr algn="ctr"/>
            <a:r>
              <a:rPr lang="ru-RU" sz="2400" b="1" dirty="0" err="1"/>
              <a:t>непомітно</a:t>
            </a:r>
            <a:r>
              <a:rPr lang="ru-RU" sz="2400" b="1" dirty="0"/>
              <a:t> лине час.</a:t>
            </a:r>
          </a:p>
          <a:p>
            <a:pPr algn="ctr"/>
            <a:r>
              <a:rPr lang="ru-RU" sz="2400" b="1" dirty="0" err="1"/>
              <a:t>Різні</a:t>
            </a:r>
            <a:r>
              <a:rPr lang="ru-RU" sz="2400" b="1" dirty="0"/>
              <a:t> </a:t>
            </a:r>
            <a:r>
              <a:rPr lang="ru-RU" sz="2400" b="1" dirty="0" err="1"/>
              <a:t>зміни</a:t>
            </a:r>
            <a:r>
              <a:rPr lang="ru-RU" sz="2400" b="1" dirty="0"/>
              <a:t> </a:t>
            </a:r>
            <a:r>
              <a:rPr lang="ru-RU" sz="2400" b="1" dirty="0" err="1"/>
              <a:t>дивовижні</a:t>
            </a:r>
            <a:endParaRPr lang="ru-RU" sz="2400" b="1" dirty="0"/>
          </a:p>
          <a:p>
            <a:pPr algn="ctr"/>
            <a:r>
              <a:rPr lang="ru-RU" sz="2400" b="1" dirty="0" err="1"/>
              <a:t>відбуваються</a:t>
            </a:r>
            <a:r>
              <a:rPr lang="ru-RU" sz="2400" b="1" dirty="0"/>
              <a:t> круг нас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b="1" dirty="0"/>
              <a:t>От зима, весна та </a:t>
            </a:r>
            <a:r>
              <a:rPr lang="ru-RU" sz="2400" b="1" dirty="0" err="1"/>
              <a:t>літо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 err="1"/>
              <a:t>осінь</a:t>
            </a:r>
            <a:r>
              <a:rPr lang="ru-RU" sz="2400" b="1" dirty="0"/>
              <a:t>, </a:t>
            </a:r>
            <a:r>
              <a:rPr lang="ru-RU" sz="2400" b="1" dirty="0" err="1"/>
              <a:t>потім</a:t>
            </a:r>
            <a:r>
              <a:rPr lang="ru-RU" sz="2400" b="1" dirty="0"/>
              <a:t> </a:t>
            </a:r>
            <a:r>
              <a:rPr lang="ru-RU" sz="2400" b="1" dirty="0" err="1"/>
              <a:t>знов</a:t>
            </a:r>
            <a:r>
              <a:rPr lang="ru-RU" sz="2400" b="1" dirty="0"/>
              <a:t> зима…</a:t>
            </a:r>
          </a:p>
          <a:p>
            <a:pPr algn="ctr"/>
            <a:r>
              <a:rPr lang="ru-RU" sz="2400" b="1" dirty="0" err="1"/>
              <a:t>Сивий</a:t>
            </a:r>
            <a:r>
              <a:rPr lang="ru-RU" sz="2400" b="1" dirty="0"/>
              <a:t> час </a:t>
            </a:r>
            <a:r>
              <a:rPr lang="ru-RU" sz="2400" b="1" dirty="0" err="1"/>
              <a:t>летить</a:t>
            </a:r>
            <a:r>
              <a:rPr lang="ru-RU" sz="2400" b="1" dirty="0"/>
              <a:t> над </a:t>
            </a:r>
            <a:r>
              <a:rPr lang="ru-RU" sz="2400" b="1" dirty="0" err="1"/>
              <a:t>світом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/>
              <a:t>і </a:t>
            </a:r>
            <a:r>
              <a:rPr lang="ru-RU" sz="2400" b="1" dirty="0" err="1"/>
              <a:t>кінця</a:t>
            </a:r>
            <a:r>
              <a:rPr lang="ru-RU" sz="2400" b="1" dirty="0"/>
              <a:t> </a:t>
            </a:r>
            <a:r>
              <a:rPr lang="ru-RU" sz="2400" b="1" dirty="0" err="1"/>
              <a:t>йому</a:t>
            </a:r>
            <a:r>
              <a:rPr lang="ru-RU" sz="2400" b="1" dirty="0"/>
              <a:t> нема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22" y="1435225"/>
            <a:ext cx="2025886" cy="2760513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191307" y="1402994"/>
            <a:ext cx="4480186" cy="37508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Кожен</a:t>
            </a:r>
            <a:r>
              <a:rPr lang="ru-RU" sz="2400" b="1" dirty="0"/>
              <a:t> </a:t>
            </a:r>
            <a:r>
              <a:rPr lang="ru-RU" sz="2400" b="1" dirty="0" err="1"/>
              <a:t>місяць</a:t>
            </a:r>
            <a:r>
              <a:rPr lang="ru-RU" sz="2400" b="1" dirty="0"/>
              <a:t>, </a:t>
            </a:r>
            <a:r>
              <a:rPr lang="ru-RU" sz="2400" b="1" dirty="0" err="1"/>
              <a:t>кожну</a:t>
            </a:r>
            <a:r>
              <a:rPr lang="ru-RU" sz="2400" b="1" dirty="0"/>
              <a:t> пору</a:t>
            </a:r>
          </a:p>
          <a:p>
            <a:pPr algn="ctr"/>
            <a:r>
              <a:rPr lang="ru-RU" sz="2400" b="1" dirty="0"/>
              <a:t>на </a:t>
            </a:r>
            <a:r>
              <a:rPr lang="ru-RU" sz="2400" b="1" dirty="0" err="1"/>
              <a:t>землі</a:t>
            </a:r>
            <a:r>
              <a:rPr lang="ru-RU" sz="2400" b="1" dirty="0"/>
              <a:t> </a:t>
            </a:r>
            <a:r>
              <a:rPr lang="ru-RU" sz="2400" b="1" dirty="0" err="1"/>
              <a:t>нове</a:t>
            </a:r>
            <a:r>
              <a:rPr lang="ru-RU" sz="2400" b="1" dirty="0"/>
              <a:t> </a:t>
            </a:r>
            <a:r>
              <a:rPr lang="ru-RU" sz="2400" b="1" dirty="0" err="1"/>
              <a:t>вбрання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Й ми </a:t>
            </a:r>
            <a:r>
              <a:rPr lang="ru-RU" sz="2400" b="1" dirty="0" err="1"/>
              <a:t>самі</a:t>
            </a:r>
            <a:r>
              <a:rPr lang="ru-RU" sz="2400" b="1" dirty="0"/>
              <a:t> не </a:t>
            </a:r>
            <a:r>
              <a:rPr lang="ru-RU" sz="2400" b="1" dirty="0" err="1"/>
              <a:t>ті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вчора</a:t>
            </a:r>
            <a:r>
              <a:rPr lang="ru-RU" sz="2400" b="1" dirty="0"/>
              <a:t>, —</a:t>
            </a:r>
          </a:p>
          <a:p>
            <a:pPr algn="ctr"/>
            <a:r>
              <a:rPr lang="ru-RU" sz="2400" b="1" dirty="0"/>
              <a:t>ми </a:t>
            </a:r>
            <a:r>
              <a:rPr lang="ru-RU" sz="2400" b="1" dirty="0" err="1"/>
              <a:t>зростаємо</a:t>
            </a:r>
            <a:r>
              <a:rPr lang="ru-RU" sz="2400" b="1" dirty="0"/>
              <a:t> </a:t>
            </a:r>
            <a:r>
              <a:rPr lang="ru-RU" sz="2400" b="1" dirty="0" err="1"/>
              <a:t>щодня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Глянь </a:t>
            </a:r>
            <a:r>
              <a:rPr lang="ru-RU" sz="2400" b="1" dirty="0" err="1"/>
              <a:t>навколо</a:t>
            </a:r>
            <a:r>
              <a:rPr lang="ru-RU" sz="2400" b="1" dirty="0"/>
              <a:t> оком </a:t>
            </a:r>
            <a:r>
              <a:rPr lang="ru-RU" sz="2400" b="1" dirty="0" err="1"/>
              <a:t>пильним</a:t>
            </a:r>
            <a:endParaRPr lang="ru-RU" sz="2400" b="1" dirty="0"/>
          </a:p>
          <a:p>
            <a:pPr algn="ctr"/>
            <a:r>
              <a:rPr lang="ru-RU" sz="2400" b="1" dirty="0"/>
              <a:t>і </a:t>
            </a:r>
            <a:r>
              <a:rPr lang="ru-RU" sz="2400" b="1" dirty="0" err="1"/>
              <a:t>побачиш</a:t>
            </a:r>
            <a:r>
              <a:rPr lang="ru-RU" sz="2400" b="1" dirty="0"/>
              <a:t> </a:t>
            </a:r>
            <a:r>
              <a:rPr lang="ru-RU" sz="2400" b="1" dirty="0" err="1"/>
              <a:t>зміни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/>
              <a:t>Ось </a:t>
            </a:r>
            <a:r>
              <a:rPr lang="ru-RU" sz="2400" b="1" dirty="0" err="1"/>
              <a:t>повільно</a:t>
            </a:r>
            <a:r>
              <a:rPr lang="ru-RU" sz="2400" b="1" dirty="0"/>
              <a:t>, </a:t>
            </a:r>
            <a:r>
              <a:rPr lang="ru-RU" sz="2400" b="1" dirty="0" err="1"/>
              <a:t>неухильно</a:t>
            </a:r>
            <a:endParaRPr lang="ru-RU" sz="2400" b="1" dirty="0"/>
          </a:p>
          <a:p>
            <a:pPr algn="ctr"/>
            <a:r>
              <a:rPr lang="ru-RU" sz="2400" b="1" dirty="0" err="1"/>
              <a:t>Йдуть</a:t>
            </a:r>
            <a:r>
              <a:rPr lang="ru-RU" sz="2400" b="1" dirty="0"/>
              <a:t> по </a:t>
            </a:r>
            <a:r>
              <a:rPr lang="ru-RU" sz="2400" b="1" dirty="0" err="1"/>
              <a:t>черзі</a:t>
            </a:r>
            <a:r>
              <a:rPr lang="ru-RU" sz="2400" b="1" dirty="0"/>
              <a:t> </a:t>
            </a:r>
            <a:r>
              <a:rPr lang="ru-RU" sz="2400" b="1" dirty="0" err="1"/>
              <a:t>місяці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1969" y="5153891"/>
            <a:ext cx="4847933" cy="11698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Поясни слова автора вірша: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Кожен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місяць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кожну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пору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землі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нове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вбрання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55232" y="5169805"/>
            <a:ext cx="3216262" cy="116980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Кожна пора року має свої явища природи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66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493330" y="625158"/>
            <a:ext cx="3633850" cy="8117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Запам’ятай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62058" y="1971304"/>
            <a:ext cx="5105631" cy="38951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Осені</a:t>
            </a:r>
            <a:r>
              <a:rPr lang="ru-RU" sz="3200" b="1" dirty="0"/>
              <a:t>, </a:t>
            </a:r>
            <a:r>
              <a:rPr lang="ru-RU" sz="3200" b="1" dirty="0" err="1"/>
              <a:t>зимі</a:t>
            </a:r>
            <a:r>
              <a:rPr lang="ru-RU" sz="3200" b="1" dirty="0"/>
              <a:t>, </a:t>
            </a:r>
            <a:r>
              <a:rPr lang="ru-RU" sz="3200" b="1" dirty="0" err="1"/>
              <a:t>весні</a:t>
            </a:r>
            <a:r>
              <a:rPr lang="ru-RU" sz="3200" b="1" dirty="0"/>
              <a:t> й </a:t>
            </a:r>
            <a:r>
              <a:rPr lang="ru-RU" sz="3200" b="1" dirty="0" err="1"/>
              <a:t>літу</a:t>
            </a:r>
            <a:r>
              <a:rPr lang="ru-RU" sz="3200" b="1" dirty="0"/>
              <a:t> </a:t>
            </a:r>
            <a:r>
              <a:rPr lang="ru-RU" sz="3200" b="1" dirty="0" err="1"/>
              <a:t>притаманні</a:t>
            </a:r>
            <a:r>
              <a:rPr lang="ru-RU" sz="3200" b="1" dirty="0"/>
              <a:t> </a:t>
            </a:r>
            <a:r>
              <a:rPr lang="ru-RU" sz="3200" b="1" dirty="0" err="1"/>
              <a:t>свої</a:t>
            </a:r>
            <a:r>
              <a:rPr lang="ru-RU" sz="3200" b="1" dirty="0"/>
              <a:t> </a:t>
            </a:r>
            <a:r>
              <a:rPr lang="ru-RU" sz="3200" b="1" dirty="0" err="1"/>
              <a:t>закономірні</a:t>
            </a:r>
            <a:r>
              <a:rPr lang="ru-RU" sz="3200" b="1" dirty="0"/>
              <a:t> </a:t>
            </a:r>
            <a:r>
              <a:rPr lang="ru-RU" sz="3200" b="1" dirty="0" err="1"/>
              <a:t>зміни</a:t>
            </a:r>
            <a:r>
              <a:rPr lang="ru-RU" sz="3200" b="1" dirty="0"/>
              <a:t> в </a:t>
            </a:r>
            <a:r>
              <a:rPr lang="ru-RU" sz="3200" b="1" dirty="0" err="1"/>
              <a:t>неживій</a:t>
            </a:r>
            <a:r>
              <a:rPr lang="ru-RU" sz="3200" b="1" dirty="0"/>
              <a:t> і </a:t>
            </a:r>
            <a:r>
              <a:rPr lang="ru-RU" sz="3200" b="1" dirty="0" err="1"/>
              <a:t>живій</a:t>
            </a:r>
            <a:r>
              <a:rPr lang="ru-RU" sz="3200" b="1" dirty="0"/>
              <a:t> </a:t>
            </a:r>
            <a:r>
              <a:rPr lang="ru-RU" sz="3200" b="1" dirty="0" err="1"/>
              <a:t>природі</a:t>
            </a:r>
            <a:r>
              <a:rPr lang="ru-RU" sz="3200" b="1" dirty="0"/>
              <a:t>. </a:t>
            </a:r>
            <a:endParaRPr lang="ru-RU" sz="3200" b="1" dirty="0" smtClean="0"/>
          </a:p>
          <a:p>
            <a:pPr algn="ctr"/>
            <a:r>
              <a:rPr lang="ru-RU" sz="3200" b="1" dirty="0" err="1" smtClean="0"/>
              <a:t>Їх</a:t>
            </a:r>
            <a:r>
              <a:rPr lang="ru-RU" sz="3200" b="1" dirty="0" smtClean="0"/>
              <a:t> </a:t>
            </a:r>
            <a:r>
              <a:rPr lang="ru-RU" sz="3200" b="1" dirty="0" err="1"/>
              <a:t>називають</a:t>
            </a:r>
            <a:r>
              <a:rPr lang="ru-RU" sz="3200" b="1" dirty="0"/>
              <a:t> </a:t>
            </a:r>
            <a:r>
              <a:rPr lang="ru-RU" sz="3200" b="1" dirty="0" err="1"/>
              <a:t>сезонними</a:t>
            </a:r>
            <a:r>
              <a:rPr lang="ru-RU" sz="3200" b="1" dirty="0"/>
              <a:t> </a:t>
            </a:r>
            <a:r>
              <a:rPr lang="ru-RU" sz="3200" b="1" dirty="0" err="1"/>
              <a:t>явищами</a:t>
            </a:r>
            <a:r>
              <a:rPr lang="ru-RU" sz="3200" b="1" dirty="0"/>
              <a:t> </a:t>
            </a:r>
            <a:r>
              <a:rPr lang="ru-RU" sz="3200" b="1" dirty="0" err="1"/>
              <a:t>природи</a:t>
            </a:r>
            <a:r>
              <a:rPr lang="ru-RU" sz="3200" b="1" dirty="0"/>
              <a:t>.</a:t>
            </a:r>
          </a:p>
        </p:txBody>
      </p:sp>
      <p:pic>
        <p:nvPicPr>
          <p:cNvPr id="8" name="Picture 2" descr="D:\1 клас\3 Я досліджую світ\1 УРОКИ 2023\№9 Урок-екскурсія. Зміни в довкіллі\2023-09-15_193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6" y="625158"/>
            <a:ext cx="5873728" cy="542966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304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586</Words>
  <Application>Microsoft Office PowerPoint</Application>
  <PresentationFormat>Произвольный</PresentationFormat>
  <Paragraphs>115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Емоційне налаштування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82</cp:revision>
  <dcterms:created xsi:type="dcterms:W3CDTF">2018-01-05T16:38:53Z</dcterms:created>
  <dcterms:modified xsi:type="dcterms:W3CDTF">2024-09-28T11:45:04Z</dcterms:modified>
</cp:coreProperties>
</file>