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594" r:id="rId3"/>
    <p:sldId id="567" r:id="rId4"/>
    <p:sldId id="595" r:id="rId5"/>
    <p:sldId id="598" r:id="rId6"/>
    <p:sldId id="563" r:id="rId7"/>
    <p:sldId id="600" r:id="rId8"/>
    <p:sldId id="599" r:id="rId9"/>
    <p:sldId id="569" r:id="rId10"/>
    <p:sldId id="571" r:id="rId11"/>
    <p:sldId id="601" r:id="rId12"/>
    <p:sldId id="596" r:id="rId13"/>
    <p:sldId id="59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FFE5FB"/>
    <a:srgbClr val="FECAF7"/>
    <a:srgbClr val="2F3242"/>
    <a:srgbClr val="00B050"/>
    <a:srgbClr val="1694E9"/>
    <a:srgbClr val="FFFF00"/>
    <a:srgbClr val="295FFF"/>
    <a:srgbClr val="FFB441"/>
    <a:srgbClr val="709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3271" y="4156457"/>
            <a:ext cx="9928737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Додавання чисел 4-9 до 7 з переходом через десяток. Розв’язування задач.</a:t>
            </a:r>
            <a:endParaRPr lang="ru-RU" sz="41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Ð¸ÑÐ»Ð¾ 7&quot;">
            <a:extLst>
              <a:ext uri="{FF2B5EF4-FFF2-40B4-BE49-F238E27FC236}">
                <a16:creationId xmlns="" xmlns:a16="http://schemas.microsoft.com/office/drawing/2014/main" id="{45200C75-27E0-492B-930E-FAB69A7BE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r="57664"/>
          <a:stretch/>
        </p:blipFill>
        <p:spPr bwMode="auto">
          <a:xfrm>
            <a:off x="1478960" y="863151"/>
            <a:ext cx="2178640" cy="29086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9506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A756ED73-0523-4CCE-9C1E-2C0DFE37FA99}"/>
              </a:ext>
            </a:extLst>
          </p:cNvPr>
          <p:cNvSpPr/>
          <p:nvPr/>
        </p:nvSpPr>
        <p:spPr>
          <a:xfrm>
            <a:off x="2393570" y="1405765"/>
            <a:ext cx="504823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 П’ятачка було 10 кульок. Після того як кілька кульок лопнуло, у нього їх залишилося 7. Скільки кульок лопнуло?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Ð»Ð¸Ð¿Ð°ÑÑ Ð¿ÑÑÐ°ÑÐ¾Ðº&quot;">
            <a:extLst>
              <a:ext uri="{FF2B5EF4-FFF2-40B4-BE49-F238E27FC236}">
                <a16:creationId xmlns="" xmlns:a16="http://schemas.microsoft.com/office/drawing/2014/main" id="{7888AE83-38D1-4A5D-AE2C-2A4C6119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7" y="1410937"/>
            <a:ext cx="1738311" cy="292768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0B42F4ED-2013-4D79-AC09-E3F0F495FE60}"/>
              </a:ext>
            </a:extLst>
          </p:cNvPr>
          <p:cNvSpPr/>
          <p:nvPr/>
        </p:nvSpPr>
        <p:spPr>
          <a:xfrm>
            <a:off x="2848360" y="3349037"/>
            <a:ext cx="2965141" cy="49813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?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C3856E14-1ECA-4C6A-AE22-9FDCE7DB2E10}"/>
              </a:ext>
            </a:extLst>
          </p:cNvPr>
          <p:cNvSpPr/>
          <p:nvPr/>
        </p:nvSpPr>
        <p:spPr>
          <a:xfrm>
            <a:off x="5813501" y="3345225"/>
            <a:ext cx="4796550" cy="498134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0" name="Права фігурна дужка 9">
            <a:extLst>
              <a:ext uri="{FF2B5EF4-FFF2-40B4-BE49-F238E27FC236}">
                <a16:creationId xmlns="" xmlns:a16="http://schemas.microsoft.com/office/drawing/2014/main" id="{056078B3-FC93-4377-B33B-BA9BF9757EF1}"/>
              </a:ext>
            </a:extLst>
          </p:cNvPr>
          <p:cNvSpPr/>
          <p:nvPr/>
        </p:nvSpPr>
        <p:spPr>
          <a:xfrm rot="5400000">
            <a:off x="6463863" y="153071"/>
            <a:ext cx="435563" cy="7856814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E5308C-2C0F-4039-A0EB-D6CB39DBE5C5}"/>
              </a:ext>
            </a:extLst>
          </p:cNvPr>
          <p:cNvSpPr txBox="1"/>
          <p:nvPr/>
        </p:nvSpPr>
        <p:spPr>
          <a:xfrm>
            <a:off x="6313542" y="4394369"/>
            <a:ext cx="12246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10 к.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9005" y="440690"/>
            <a:ext cx="10054683" cy="83125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Розв’язування задачі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03961" y="1405765"/>
            <a:ext cx="2567034" cy="14690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Було</a:t>
            </a:r>
            <a:r>
              <a:rPr lang="ru-RU" sz="2800" b="1" dirty="0" smtClean="0">
                <a:solidFill>
                  <a:srgbClr val="7030A0"/>
                </a:solidFill>
              </a:rPr>
              <a:t> – 10 к.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Лопнуло – ? к.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Залиш – 7 к.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6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1600316" y="4547145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від’ємника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59765" y="1881802"/>
            <a:ext cx="195146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09998" y="2259216"/>
            <a:ext cx="28956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62398" y="2601187"/>
            <a:ext cx="18659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E5308C-2C0F-4039-A0EB-D6CB39DBE5C5}"/>
              </a:ext>
            </a:extLst>
          </p:cNvPr>
          <p:cNvSpPr txBox="1"/>
          <p:nvPr/>
        </p:nvSpPr>
        <p:spPr>
          <a:xfrm>
            <a:off x="7698058" y="4948516"/>
            <a:ext cx="16020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10 – 7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9E5308C-2C0F-4039-A0EB-D6CB39DBE5C5}"/>
              </a:ext>
            </a:extLst>
          </p:cNvPr>
          <p:cNvSpPr txBox="1"/>
          <p:nvPr/>
        </p:nvSpPr>
        <p:spPr>
          <a:xfrm>
            <a:off x="9300118" y="4949640"/>
            <a:ext cx="117087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 (к.)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405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2 клас\3 Математика\1 Листопад\2 Додавання чисел з переходом через 10\№015 - Дод чисел 4-9 до 7 з переходом через 10\2024-09-24_211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68" y="2568940"/>
            <a:ext cx="6912644" cy="38699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7135" y="440690"/>
            <a:ext cx="9264285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891022" y="1401472"/>
            <a:ext cx="2057404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4. Заповни таблицю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1" y="64683"/>
            <a:ext cx="2233889" cy="1752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933428" y="2689644"/>
            <a:ext cx="2701951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5. Заповни схему й розв’яжи задачу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36783" y="3714261"/>
            <a:ext cx="5309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2 клас\3 Математика\1 Листопад\2 Додавання чисел з переходом через 10\№015 - Дод чисел 4-9 до 7 з переходом через 10\2024-09-24_2109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9598" r="1342" b="6657"/>
          <a:stretch/>
        </p:blipFill>
        <p:spPr bwMode="auto">
          <a:xfrm>
            <a:off x="3267105" y="1263527"/>
            <a:ext cx="6764316" cy="11068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758255" y="4454200"/>
            <a:ext cx="5309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813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8 і 6, 9 і 8, 8 і 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від’ємника?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7 і 7, 7 і 5, 7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171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«Емоційна </a:t>
            </a:r>
            <a:r>
              <a:rPr lang="uk-UA" sz="3600" b="1" dirty="0">
                <a:solidFill>
                  <a:schemeClr val="bg1"/>
                </a:solidFill>
              </a:rPr>
              <a:t>ромашка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340134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вийшло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2863467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Було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7859210" y="4607042"/>
            <a:ext cx="364089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зрозумів/ла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037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57734" y="1840886"/>
            <a:ext cx="519263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Діти</a:t>
            </a:r>
            <a:r>
              <a:rPr lang="ru-RU" sz="2800" b="1" dirty="0">
                <a:solidFill>
                  <a:srgbClr val="0070C0"/>
                </a:solidFill>
              </a:rPr>
              <a:t>, сядьте </a:t>
            </a:r>
            <a:r>
              <a:rPr lang="ru-RU" sz="2800" b="1" dirty="0" err="1">
                <a:solidFill>
                  <a:srgbClr val="0070C0"/>
                </a:solidFill>
              </a:rPr>
              <a:t>зручно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заплющіть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очі</a:t>
            </a:r>
            <a:r>
              <a:rPr lang="ru-RU" sz="2800" b="1" dirty="0">
                <a:solidFill>
                  <a:srgbClr val="0070C0"/>
                </a:solidFill>
              </a:rPr>
              <a:t> і тихо </a:t>
            </a:r>
            <a:r>
              <a:rPr lang="ru-RU" sz="2800" b="1" dirty="0" err="1">
                <a:solidFill>
                  <a:srgbClr val="0070C0"/>
                </a:solidFill>
              </a:rPr>
              <a:t>промовте</a:t>
            </a:r>
            <a:r>
              <a:rPr lang="ru-RU" sz="2800" b="1" dirty="0">
                <a:solidFill>
                  <a:srgbClr val="0070C0"/>
                </a:solidFill>
              </a:rPr>
              <a:t>: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 err="1">
                <a:solidFill>
                  <a:srgbClr val="0070C0"/>
                </a:solidFill>
              </a:rPr>
              <a:t>вчуся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>
                <a:solidFill>
                  <a:srgbClr val="0070C0"/>
                </a:solidFill>
              </a:rPr>
              <a:t>хочу </a:t>
            </a:r>
            <a:r>
              <a:rPr lang="ru-RU" sz="2800" b="1" dirty="0" err="1">
                <a:solidFill>
                  <a:srgbClr val="0070C0"/>
                </a:solidFill>
              </a:rPr>
              <a:t>вчитися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 err="1">
                <a:solidFill>
                  <a:srgbClr val="0070C0"/>
                </a:solidFill>
              </a:rPr>
              <a:t>готовий</a:t>
            </a:r>
            <a:r>
              <a:rPr lang="ru-RU" sz="2800" b="1" dirty="0">
                <a:solidFill>
                  <a:srgbClr val="0070C0"/>
                </a:solidFill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</a:rPr>
              <a:t>праці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вийде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Буде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342379" y="4607042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07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5122" y="592450"/>
            <a:ext cx="10090316" cy="7122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Назви</a:t>
            </a:r>
            <a:r>
              <a:rPr lang="ru-RU" sz="4000" b="1" dirty="0">
                <a:solidFill>
                  <a:schemeClr val="bg1"/>
                </a:solidFill>
              </a:rPr>
              <a:t> числа, </a:t>
            </a:r>
            <a:r>
              <a:rPr lang="ru-RU" sz="4000" b="1" dirty="0" err="1">
                <a:solidFill>
                  <a:schemeClr val="bg1"/>
                </a:solidFill>
              </a:rPr>
              <a:t>пропущені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таблиці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я 7">
            <a:extLst>
              <a:ext uri="{FF2B5EF4-FFF2-40B4-BE49-F238E27FC236}">
                <a16:creationId xmlns="" xmlns:a16="http://schemas.microsoft.com/office/drawing/2014/main" id="{A1491DDD-C248-48AE-96AE-2ABC1FD4A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18340"/>
              </p:ext>
            </p:extLst>
          </p:nvPr>
        </p:nvGraphicFramePr>
        <p:xfrm>
          <a:off x="767004" y="2034092"/>
          <a:ext cx="10249114" cy="19298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2872">
                  <a:extLst>
                    <a:ext uri="{9D8B030D-6E8A-4147-A177-3AD203B41FA5}">
                      <a16:colId xmlns="" xmlns:a16="http://schemas.microsoft.com/office/drawing/2014/main" val="2555917977"/>
                    </a:ext>
                  </a:extLst>
                </a:gridCol>
                <a:gridCol w="1257707">
                  <a:extLst>
                    <a:ext uri="{9D8B030D-6E8A-4147-A177-3AD203B41FA5}">
                      <a16:colId xmlns="" xmlns:a16="http://schemas.microsoft.com/office/drawing/2014/main" val="938357191"/>
                    </a:ext>
                  </a:extLst>
                </a:gridCol>
                <a:gridCol w="1257707">
                  <a:extLst>
                    <a:ext uri="{9D8B030D-6E8A-4147-A177-3AD203B41FA5}">
                      <a16:colId xmlns="" xmlns:a16="http://schemas.microsoft.com/office/drawing/2014/main" val="1541485458"/>
                    </a:ext>
                  </a:extLst>
                </a:gridCol>
                <a:gridCol w="1257707">
                  <a:extLst>
                    <a:ext uri="{9D8B030D-6E8A-4147-A177-3AD203B41FA5}">
                      <a16:colId xmlns="" xmlns:a16="http://schemas.microsoft.com/office/drawing/2014/main" val="607727031"/>
                    </a:ext>
                  </a:extLst>
                </a:gridCol>
                <a:gridCol w="1257707">
                  <a:extLst>
                    <a:ext uri="{9D8B030D-6E8A-4147-A177-3AD203B41FA5}">
                      <a16:colId xmlns="" xmlns:a16="http://schemas.microsoft.com/office/drawing/2014/main" val="2741041401"/>
                    </a:ext>
                  </a:extLst>
                </a:gridCol>
                <a:gridCol w="1257707">
                  <a:extLst>
                    <a:ext uri="{9D8B030D-6E8A-4147-A177-3AD203B41FA5}">
                      <a16:colId xmlns="" xmlns:a16="http://schemas.microsoft.com/office/drawing/2014/main" val="870378439"/>
                    </a:ext>
                  </a:extLst>
                </a:gridCol>
                <a:gridCol w="1257707">
                  <a:extLst>
                    <a:ext uri="{9D8B030D-6E8A-4147-A177-3AD203B41FA5}">
                      <a16:colId xmlns="" xmlns:a16="http://schemas.microsoft.com/office/drawing/2014/main" val="2421035359"/>
                    </a:ext>
                  </a:extLst>
                </a:gridCol>
              </a:tblGrid>
              <a:tr h="64329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Зменшуване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02925471"/>
                  </a:ext>
                </a:extLst>
              </a:tr>
              <a:tr h="64329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Від’ємник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17197417"/>
                  </a:ext>
                </a:extLst>
              </a:tr>
              <a:tr h="64329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Різниця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40965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018519C-15DD-4511-8563-24CA528B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1027" y="4051180"/>
            <a:ext cx="1675090" cy="2351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4179028-5D50-4499-947B-AC9D231BFB54}"/>
              </a:ext>
            </a:extLst>
          </p:cNvPr>
          <p:cNvSpPr txBox="1"/>
          <p:nvPr/>
        </p:nvSpPr>
        <p:spPr>
          <a:xfrm>
            <a:off x="3576180" y="2688122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7A107F-E3E1-442A-BE9A-9BFBBFE59627}"/>
              </a:ext>
            </a:extLst>
          </p:cNvPr>
          <p:cNvSpPr txBox="1"/>
          <p:nvPr/>
        </p:nvSpPr>
        <p:spPr>
          <a:xfrm>
            <a:off x="4738230" y="2688121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2EE5D8F-756E-4168-92F9-AA2A1E897F75}"/>
              </a:ext>
            </a:extLst>
          </p:cNvPr>
          <p:cNvSpPr txBox="1"/>
          <p:nvPr/>
        </p:nvSpPr>
        <p:spPr>
          <a:xfrm>
            <a:off x="6064296" y="2688122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84B7858-E30D-45F2-94B9-3AB2EEC25B80}"/>
              </a:ext>
            </a:extLst>
          </p:cNvPr>
          <p:cNvSpPr txBox="1"/>
          <p:nvPr/>
        </p:nvSpPr>
        <p:spPr>
          <a:xfrm>
            <a:off x="7312875" y="2706585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B1CFD9-64C5-47E7-B0B0-011A38A9590C}"/>
              </a:ext>
            </a:extLst>
          </p:cNvPr>
          <p:cNvSpPr txBox="1"/>
          <p:nvPr/>
        </p:nvSpPr>
        <p:spPr>
          <a:xfrm>
            <a:off x="8508012" y="2688120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4637E4-7825-45B8-969A-B82778CADA46}"/>
              </a:ext>
            </a:extLst>
          </p:cNvPr>
          <p:cNvSpPr txBox="1"/>
          <p:nvPr/>
        </p:nvSpPr>
        <p:spPr>
          <a:xfrm>
            <a:off x="9817931" y="2688119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2859" y="1304693"/>
            <a:ext cx="5754842" cy="485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Пригадай</a:t>
            </a:r>
            <a:r>
              <a:rPr lang="ru-RU" sz="2000" b="1" dirty="0" smtClean="0">
                <a:solidFill>
                  <a:srgbClr val="7030A0"/>
                </a:solidFill>
              </a:rPr>
              <a:t>, як </a:t>
            </a:r>
            <a:r>
              <a:rPr lang="ru-RU" sz="2000" b="1" dirty="0" err="1">
                <a:solidFill>
                  <a:srgbClr val="7030A0"/>
                </a:solidFill>
              </a:rPr>
              <a:t>знаходять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невідомий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від’ємник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2024-09-24_1738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2584"/>
          <a:stretch/>
        </p:blipFill>
        <p:spPr bwMode="auto">
          <a:xfrm>
            <a:off x="3694422" y="4082243"/>
            <a:ext cx="5908074" cy="152681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89304" y="4082244"/>
            <a:ext cx="2786876" cy="15268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Склади</a:t>
            </a:r>
            <a:r>
              <a:rPr lang="ru-RU" sz="2000" b="1" dirty="0" smtClean="0">
                <a:solidFill>
                  <a:srgbClr val="7030A0"/>
                </a:solidFill>
              </a:rPr>
              <a:t> за «</a:t>
            </a:r>
            <a:r>
              <a:rPr lang="ru-RU" sz="2000" b="1" dirty="0" err="1" smtClean="0">
                <a:solidFill>
                  <a:srgbClr val="7030A0"/>
                </a:solidFill>
              </a:rPr>
              <a:t>числовими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трійками</a:t>
            </a:r>
            <a:r>
              <a:rPr lang="ru-RU" sz="2000" b="1" dirty="0" smtClean="0">
                <a:solidFill>
                  <a:srgbClr val="7030A0"/>
                </a:solidFill>
              </a:rPr>
              <a:t>» </a:t>
            </a:r>
            <a:r>
              <a:rPr lang="ru-RU" sz="2000" b="1" dirty="0" err="1" smtClean="0">
                <a:solidFill>
                  <a:srgbClr val="7030A0"/>
                </a:solidFill>
              </a:rPr>
              <a:t>рівності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дві</a:t>
            </a:r>
            <a:r>
              <a:rPr lang="ru-RU" sz="2000" b="1" dirty="0" smtClean="0">
                <a:solidFill>
                  <a:srgbClr val="7030A0"/>
                </a:solidFill>
              </a:rPr>
              <a:t> – на </a:t>
            </a:r>
            <a:r>
              <a:rPr lang="ru-RU" sz="2000" b="1" dirty="0" err="1" smtClean="0">
                <a:solidFill>
                  <a:srgbClr val="7030A0"/>
                </a:solidFill>
              </a:rPr>
              <a:t>додавання</a:t>
            </a:r>
            <a:r>
              <a:rPr lang="ru-RU" sz="2000" b="1" dirty="0" smtClean="0">
                <a:solidFill>
                  <a:srgbClr val="7030A0"/>
                </a:solidFill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</a:rPr>
              <a:t>дві</a:t>
            </a:r>
            <a:r>
              <a:rPr lang="ru-RU" sz="2000" b="1" dirty="0" smtClean="0">
                <a:solidFill>
                  <a:srgbClr val="7030A0"/>
                </a:solidFill>
              </a:rPr>
              <a:t> на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віднімання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075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1333" y="737416"/>
            <a:ext cx="10799178" cy="8830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 </a:t>
            </a:r>
            <a:r>
              <a:rPr lang="ru-RU" sz="4000" b="1" dirty="0" err="1"/>
              <a:t>кожний</a:t>
            </a:r>
            <a:r>
              <a:rPr lang="ru-RU" sz="4000" b="1" dirty="0"/>
              <a:t> </a:t>
            </a:r>
            <a:r>
              <a:rPr lang="ru-RU" sz="4000" b="1" dirty="0" err="1"/>
              <a:t>вираз</a:t>
            </a:r>
            <a:r>
              <a:rPr lang="ru-RU" sz="4000" b="1" dirty="0"/>
              <a:t> і </a:t>
            </a:r>
            <a:r>
              <a:rPr lang="ru-RU" sz="4000" b="1" dirty="0" err="1"/>
              <a:t>назви</a:t>
            </a:r>
            <a:r>
              <a:rPr lang="ru-RU" sz="4000" b="1" dirty="0"/>
              <a:t> </a:t>
            </a:r>
            <a:r>
              <a:rPr lang="ru-RU" sz="4000" b="1" dirty="0" err="1"/>
              <a:t>його</a:t>
            </a:r>
            <a:r>
              <a:rPr lang="ru-RU" sz="4000" b="1" dirty="0"/>
              <a:t> </a:t>
            </a:r>
            <a:r>
              <a:rPr lang="ru-RU" sz="4000" b="1" dirty="0" err="1"/>
              <a:t>значення</a:t>
            </a:r>
            <a:r>
              <a:rPr lang="ru-RU" sz="4000" b="1" dirty="0"/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67" y="2187615"/>
            <a:ext cx="2512944" cy="2241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067" y="2088927"/>
            <a:ext cx="19890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 + 4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 + 4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 + 4 =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231" y="2076132"/>
            <a:ext cx="19890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 + 4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 + 4=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 + 4 =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2098" y="2076132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8083" y="269791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2097" y="330823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247" y="2076132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246" y="2658314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244" y="330823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2B333AC-0F30-416B-A89C-45FF57345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3"/>
          <a:stretch/>
        </p:blipFill>
        <p:spPr>
          <a:xfrm>
            <a:off x="899067" y="4605994"/>
            <a:ext cx="8310944" cy="11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42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6073" y="494529"/>
            <a:ext cx="10217197" cy="6745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результат додавання 7 + 4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810445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3445" y="3103340"/>
            <a:ext cx="84395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7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470" y="3103340"/>
            <a:ext cx="1637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+4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0617" y="4617723"/>
            <a:ext cx="16373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</a:rPr>
              <a:t>3+1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556128" y="3926173"/>
            <a:ext cx="274062" cy="67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50566" y="3926173"/>
            <a:ext cx="212115" cy="67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29813" y="3103339"/>
            <a:ext cx="6522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3947" y="3103338"/>
            <a:ext cx="1360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7+3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4178" y="3103340"/>
            <a:ext cx="10464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6805" y="3103340"/>
            <a:ext cx="21991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=10+1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9845" y="3103340"/>
            <a:ext cx="149437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=11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9345" y="4598526"/>
            <a:ext cx="808033" cy="182880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4721202" y="4250405"/>
            <a:ext cx="6647102" cy="21014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Cпочатку</a:t>
            </a:r>
            <a:r>
              <a:rPr lang="ru-RU" sz="3200" b="1" dirty="0"/>
              <a:t> </a:t>
            </a:r>
            <a:r>
              <a:rPr lang="ru-RU" sz="3200" b="1" dirty="0" err="1"/>
              <a:t>потрібно</a:t>
            </a:r>
            <a:r>
              <a:rPr lang="ru-RU" sz="3200" b="1" dirty="0"/>
              <a:t> </a:t>
            </a:r>
            <a:r>
              <a:rPr lang="ru-RU" sz="3200" b="1" dirty="0" err="1"/>
              <a:t>додати</a:t>
            </a:r>
            <a:r>
              <a:rPr lang="ru-RU" sz="3200" b="1" dirty="0"/>
              <a:t> </a:t>
            </a:r>
            <a:r>
              <a:rPr lang="ru-RU" sz="3200" b="1" dirty="0" err="1"/>
              <a:t>стільки</a:t>
            </a:r>
            <a:r>
              <a:rPr lang="ru-RU" sz="3200" b="1" dirty="0"/>
              <a:t> </a:t>
            </a:r>
            <a:r>
              <a:rPr lang="ru-RU" sz="3200" b="1" dirty="0" err="1"/>
              <a:t>одиниць</a:t>
            </a:r>
            <a:r>
              <a:rPr lang="ru-RU" sz="3200" b="1" dirty="0"/>
              <a:t>,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 smtClean="0"/>
              <a:t>отримати</a:t>
            </a:r>
            <a:r>
              <a:rPr lang="ru-RU" sz="3200" b="1" dirty="0" smtClean="0"/>
              <a:t> десяток, а </a:t>
            </a:r>
            <a:r>
              <a:rPr lang="ru-RU" sz="3200" b="1" dirty="0" err="1" smtClean="0"/>
              <a:t>потім</a:t>
            </a:r>
            <a:r>
              <a:rPr lang="ru-RU" sz="3200" b="1" dirty="0" smtClean="0"/>
              <a:t>—</a:t>
            </a:r>
            <a:r>
              <a:rPr lang="ru-RU" sz="3200" b="1" dirty="0" err="1" smtClean="0"/>
              <a:t>додати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решту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одиниць</a:t>
            </a:r>
            <a:r>
              <a:rPr lang="ru-RU" sz="3200" b="1" dirty="0"/>
              <a:t>.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99729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59745" y="1869128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421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5483" y="552450"/>
            <a:ext cx="9946887" cy="6295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Обчисли. Запам’ятай результати обчислень.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E5C0BE-650C-4AB1-A004-B54E36A5B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" y="2252546"/>
            <a:ext cx="2006273" cy="2194087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E997134B-36FE-49D1-B490-DC4D6F6563B6}"/>
              </a:ext>
            </a:extLst>
          </p:cNvPr>
          <p:cNvSpPr/>
          <p:nvPr/>
        </p:nvSpPr>
        <p:spPr>
          <a:xfrm>
            <a:off x="2658185" y="1446457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7+5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3718A627-64CF-4883-AD56-AD74410842ED}"/>
              </a:ext>
            </a:extLst>
          </p:cNvPr>
          <p:cNvSpPr/>
          <p:nvPr/>
        </p:nvSpPr>
        <p:spPr>
          <a:xfrm>
            <a:off x="2658185" y="2076476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7+6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D5EB2833-EE0A-4553-9ED3-DEE08A04B4C0}"/>
              </a:ext>
            </a:extLst>
          </p:cNvPr>
          <p:cNvSpPr/>
          <p:nvPr/>
        </p:nvSpPr>
        <p:spPr>
          <a:xfrm>
            <a:off x="2612660" y="2781656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7+7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76FFAABF-5EAF-4867-BB37-1F88D77E4917}"/>
              </a:ext>
            </a:extLst>
          </p:cNvPr>
          <p:cNvSpPr/>
          <p:nvPr/>
        </p:nvSpPr>
        <p:spPr>
          <a:xfrm>
            <a:off x="2612659" y="3442639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7+8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D1C6DC2D-DA2C-4497-9D9D-8B4418B80BAB}"/>
              </a:ext>
            </a:extLst>
          </p:cNvPr>
          <p:cNvSpPr/>
          <p:nvPr/>
        </p:nvSpPr>
        <p:spPr>
          <a:xfrm>
            <a:off x="2612658" y="4094108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7+9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2850" y="1422827"/>
            <a:ext cx="5586067" cy="653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Чим </a:t>
            </a:r>
            <a:r>
              <a:rPr lang="ru-RU" sz="2000" b="1" dirty="0" err="1">
                <a:solidFill>
                  <a:schemeClr val="bg1"/>
                </a:solidFill>
              </a:rPr>
              <a:t>схожі</a:t>
            </a:r>
            <a:r>
              <a:rPr lang="ru-RU" sz="2000" b="1" dirty="0">
                <a:solidFill>
                  <a:schemeClr val="bg1"/>
                </a:solidFill>
              </a:rPr>
              <a:t> й </a:t>
            </a:r>
            <a:r>
              <a:rPr lang="ru-RU" sz="2000" b="1" dirty="0" err="1">
                <a:solidFill>
                  <a:schemeClr val="bg1"/>
                </a:solidFill>
              </a:rPr>
              <a:t>чим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різняться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вирази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стовпчиках</a:t>
            </a:r>
            <a:r>
              <a:rPr lang="ru-RU" sz="2000" b="1" dirty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">
            <a:extLst>
              <a:ext uri="{FF2B5EF4-FFF2-40B4-BE49-F238E27FC236}">
                <a16:creationId xmlns="" xmlns:a16="http://schemas.microsoft.com/office/drawing/2014/main" id="{7E5E953D-CAC7-42EC-98A3-36AC48FFF75C}"/>
              </a:ext>
            </a:extLst>
          </p:cNvPr>
          <p:cNvSpPr/>
          <p:nvPr/>
        </p:nvSpPr>
        <p:spPr>
          <a:xfrm>
            <a:off x="5575383" y="2252546"/>
            <a:ext cx="1762119" cy="12266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9 + </a:t>
            </a:r>
            <a:r>
              <a:rPr lang="uk-UA" sz="3600" b="1" dirty="0" smtClean="0"/>
              <a:t>7 =</a:t>
            </a:r>
            <a:endParaRPr lang="uk-UA" sz="3600" b="1" dirty="0"/>
          </a:p>
          <a:p>
            <a:pPr algn="ctr"/>
            <a:r>
              <a:rPr lang="uk-UA" sz="3600" b="1" dirty="0"/>
              <a:t>7 + </a:t>
            </a:r>
            <a:r>
              <a:rPr lang="uk-UA" sz="3600" b="1" dirty="0" smtClean="0"/>
              <a:t>9 =</a:t>
            </a:r>
            <a:endParaRPr lang="uk-UA" sz="3600" b="1" dirty="0"/>
          </a:p>
        </p:txBody>
      </p:sp>
      <p:sp>
        <p:nvSpPr>
          <p:cNvPr id="15" name="Прямокутник: округлені кути 7">
            <a:extLst>
              <a:ext uri="{FF2B5EF4-FFF2-40B4-BE49-F238E27FC236}">
                <a16:creationId xmlns="" xmlns:a16="http://schemas.microsoft.com/office/drawing/2014/main" id="{AF5B38FA-141C-44AB-95A4-F8A739D314C9}"/>
              </a:ext>
            </a:extLst>
          </p:cNvPr>
          <p:cNvSpPr/>
          <p:nvPr/>
        </p:nvSpPr>
        <p:spPr>
          <a:xfrm>
            <a:off x="8560569" y="2238307"/>
            <a:ext cx="1813028" cy="12266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8 + </a:t>
            </a:r>
            <a:r>
              <a:rPr lang="uk-UA" sz="3600" b="1" dirty="0" smtClean="0"/>
              <a:t>7 =</a:t>
            </a:r>
            <a:endParaRPr lang="uk-UA" sz="3600" b="1" dirty="0"/>
          </a:p>
          <a:p>
            <a:pPr algn="ctr"/>
            <a:r>
              <a:rPr lang="uk-UA" sz="3600" b="1" dirty="0"/>
              <a:t>7 + </a:t>
            </a:r>
            <a:r>
              <a:rPr lang="uk-UA" sz="3600" b="1" dirty="0" smtClean="0"/>
              <a:t>8 =</a:t>
            </a:r>
            <a:endParaRPr lang="uk-UA" sz="3600" b="1" dirty="0"/>
          </a:p>
        </p:txBody>
      </p:sp>
      <p:sp>
        <p:nvSpPr>
          <p:cNvPr id="16" name="Прямокутник: округлені кути 8">
            <a:extLst>
              <a:ext uri="{FF2B5EF4-FFF2-40B4-BE49-F238E27FC236}">
                <a16:creationId xmlns="" xmlns:a16="http://schemas.microsoft.com/office/drawing/2014/main" id="{4DD19C4A-BB18-4678-9C1E-5364670EE47B}"/>
              </a:ext>
            </a:extLst>
          </p:cNvPr>
          <p:cNvSpPr/>
          <p:nvPr/>
        </p:nvSpPr>
        <p:spPr>
          <a:xfrm>
            <a:off x="7092176" y="3644049"/>
            <a:ext cx="1813028" cy="12266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9 + </a:t>
            </a:r>
            <a:r>
              <a:rPr lang="uk-UA" sz="3600" b="1" dirty="0" smtClean="0"/>
              <a:t>8 =</a:t>
            </a:r>
            <a:endParaRPr lang="uk-UA" sz="3600" b="1" dirty="0"/>
          </a:p>
          <a:p>
            <a:pPr algn="ctr"/>
            <a:r>
              <a:rPr lang="uk-UA" sz="3600" b="1" dirty="0"/>
              <a:t>8 + </a:t>
            </a:r>
            <a:r>
              <a:rPr lang="uk-UA" sz="3600" b="1" dirty="0" smtClean="0"/>
              <a:t>9 =</a:t>
            </a:r>
            <a:endParaRPr lang="uk-UA" sz="3600" b="1" dirty="0"/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="" xmlns:a16="http://schemas.microsoft.com/office/drawing/2014/main" id="{E997134B-36FE-49D1-B490-DC4D6F6563B6}"/>
              </a:ext>
            </a:extLst>
          </p:cNvPr>
          <p:cNvSpPr/>
          <p:nvPr/>
        </p:nvSpPr>
        <p:spPr>
          <a:xfrm>
            <a:off x="4059523" y="1471292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8" name="Прямокутник: округлені кути 5">
            <a:extLst>
              <a:ext uri="{FF2B5EF4-FFF2-40B4-BE49-F238E27FC236}">
                <a16:creationId xmlns="" xmlns:a16="http://schemas.microsoft.com/office/drawing/2014/main" id="{E997134B-36FE-49D1-B490-DC4D6F6563B6}"/>
              </a:ext>
            </a:extLst>
          </p:cNvPr>
          <p:cNvSpPr/>
          <p:nvPr/>
        </p:nvSpPr>
        <p:spPr>
          <a:xfrm>
            <a:off x="4059523" y="2102351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9" name="Прямокутник: округлені кути 5">
            <a:extLst>
              <a:ext uri="{FF2B5EF4-FFF2-40B4-BE49-F238E27FC236}">
                <a16:creationId xmlns="" xmlns:a16="http://schemas.microsoft.com/office/drawing/2014/main" id="{E997134B-36FE-49D1-B490-DC4D6F6563B6}"/>
              </a:ext>
            </a:extLst>
          </p:cNvPr>
          <p:cNvSpPr/>
          <p:nvPr/>
        </p:nvSpPr>
        <p:spPr>
          <a:xfrm>
            <a:off x="4007484" y="2781655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Прямокутник: округлені кути 5">
            <a:extLst>
              <a:ext uri="{FF2B5EF4-FFF2-40B4-BE49-F238E27FC236}">
                <a16:creationId xmlns="" xmlns:a16="http://schemas.microsoft.com/office/drawing/2014/main" id="{E997134B-36FE-49D1-B490-DC4D6F6563B6}"/>
              </a:ext>
            </a:extLst>
          </p:cNvPr>
          <p:cNvSpPr/>
          <p:nvPr/>
        </p:nvSpPr>
        <p:spPr>
          <a:xfrm>
            <a:off x="4007484" y="3442639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1" name="Прямокутник: округлені кути 5">
            <a:extLst>
              <a:ext uri="{FF2B5EF4-FFF2-40B4-BE49-F238E27FC236}">
                <a16:creationId xmlns="" xmlns:a16="http://schemas.microsoft.com/office/drawing/2014/main" id="{E997134B-36FE-49D1-B490-DC4D6F6563B6}"/>
              </a:ext>
            </a:extLst>
          </p:cNvPr>
          <p:cNvSpPr/>
          <p:nvPr/>
        </p:nvSpPr>
        <p:spPr>
          <a:xfrm>
            <a:off x="4007482" y="4097092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6">
            <a:extLst>
              <a:ext uri="{FF2B5EF4-FFF2-40B4-BE49-F238E27FC236}">
                <a16:creationId xmlns="" xmlns:a16="http://schemas.microsoft.com/office/drawing/2014/main" id="{5F5965E9-CFAB-459F-933E-D2EDBE884AE0}"/>
              </a:ext>
            </a:extLst>
          </p:cNvPr>
          <p:cNvSpPr/>
          <p:nvPr/>
        </p:nvSpPr>
        <p:spPr>
          <a:xfrm>
            <a:off x="5716743" y="4967045"/>
            <a:ext cx="5238279" cy="87858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Обчисли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закон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додавання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застосувати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кутник: округлені кути 1">
            <a:extLst>
              <a:ext uri="{FF2B5EF4-FFF2-40B4-BE49-F238E27FC236}">
                <a16:creationId xmlns="" xmlns:a16="http://schemas.microsoft.com/office/drawing/2014/main" id="{7E5E953D-CAC7-42EC-98A3-36AC48FFF75C}"/>
              </a:ext>
            </a:extLst>
          </p:cNvPr>
          <p:cNvSpPr/>
          <p:nvPr/>
        </p:nvSpPr>
        <p:spPr>
          <a:xfrm>
            <a:off x="7337502" y="2252546"/>
            <a:ext cx="837878" cy="12266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16</a:t>
            </a:r>
            <a:endParaRPr lang="uk-UA" sz="3600" b="1" dirty="0"/>
          </a:p>
          <a:p>
            <a:pPr algn="ctr"/>
            <a:r>
              <a:rPr lang="uk-UA" sz="3600" b="1" dirty="0" smtClean="0"/>
              <a:t>16</a:t>
            </a:r>
            <a:endParaRPr lang="uk-UA" sz="3600" b="1" dirty="0"/>
          </a:p>
        </p:txBody>
      </p:sp>
      <p:sp>
        <p:nvSpPr>
          <p:cNvPr id="24" name="Прямокутник: округлені кути 1">
            <a:extLst>
              <a:ext uri="{FF2B5EF4-FFF2-40B4-BE49-F238E27FC236}">
                <a16:creationId xmlns="" xmlns:a16="http://schemas.microsoft.com/office/drawing/2014/main" id="{7E5E953D-CAC7-42EC-98A3-36AC48FFF75C}"/>
              </a:ext>
            </a:extLst>
          </p:cNvPr>
          <p:cNvSpPr/>
          <p:nvPr/>
        </p:nvSpPr>
        <p:spPr>
          <a:xfrm>
            <a:off x="10373597" y="2238307"/>
            <a:ext cx="837878" cy="12266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15</a:t>
            </a:r>
            <a:endParaRPr lang="uk-UA" sz="3600" b="1" dirty="0"/>
          </a:p>
          <a:p>
            <a:pPr algn="ctr"/>
            <a:r>
              <a:rPr lang="uk-UA" sz="3600" b="1" dirty="0" smtClean="0"/>
              <a:t>15</a:t>
            </a:r>
            <a:endParaRPr lang="uk-UA" sz="3600" b="1" dirty="0"/>
          </a:p>
        </p:txBody>
      </p:sp>
      <p:sp>
        <p:nvSpPr>
          <p:cNvPr id="25" name="Прямокутник: округлені кути 1">
            <a:extLst>
              <a:ext uri="{FF2B5EF4-FFF2-40B4-BE49-F238E27FC236}">
                <a16:creationId xmlns="" xmlns:a16="http://schemas.microsoft.com/office/drawing/2014/main" id="{7E5E953D-CAC7-42EC-98A3-36AC48FFF75C}"/>
              </a:ext>
            </a:extLst>
          </p:cNvPr>
          <p:cNvSpPr/>
          <p:nvPr/>
        </p:nvSpPr>
        <p:spPr>
          <a:xfrm>
            <a:off x="8905204" y="3644049"/>
            <a:ext cx="837878" cy="12266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17</a:t>
            </a:r>
            <a:endParaRPr lang="uk-UA" sz="3600" b="1" dirty="0"/>
          </a:p>
          <a:p>
            <a:pPr algn="ctr"/>
            <a:r>
              <a:rPr lang="uk-UA" sz="3600" b="1" dirty="0" smtClean="0"/>
              <a:t>17</a:t>
            </a:r>
            <a:endParaRPr lang="uk-UA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1738975" y="4990838"/>
            <a:ext cx="3373398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Запам’ятай результати обчислень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78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9094494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1" y="64683"/>
            <a:ext cx="2233889" cy="1752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5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5" y="1887691"/>
            <a:ext cx="3124791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6405" y="2725123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 + 5=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9131" y="2731416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7136" y="3423377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 + 7=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8160" y="2731416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 + 9=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08160" y="3423376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+ 7=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39868" y="2789724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 + 4=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39868" y="3446234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 + 7=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9131" y="3446234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65384" y="2723789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0706" y="339288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04417" y="2813043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07400" y="342599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330190" y="2813057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+ 5=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97722" y="2794968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5" t="24294" r="33356" b="67903"/>
          <a:stretch/>
        </p:blipFill>
        <p:spPr>
          <a:xfrm>
            <a:off x="4665384" y="1448266"/>
            <a:ext cx="647015" cy="36136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327621C-EEFB-4AA6-8F16-DCA9422B7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t="24103" r="67124" b="67292"/>
          <a:stretch/>
        </p:blipFill>
        <p:spPr>
          <a:xfrm>
            <a:off x="4686278" y="2026648"/>
            <a:ext cx="628105" cy="395058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8330190" y="3401313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 + 8=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97722" y="336157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2 клас\3 Математика\1 Листопад\2 Додавання чисел з переходом через 10\№015 - Дод чисел 4-9 до 7 з переходом через 10\2024-09-24_2100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b="305"/>
          <a:stretch/>
        </p:blipFill>
        <p:spPr bwMode="auto">
          <a:xfrm>
            <a:off x="4686278" y="4159566"/>
            <a:ext cx="6726760" cy="180447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501720" y="4473692"/>
            <a:ext cx="4073971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3. Зафарбуй відповідну кількість квадратів.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3568" y="4496844"/>
            <a:ext cx="1582360" cy="223025"/>
          </a:xfrm>
          <a:prstGeom prst="rect">
            <a:avLst/>
          </a:prstGeom>
          <a:solidFill>
            <a:srgbClr val="FF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533065" y="4496844"/>
            <a:ext cx="599784" cy="223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962193" y="4719869"/>
            <a:ext cx="844454" cy="223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166931" y="4496843"/>
            <a:ext cx="1582360" cy="223025"/>
          </a:xfrm>
          <a:prstGeom prst="rect">
            <a:avLst/>
          </a:prstGeom>
          <a:solidFill>
            <a:srgbClr val="FF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746428" y="4496843"/>
            <a:ext cx="599784" cy="223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9175555" y="4719868"/>
            <a:ext cx="1094717" cy="2230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995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0" grpId="0" animBg="1"/>
      <p:bldP spid="2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9" y="525709"/>
            <a:ext cx="9943402" cy="6549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847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7424" y="1252814"/>
            <a:ext cx="5663441" cy="7151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зображено</a:t>
            </a:r>
            <a:r>
              <a:rPr lang="ru-RU" sz="2000" b="1" dirty="0">
                <a:solidFill>
                  <a:srgbClr val="7030A0"/>
                </a:solidFill>
              </a:rPr>
              <a:t> на </a:t>
            </a:r>
            <a:r>
              <a:rPr lang="ru-RU" sz="2000" b="1" dirty="0" err="1">
                <a:solidFill>
                  <a:srgbClr val="7030A0"/>
                </a:solidFill>
              </a:rPr>
              <a:t>малюнку</a:t>
            </a:r>
            <a:r>
              <a:rPr lang="ru-RU" sz="2000" b="1" dirty="0">
                <a:solidFill>
                  <a:srgbClr val="7030A0"/>
                </a:solidFill>
              </a:rPr>
              <a:t>? Опиши </a:t>
            </a:r>
            <a:r>
              <a:rPr lang="ru-RU" sz="2000" b="1" dirty="0" err="1">
                <a:solidFill>
                  <a:srgbClr val="7030A0"/>
                </a:solidFill>
              </a:rPr>
              <a:t>ситуацію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Як </a:t>
            </a:r>
            <a:r>
              <a:rPr lang="ru-RU" sz="2000" b="1" dirty="0" err="1">
                <a:solidFill>
                  <a:srgbClr val="7030A0"/>
                </a:solidFill>
              </a:rPr>
              <a:t>дізнатися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скільки</a:t>
            </a:r>
            <a:r>
              <a:rPr lang="ru-RU" sz="2000" b="1" dirty="0">
                <a:solidFill>
                  <a:srgbClr val="7030A0"/>
                </a:solidFill>
              </a:rPr>
              <a:t> телят утекло?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1E8B147B-C935-4F84-8437-DFE3FE5DC163}"/>
              </a:ext>
            </a:extLst>
          </p:cNvPr>
          <p:cNvSpPr/>
          <p:nvPr/>
        </p:nvSpPr>
        <p:spPr>
          <a:xfrm>
            <a:off x="7809082" y="3015146"/>
            <a:ext cx="1131435" cy="6473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10 т.</a:t>
            </a:r>
            <a:endParaRPr lang="uk-UA" sz="2800" b="1" dirty="0"/>
          </a:p>
        </p:txBody>
      </p:sp>
      <p:pic>
        <p:nvPicPr>
          <p:cNvPr id="2" name="Picture 2" descr="D:\2 клас\3 Математика\1 Листопад\2 Додавання чисел з переходом через 10\№015 - Дод чисел 4-9 до 7 з переходом через 10\2024-09-24_1744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20540" r="3886" b="214"/>
          <a:stretch/>
        </p:blipFill>
        <p:spPr bwMode="auto">
          <a:xfrm>
            <a:off x="1137424" y="2108369"/>
            <a:ext cx="5663441" cy="247478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59005" y="440690"/>
            <a:ext cx="1005468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Розв’язування </a:t>
            </a:r>
            <a:r>
              <a:rPr lang="uk-UA" sz="4000" b="1" dirty="0" smtClean="0">
                <a:solidFill>
                  <a:schemeClr val="bg1"/>
                </a:solidFill>
              </a:rPr>
              <a:t>задачі </a:t>
            </a:r>
            <a:r>
              <a:rPr lang="uk-UA" sz="4000" b="1" dirty="0" smtClean="0">
                <a:solidFill>
                  <a:schemeClr val="bg1"/>
                </a:solidFill>
              </a:rPr>
              <a:t>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13" name="Пряма сполучна лінія 10">
            <a:extLst>
              <a:ext uri="{FF2B5EF4-FFF2-40B4-BE49-F238E27FC236}">
                <a16:creationId xmlns="" xmlns:a16="http://schemas.microsoft.com/office/drawing/2014/main" id="{0A671F67-49BC-4A25-9564-83637C44F964}"/>
              </a:ext>
            </a:extLst>
          </p:cNvPr>
          <p:cNvCxnSpPr>
            <a:cxnSpLocks/>
          </p:cNvCxnSpPr>
          <p:nvPr/>
        </p:nvCxnSpPr>
        <p:spPr>
          <a:xfrm>
            <a:off x="9863190" y="2359432"/>
            <a:ext cx="1476375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1">
            <a:extLst>
              <a:ext uri="{FF2B5EF4-FFF2-40B4-BE49-F238E27FC236}">
                <a16:creationId xmlns="" xmlns:a16="http://schemas.microsoft.com/office/drawing/2014/main" id="{0639F1D8-9DA3-428A-8550-0875A1834CA4}"/>
              </a:ext>
            </a:extLst>
          </p:cNvPr>
          <p:cNvCxnSpPr>
            <a:cxnSpLocks/>
          </p:cNvCxnSpPr>
          <p:nvPr/>
        </p:nvCxnSpPr>
        <p:spPr>
          <a:xfrm>
            <a:off x="7090293" y="2359432"/>
            <a:ext cx="27717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Ліва фігурна дужка 15">
            <a:extLst>
              <a:ext uri="{FF2B5EF4-FFF2-40B4-BE49-F238E27FC236}">
                <a16:creationId xmlns="" xmlns:a16="http://schemas.microsoft.com/office/drawing/2014/main" id="{031864D4-095D-4FE3-81DF-F74E282EA9C2}"/>
              </a:ext>
            </a:extLst>
          </p:cNvPr>
          <p:cNvSpPr/>
          <p:nvPr/>
        </p:nvSpPr>
        <p:spPr>
          <a:xfrm rot="5400000">
            <a:off x="9061002" y="-39948"/>
            <a:ext cx="228399" cy="4328726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Ліва фігурна дужка 17">
            <a:extLst>
              <a:ext uri="{FF2B5EF4-FFF2-40B4-BE49-F238E27FC236}">
                <a16:creationId xmlns="" xmlns:a16="http://schemas.microsoft.com/office/drawing/2014/main" id="{7E80E726-7D69-40C9-93C3-2F6D5B7C6DBB}"/>
              </a:ext>
            </a:extLst>
          </p:cNvPr>
          <p:cNvSpPr/>
          <p:nvPr/>
        </p:nvSpPr>
        <p:spPr>
          <a:xfrm rot="5400000" flipH="1">
            <a:off x="8273210" y="1223106"/>
            <a:ext cx="286211" cy="2760393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FC774D-6F95-45F9-963A-3BE6A8137FC6}"/>
              </a:ext>
            </a:extLst>
          </p:cNvPr>
          <p:cNvSpPr txBox="1"/>
          <p:nvPr/>
        </p:nvSpPr>
        <p:spPr>
          <a:xfrm>
            <a:off x="10285550" y="3015146"/>
            <a:ext cx="7358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?</a:t>
            </a:r>
            <a:r>
              <a:rPr lang="uk-UA" sz="2800" b="1" dirty="0" smtClean="0"/>
              <a:t> </a:t>
            </a:r>
            <a:r>
              <a:rPr lang="uk-UA" sz="2400" b="1" dirty="0" smtClean="0"/>
              <a:t>Т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sp>
        <p:nvSpPr>
          <p:cNvPr id="18" name="Ліва фігурна дужка 24">
            <a:extLst>
              <a:ext uri="{FF2B5EF4-FFF2-40B4-BE49-F238E27FC236}">
                <a16:creationId xmlns="" xmlns:a16="http://schemas.microsoft.com/office/drawing/2014/main" id="{A3B5149A-F47A-4D9B-8EA5-FF87A5ED842D}"/>
              </a:ext>
            </a:extLst>
          </p:cNvPr>
          <p:cNvSpPr/>
          <p:nvPr/>
        </p:nvSpPr>
        <p:spPr>
          <a:xfrm rot="5400000" flipH="1">
            <a:off x="10496410" y="1825854"/>
            <a:ext cx="286203" cy="1554888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: округлені кути 7">
            <a:extLst>
              <a:ext uri="{FF2B5EF4-FFF2-40B4-BE49-F238E27FC236}">
                <a16:creationId xmlns="" xmlns:a16="http://schemas.microsoft.com/office/drawing/2014/main" id="{1E8B147B-C935-4F84-8437-DFE3FE5DC163}"/>
              </a:ext>
            </a:extLst>
          </p:cNvPr>
          <p:cNvSpPr/>
          <p:nvPr/>
        </p:nvSpPr>
        <p:spPr>
          <a:xfrm>
            <a:off x="8556075" y="1173638"/>
            <a:ext cx="1094454" cy="647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17 т.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16478" y="4704382"/>
            <a:ext cx="2567034" cy="14690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Було</a:t>
            </a:r>
            <a:r>
              <a:rPr lang="ru-RU" sz="2800" b="1" dirty="0" smtClean="0">
                <a:solidFill>
                  <a:srgbClr val="7030A0"/>
                </a:solidFill>
              </a:rPr>
              <a:t> – 17 т.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Утекло – ? т.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Залиш – 10 т.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6865519" y="4790021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від’ємника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7">
            <a:extLst>
              <a:ext uri="{FF2B5EF4-FFF2-40B4-BE49-F238E27FC236}">
                <a16:creationId xmlns="" xmlns:a16="http://schemas.microsoft.com/office/drawing/2014/main" id="{1E8B147B-C935-4F84-8437-DFE3FE5DC163}"/>
              </a:ext>
            </a:extLst>
          </p:cNvPr>
          <p:cNvSpPr/>
          <p:nvPr/>
        </p:nvSpPr>
        <p:spPr>
          <a:xfrm>
            <a:off x="7371581" y="3823912"/>
            <a:ext cx="1803619" cy="6473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17 – 10 =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7" name="Прямокутник: округлені кути 7">
            <a:extLst>
              <a:ext uri="{FF2B5EF4-FFF2-40B4-BE49-F238E27FC236}">
                <a16:creationId xmlns="" xmlns:a16="http://schemas.microsoft.com/office/drawing/2014/main" id="{1E8B147B-C935-4F84-8437-DFE3FE5DC163}"/>
              </a:ext>
            </a:extLst>
          </p:cNvPr>
          <p:cNvSpPr/>
          <p:nvPr/>
        </p:nvSpPr>
        <p:spPr>
          <a:xfrm>
            <a:off x="9217788" y="3823912"/>
            <a:ext cx="1067762" cy="6473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 (т.)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301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950</TotalTime>
  <Words>526</Words>
  <Application>Microsoft Office PowerPoint</Application>
  <PresentationFormat>Произвольный</PresentationFormat>
  <Paragraphs>165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245</cp:revision>
  <dcterms:created xsi:type="dcterms:W3CDTF">2018-01-05T16:38:53Z</dcterms:created>
  <dcterms:modified xsi:type="dcterms:W3CDTF">2024-09-25T07:57:46Z</dcterms:modified>
</cp:coreProperties>
</file>