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16" r:id="rId3"/>
    <p:sldId id="317" r:id="rId4"/>
    <p:sldId id="306" r:id="rId5"/>
    <p:sldId id="285" r:id="rId6"/>
    <p:sldId id="323" r:id="rId7"/>
    <p:sldId id="321" r:id="rId8"/>
    <p:sldId id="310" r:id="rId9"/>
    <p:sldId id="312" r:id="rId10"/>
    <p:sldId id="309" r:id="rId11"/>
    <p:sldId id="294" r:id="rId12"/>
    <p:sldId id="322" r:id="rId13"/>
    <p:sldId id="31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0088" y="3782879"/>
            <a:ext cx="9500840" cy="234957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i="1" dirty="0">
                <a:solidFill>
                  <a:schemeClr val="accent6">
                    <a:lumMod val="75000"/>
                  </a:schemeClr>
                </a:solidFill>
              </a:rPr>
              <a:t>Урок-екскурсія.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Що змінюється в природі та житті людей восени?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88" y="956697"/>
            <a:ext cx="5467742" cy="24482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72422" y="969657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15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285" y="494528"/>
            <a:ext cx="10246086" cy="8079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Підбиття підсумків після екскурсії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5190" y="1480876"/>
            <a:ext cx="6311590" cy="12833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змінюється</a:t>
            </a:r>
            <a:r>
              <a:rPr lang="ru-RU" sz="2400" b="1" dirty="0"/>
              <a:t>, на твою думку, </a:t>
            </a:r>
            <a:r>
              <a:rPr lang="ru-RU" sz="2400" b="1" dirty="0" err="1"/>
              <a:t>восени</a:t>
            </a:r>
            <a:r>
              <a:rPr lang="ru-RU" sz="2400" b="1" dirty="0"/>
              <a:t> </a:t>
            </a:r>
            <a:r>
              <a:rPr lang="ru-RU" sz="2400" b="1" dirty="0" err="1"/>
              <a:t>полудневе</a:t>
            </a:r>
            <a:r>
              <a:rPr lang="ru-RU" sz="2400" b="1" dirty="0"/>
              <a:t> </a:t>
            </a:r>
            <a:r>
              <a:rPr lang="ru-RU" sz="2400" b="1" dirty="0" err="1"/>
              <a:t>положення</a:t>
            </a:r>
            <a:r>
              <a:rPr lang="ru-RU" sz="2400" b="1" dirty="0"/>
              <a:t> </a:t>
            </a:r>
            <a:r>
              <a:rPr lang="ru-RU" sz="2400" b="1" dirty="0" err="1"/>
              <a:t>Сонця</a:t>
            </a:r>
            <a:r>
              <a:rPr lang="ru-RU" sz="2400" b="1" dirty="0"/>
              <a:t> на </a:t>
            </a:r>
            <a:r>
              <a:rPr lang="ru-RU" sz="2400" b="1" dirty="0" err="1"/>
              <a:t>небосхилі</a:t>
            </a:r>
            <a:r>
              <a:rPr lang="ru-RU" sz="2400" b="1" dirty="0"/>
              <a:t> </a:t>
            </a:r>
            <a:r>
              <a:rPr lang="ru-RU" sz="2400" b="1" dirty="0" err="1"/>
              <a:t>порівняно</a:t>
            </a:r>
            <a:r>
              <a:rPr lang="ru-RU" sz="2400" b="1" dirty="0"/>
              <a:t> з </a:t>
            </a:r>
            <a:r>
              <a:rPr lang="ru-RU" sz="2400" b="1" dirty="0" err="1"/>
              <a:t>літом</a:t>
            </a:r>
            <a:r>
              <a:rPr lang="ru-RU" sz="2400" b="1" dirty="0"/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5190" y="2871067"/>
            <a:ext cx="6311590" cy="6750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восени</a:t>
            </a:r>
            <a:r>
              <a:rPr lang="ru-RU" sz="2400" b="1" dirty="0"/>
              <a:t> </a:t>
            </a:r>
            <a:r>
              <a:rPr lang="ru-RU" sz="2400" b="1" dirty="0" err="1"/>
              <a:t>змінилася</a:t>
            </a:r>
            <a:r>
              <a:rPr lang="ru-RU" sz="2400" b="1" dirty="0"/>
              <a:t> </a:t>
            </a:r>
            <a:r>
              <a:rPr lang="ru-RU" sz="2400" b="1" dirty="0" err="1"/>
              <a:t>тривалість</a:t>
            </a:r>
            <a:r>
              <a:rPr lang="ru-RU" sz="2400" b="1" dirty="0"/>
              <a:t> дня і </a:t>
            </a:r>
            <a:r>
              <a:rPr lang="ru-RU" sz="2400" b="1" dirty="0" err="1"/>
              <a:t>ночі</a:t>
            </a:r>
            <a:r>
              <a:rPr lang="ru-RU" sz="2400" b="1" dirty="0"/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5190" y="3720284"/>
            <a:ext cx="6311590" cy="9520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Яке </a:t>
            </a:r>
            <a:r>
              <a:rPr lang="ru-RU" sz="2400" b="1" dirty="0" err="1"/>
              <a:t>значення</a:t>
            </a:r>
            <a:r>
              <a:rPr lang="ru-RU" sz="2400" b="1" dirty="0"/>
              <a:t> для </a:t>
            </a:r>
            <a:r>
              <a:rPr lang="ru-RU" sz="2400" b="1" dirty="0" err="1"/>
              <a:t>живої</a:t>
            </a:r>
            <a:r>
              <a:rPr lang="ru-RU" sz="2400" b="1" dirty="0"/>
              <a:t> </a:t>
            </a:r>
            <a:r>
              <a:rPr lang="ru-RU" sz="2400" b="1" dirty="0" err="1"/>
              <a:t>природи</a:t>
            </a:r>
            <a:r>
              <a:rPr lang="ru-RU" sz="2400" b="1" dirty="0"/>
              <a:t>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сонячне</a:t>
            </a:r>
            <a:r>
              <a:rPr lang="ru-RU" sz="2400" b="1" dirty="0"/>
              <a:t> </a:t>
            </a:r>
            <a:r>
              <a:rPr lang="ru-RU" sz="2400" b="1" dirty="0" err="1"/>
              <a:t>світло</a:t>
            </a:r>
            <a:r>
              <a:rPr lang="ru-RU" sz="2400" b="1" dirty="0"/>
              <a:t> й тепло?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0946" y="4764927"/>
            <a:ext cx="6200078" cy="7326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подобається</a:t>
            </a:r>
            <a:r>
              <a:rPr lang="ru-RU" sz="2400" b="1" dirty="0"/>
              <a:t> </a:t>
            </a:r>
            <a:r>
              <a:rPr lang="ru-RU" sz="2400" b="1" dirty="0" err="1"/>
              <a:t>тобі</a:t>
            </a:r>
            <a:r>
              <a:rPr lang="ru-RU" sz="2400" b="1" dirty="0"/>
              <a:t> в </a:t>
            </a:r>
            <a:r>
              <a:rPr lang="ru-RU" sz="2400" b="1" dirty="0" err="1"/>
              <a:t>осінню</a:t>
            </a:r>
            <a:r>
              <a:rPr lang="ru-RU" sz="2400" b="1" dirty="0"/>
              <a:t> пору року?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" b="27058"/>
          <a:stretch/>
        </p:blipFill>
        <p:spPr>
          <a:xfrm>
            <a:off x="7462499" y="4731474"/>
            <a:ext cx="2958364" cy="164511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99" y="1459554"/>
            <a:ext cx="2466581" cy="16443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150" y="3086474"/>
            <a:ext cx="2377641" cy="15858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7911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7854" y="494529"/>
            <a:ext cx="10236819" cy="7923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«Незакінчене речення»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07580" y="1454261"/>
            <a:ext cx="5207620" cy="70326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За календарем осінь настає…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7852" y="2202128"/>
            <a:ext cx="5207621" cy="8976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Під час екскурсії ми помітили ознаки осені…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07580" y="3166944"/>
            <a:ext cx="5207620" cy="7727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Осінь буває…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7853" y="3994125"/>
            <a:ext cx="5207620" cy="7793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Ми побачили птахів…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39229" y="4918417"/>
            <a:ext cx="5642517" cy="745310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Під час екскурсії ми чули звуки…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2" b="9542"/>
          <a:stretch/>
        </p:blipFill>
        <p:spPr>
          <a:xfrm>
            <a:off x="8201064" y="1805892"/>
            <a:ext cx="2827491" cy="437646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32873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 клас\4 ЯДС\1 Грущинська\2 Людина і природа восени\№015 Урок-екскурсія. Що змінюється в природі та житті людей восени\2024-10-02_190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0" r="22516" b="18063"/>
          <a:stretch/>
        </p:blipFill>
        <p:spPr bwMode="auto">
          <a:xfrm>
            <a:off x="6056682" y="2314427"/>
            <a:ext cx="4481221" cy="1908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2774" y="399959"/>
            <a:ext cx="9376177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28397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-16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68615" y="1068687"/>
            <a:ext cx="5292567" cy="73693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5. Які природні явища позначають цими умовними знаками? Підпиши. 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8615" y="2901639"/>
            <a:ext cx="5330741" cy="13358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6. Прочитай вірш Вадима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Скомаровського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і придумай до нього назву, напиши її. Підкресли назви рослин. Зафарбуй малюнки плодів, про які згадується у вірші.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0942" r="6467" b="56702"/>
          <a:stretch/>
        </p:blipFill>
        <p:spPr>
          <a:xfrm>
            <a:off x="706787" y="1895197"/>
            <a:ext cx="5254395" cy="92979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066991" y="4319746"/>
            <a:ext cx="3203953" cy="12003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галявині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широкій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Спіє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терен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чорноокий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Пломеніє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глід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69635" y="4319746"/>
            <a:ext cx="3539700" cy="12003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Жаром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жевріє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шипшина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Червоніє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горобина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пишається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калина.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56683" y="1079838"/>
            <a:ext cx="3932268" cy="128025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7. Учись ставити запитання!</a:t>
            </a:r>
          </a:p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Постав і напиши два запитання, пов’язані з сезонними явищами природи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D:\2 клас\4 ЯДС\1 Грущинська\2 Людина і природа восени\№015 Урок-екскурсія. Що змінюється в природі та житті людей восени\2024-10-02_1907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6" y="4319746"/>
            <a:ext cx="4299110" cy="172870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Горобина лат. &quot;Sorbus aucuparia&quot;- листопадне дерево. - GoldFo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858" y="1147581"/>
            <a:ext cx="1333477" cy="10877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943595" y="5463005"/>
            <a:ext cx="2073126" cy="4825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Пл</a:t>
            </a:r>
            <a:r>
              <a:rPr lang="uk-UA" sz="2400" b="1" dirty="0" smtClean="0">
                <a:solidFill>
                  <a:schemeClr val="bg1"/>
                </a:solidFill>
              </a:rPr>
              <a:t>оди осені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755599" y="5061435"/>
            <a:ext cx="825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474676" y="5463005"/>
            <a:ext cx="6514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149726" y="4733211"/>
            <a:ext cx="1470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492588" y="5061435"/>
            <a:ext cx="11846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852959" y="5438362"/>
            <a:ext cx="1008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0354663" y="577280"/>
            <a:ext cx="1294376" cy="4825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Горобина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2057" name="Picture 9" descr="Купити Ягоди глоду (Crataegus) сушена - 100 грам БЯ-01С в інтернет магазині  Дикорослі рослини та гриби Україн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51" y="5524261"/>
            <a:ext cx="1198997" cy="119899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8169635" y="6197381"/>
            <a:ext cx="1011258" cy="4825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Глід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2059" name="Picture 11" descr="Екстракт шипшини: властивості та застосуванн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422" y="5611791"/>
            <a:ext cx="1585912" cy="1023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36" name="Прямоугольник 35"/>
          <p:cNvSpPr/>
          <p:nvPr/>
        </p:nvSpPr>
        <p:spPr>
          <a:xfrm>
            <a:off x="8845400" y="5641259"/>
            <a:ext cx="1294376" cy="4825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Шипшина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2061" name="Picture 13" descr="Терен (Терн) ягода сушена (1кг) (ID#1508021682), ціна: 281 ₴, купити на  Prom.u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792" y="5557074"/>
            <a:ext cx="1388619" cy="118758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3738639" y="6137358"/>
            <a:ext cx="1294376" cy="4825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Терен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2065" name="Picture 17" descr="Калина — ліки від ста хвороб. Здоров'я - Новини Рівного та області — Рівне  Вечірнє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643" y="2728530"/>
            <a:ext cx="954691" cy="144084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0599299" y="2439065"/>
            <a:ext cx="1294376" cy="4825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Калина </a:t>
            </a:r>
            <a:endParaRPr lang="uk-UA" sz="2000" b="1" dirty="0">
              <a:solidFill>
                <a:schemeClr val="bg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3979527" y="4497041"/>
            <a:ext cx="1008329" cy="458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8110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19" grpId="0" animBg="1"/>
      <p:bldP spid="17" grpId="0" animBg="1"/>
      <p:bldP spid="25" grpId="0" animBg="1"/>
      <p:bldP spid="32" grpId="0" animBg="1"/>
      <p:bldP spid="34" grpId="0" animBg="1"/>
      <p:bldP spid="36" grpId="0" animBg="1"/>
      <p:bldP spid="39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992459" y="494530"/>
            <a:ext cx="9942242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Рефлексійна</a:t>
            </a:r>
            <a:r>
              <a:rPr lang="uk-UA" sz="3600" b="1" dirty="0">
                <a:solidFill>
                  <a:schemeClr val="bg1"/>
                </a:solidFill>
              </a:rPr>
              <a:t> вправа «Дерево зростання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✓ Разноцветные кленовые листья #24 скачать клипарт бесплатно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1" y="1082439"/>
            <a:ext cx="6438823" cy="57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346794">
            <a:off x="1375916" y="4430643"/>
            <a:ext cx="2731467" cy="578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цікаво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61312">
            <a:off x="2669025" y="2147571"/>
            <a:ext cx="2328441" cy="5788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322ADA"/>
                </a:solidFill>
              </a:rPr>
              <a:t>Було</a:t>
            </a:r>
            <a:r>
              <a:rPr lang="ru-RU" sz="2800" b="1" dirty="0" smtClean="0">
                <a:solidFill>
                  <a:srgbClr val="322ADA"/>
                </a:solidFill>
              </a:rPr>
              <a:t> </a:t>
            </a:r>
            <a:r>
              <a:rPr lang="ru-RU" sz="2800" b="1" dirty="0" err="1" smtClean="0">
                <a:solidFill>
                  <a:srgbClr val="322ADA"/>
                </a:solidFill>
              </a:rPr>
              <a:t>важко</a:t>
            </a:r>
            <a:endParaRPr lang="ru-RU" sz="2800" b="1" dirty="0">
              <a:solidFill>
                <a:srgbClr val="322AD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350801">
            <a:off x="4131693" y="4006202"/>
            <a:ext cx="2123071" cy="57888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322ADA"/>
                </a:solidFill>
              </a:rPr>
              <a:t>Було</a:t>
            </a:r>
            <a:r>
              <a:rPr lang="ru-RU" sz="2800" b="1" dirty="0" smtClean="0">
                <a:solidFill>
                  <a:srgbClr val="322ADA"/>
                </a:solidFill>
              </a:rPr>
              <a:t> легко</a:t>
            </a:r>
            <a:endParaRPr lang="ru-RU" sz="2800" b="1" dirty="0">
              <a:solidFill>
                <a:srgbClr val="322ADA"/>
              </a:solidFill>
            </a:endParaRPr>
          </a:p>
        </p:txBody>
      </p:sp>
      <p:pic>
        <p:nvPicPr>
          <p:cNvPr id="1030" name="Picture 6" descr="Клипарт#елка#дерево#деревья#clipart#wood# | Дере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73" y="1077930"/>
            <a:ext cx="4212227" cy="57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18" y="1700320"/>
            <a:ext cx="1241740" cy="11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29" y="1288332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6" y="3247909"/>
            <a:ext cx="1000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6" y="2276245"/>
            <a:ext cx="1000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86" y="3759074"/>
            <a:ext cx="1000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01" y="1744772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569" y="2728228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300" y="2236038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29" y="2377507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380" y="2248793"/>
            <a:ext cx="1241740" cy="11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078" y="2548346"/>
            <a:ext cx="1241740" cy="11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770" y="2999911"/>
            <a:ext cx="1241740" cy="11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29" y="3064424"/>
            <a:ext cx="1241740" cy="11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758" y="1366358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949" y="2010888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870" y="2657855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77" y="2852170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640" y="1429130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720" y="3428095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29" y="1791178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45" y="3026197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710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33131" y="1541386"/>
            <a:ext cx="5955741" cy="228147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Дзвоник пролунав веселий,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Дружно всіх він кличе в клас.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І цікаве на </a:t>
            </a:r>
            <a:r>
              <a:rPr lang="uk-UA" sz="3200" b="1" dirty="0" err="1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Пропоную я для вас.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8283" y="512955"/>
            <a:ext cx="10592284" cy="6913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30727" y="3896729"/>
            <a:ext cx="4419515" cy="153233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Подумай, який листочок подобається тобі 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найбільше?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Чому? 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https://multiurok.ru/img/182813/image_5f7d15397e5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318" y="1541386"/>
            <a:ext cx="2206249" cy="192675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static.com/images?q=tbn:ANd9GcRuuH_yKzBfRMfElQY_UX-IPXGF4uEymCkMdvmDnsTPPZbkHh5xzslmXqv_EmUNW2eKDak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44" y="1535318"/>
            <a:ext cx="2071359" cy="198516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pinimg.com/736x/4e/c7/e2/4ec7e26b265cc33170b83324dd02c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3" y="1556233"/>
            <a:ext cx="2240190" cy="196425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encrypted-tbn0.gstatic.com/images?q=tbn:ANd9GcT6mhsAqbRuRC0DoW0J088kKYj0FgEeIy7ze0Fo7RipUoK_sLC3nzajPOT25d2IenComWE&amp;usqp=C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5" y="3697032"/>
            <a:ext cx="2294294" cy="201168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onechko.net.ua/uploads/goods/1386/max/59e6cf9a74b8bc9ea48b75a5afc08ce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r="15006"/>
          <a:stretch/>
        </p:blipFill>
        <p:spPr bwMode="auto">
          <a:xfrm>
            <a:off x="6198500" y="1541386"/>
            <a:ext cx="2386694" cy="19026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fs03.vseosvita.ua/03014qi2-06dc-1200x63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59" y="3896729"/>
            <a:ext cx="2922170" cy="161229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737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9087" y="495119"/>
            <a:ext cx="1052648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7" y="2737543"/>
            <a:ext cx="3122072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232243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232243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232243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4385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2" y="2664385"/>
            <a:ext cx="2967736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2967737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2981777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2967737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2628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420391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0585" y="494527"/>
            <a:ext cx="10602945" cy="7209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Поміркуй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806" y="2802868"/>
            <a:ext cx="5909819" cy="645264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подобається</a:t>
            </a:r>
            <a:r>
              <a:rPr lang="ru-RU" sz="2400" b="1" dirty="0"/>
              <a:t> </a:t>
            </a:r>
            <a:r>
              <a:rPr lang="ru-RU" sz="2400" b="1" dirty="0" err="1" smtClean="0"/>
              <a:t>тобі</a:t>
            </a:r>
            <a:r>
              <a:rPr lang="ru-RU" sz="2400" b="1" dirty="0" smtClean="0"/>
              <a:t> </a:t>
            </a:r>
            <a:r>
              <a:rPr lang="ru-RU" sz="2400" b="1" dirty="0" err="1"/>
              <a:t>гуляти</a:t>
            </a:r>
            <a:r>
              <a:rPr lang="ru-RU" sz="2400" b="1" dirty="0"/>
              <a:t> в саду, парку?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2124" y="1388209"/>
            <a:ext cx="5953502" cy="6190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цікавого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побачити</a:t>
            </a:r>
            <a:r>
              <a:rPr lang="ru-RU" sz="2400" b="1" dirty="0"/>
              <a:t> у </a:t>
            </a:r>
            <a:r>
              <a:rPr lang="ru-RU" sz="2400" b="1" dirty="0" err="1"/>
              <a:t>природі</a:t>
            </a:r>
            <a:r>
              <a:rPr lang="ru-RU" sz="2400" b="1" dirty="0"/>
              <a:t>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3964" y="2087187"/>
            <a:ext cx="5931661" cy="6337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 ким і </a:t>
            </a:r>
            <a:r>
              <a:rPr lang="ru-RU" sz="2400" b="1" dirty="0" err="1"/>
              <a:t>чим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спостерігати</a:t>
            </a:r>
            <a:r>
              <a:rPr lang="ru-RU" sz="2400" b="1" dirty="0"/>
              <a:t>?</a:t>
            </a:r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34" y="1546374"/>
            <a:ext cx="2841696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579540" y="3571328"/>
            <a:ext cx="4650060" cy="140399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Пропоную здійснити мандрівку </a:t>
            </a:r>
            <a:r>
              <a:rPr lang="uk-UA" sz="2400" b="1" dirty="0" smtClean="0"/>
              <a:t>в парк, </a:t>
            </a:r>
            <a:r>
              <a:rPr lang="uk-UA" sz="2400" b="1" dirty="0"/>
              <a:t>аби побачити зміни, </a:t>
            </a:r>
            <a:r>
              <a:rPr lang="uk-UA" sz="2400" b="1" dirty="0" smtClean="0"/>
              <a:t>що </a:t>
            </a:r>
            <a:r>
              <a:rPr lang="uk-UA" sz="2400" b="1" dirty="0"/>
              <a:t>сталися в </a:t>
            </a:r>
            <a:r>
              <a:rPr lang="uk-UA" sz="2400" b="1" dirty="0" smtClean="0"/>
              <a:t>природі восени.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9540" y="5026148"/>
            <a:ext cx="4650060" cy="12854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Розкажи, який </a:t>
            </a:r>
            <a:r>
              <a:rPr lang="uk-UA" sz="2400" b="1" dirty="0"/>
              <a:t>парк восени? </a:t>
            </a:r>
            <a:r>
              <a:rPr lang="uk-UA" sz="2400" b="1" dirty="0" smtClean="0"/>
              <a:t>Припусти, кого </a:t>
            </a:r>
            <a:r>
              <a:rPr lang="uk-UA" sz="2400" b="1" dirty="0"/>
              <a:t>ми можемо зустріти в парку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2" y="3560176"/>
            <a:ext cx="2976898" cy="292983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5781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5040" y="494528"/>
            <a:ext cx="10367432" cy="7321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 ким, за чим ми можемо спостерігати?</a:t>
            </a:r>
          </a:p>
        </p:txBody>
      </p:sp>
      <p:sp>
        <p:nvSpPr>
          <p:cNvPr id="2" name="Пятиугольник 1"/>
          <p:cNvSpPr/>
          <p:nvPr/>
        </p:nvSpPr>
        <p:spPr>
          <a:xfrm>
            <a:off x="7463455" y="1529241"/>
            <a:ext cx="2538765" cy="99093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Нежива</a:t>
            </a:r>
            <a:r>
              <a:rPr lang="ru-RU" sz="2800" b="1" dirty="0"/>
              <a:t> природа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7463456" y="2921620"/>
            <a:ext cx="2538765" cy="103042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Жива природа</a:t>
            </a:r>
            <a:endParaRPr lang="ru-RU" sz="2800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7463456" y="4408288"/>
            <a:ext cx="2538765" cy="1078112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Життя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людей</a:t>
            </a:r>
            <a:endParaRPr lang="ru-RU" sz="2800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8443326" y="2520176"/>
            <a:ext cx="283094" cy="401444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424066" y="3969579"/>
            <a:ext cx="321613" cy="448247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31" y="1469929"/>
            <a:ext cx="1198355" cy="255566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092819" y="1507943"/>
            <a:ext cx="5773390" cy="13302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Запам’ятай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проводити</a:t>
            </a:r>
            <a:r>
              <a:rPr lang="ru-RU" sz="2400" b="1" dirty="0" smtClean="0"/>
              <a:t> </a:t>
            </a:r>
            <a:r>
              <a:rPr lang="ru-RU" sz="2400" b="1" dirty="0" err="1"/>
              <a:t>спостереження</a:t>
            </a:r>
            <a:r>
              <a:rPr lang="ru-RU" sz="2400" b="1" dirty="0"/>
              <a:t> за природою </a:t>
            </a:r>
            <a:r>
              <a:rPr lang="ru-RU" sz="2400" b="1" dirty="0" err="1"/>
              <a:t>завжди</a:t>
            </a:r>
            <a:r>
              <a:rPr lang="ru-RU" sz="2400" b="1" dirty="0"/>
              <a:t> </a:t>
            </a:r>
            <a:r>
              <a:rPr lang="ru-RU" sz="2400" b="1" dirty="0" err="1"/>
              <a:t>потрібно</a:t>
            </a:r>
            <a:r>
              <a:rPr lang="ru-RU" sz="2400" b="1" dirty="0"/>
              <a:t> в </a:t>
            </a:r>
            <a:r>
              <a:rPr lang="ru-RU" sz="2400" b="1" dirty="0" err="1"/>
              <a:t>певній</a:t>
            </a:r>
            <a:r>
              <a:rPr lang="ru-RU" sz="2400" b="1" dirty="0"/>
              <a:t> </a:t>
            </a:r>
            <a:r>
              <a:rPr lang="ru-RU" sz="2400" b="1" dirty="0" err="1"/>
              <a:t>послідовності</a:t>
            </a:r>
            <a:r>
              <a:rPr lang="ru-RU" sz="2400" b="1" dirty="0"/>
              <a:t>. 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70" y="2921620"/>
            <a:ext cx="4218488" cy="27781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3499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33191" y="600223"/>
            <a:ext cx="2666488" cy="34699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Щоб</a:t>
            </a:r>
            <a:r>
              <a:rPr lang="ru-RU" sz="2400" b="1" dirty="0"/>
              <a:t> бути </a:t>
            </a:r>
            <a:r>
              <a:rPr lang="ru-RU" sz="2400" b="1" dirty="0" err="1" smtClean="0"/>
              <a:t>справжнім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дослідником</a:t>
            </a:r>
            <a:r>
              <a:rPr lang="ru-RU" sz="2400" b="1" dirty="0" smtClean="0"/>
              <a:t> </a:t>
            </a:r>
            <a:r>
              <a:rPr lang="ru-RU" sz="2400" b="1" dirty="0"/>
              <a:t>і </a:t>
            </a:r>
            <a:r>
              <a:rPr lang="ru-RU" sz="2400" b="1" dirty="0" err="1" smtClean="0"/>
              <a:t>дослідницею</a:t>
            </a:r>
            <a:r>
              <a:rPr lang="ru-RU" sz="2400" b="1" dirty="0" smtClean="0"/>
              <a:t>, веди </a:t>
            </a:r>
            <a:r>
              <a:rPr lang="ru-RU" sz="2400" b="1" dirty="0"/>
              <a:t>записи у </a:t>
            </a:r>
            <a:r>
              <a:rPr lang="ru-RU" sz="2400" b="1" dirty="0" err="1"/>
              <a:t>Календарі</a:t>
            </a:r>
            <a:r>
              <a:rPr lang="ru-RU" sz="2400" b="1" dirty="0"/>
              <a:t> </a:t>
            </a:r>
            <a:r>
              <a:rPr lang="ru-RU" sz="2400" b="1" dirty="0" err="1" smtClean="0"/>
              <a:t>спостережень</a:t>
            </a:r>
            <a:r>
              <a:rPr lang="ru-RU" sz="2400" b="1" dirty="0" smtClean="0"/>
              <a:t> </a:t>
            </a:r>
            <a:r>
              <a:rPr lang="ru-RU" sz="2400" b="1" dirty="0" err="1"/>
              <a:t>природи</a:t>
            </a:r>
            <a:r>
              <a:rPr lang="ru-RU" sz="2400" b="1" dirty="0"/>
              <a:t> і погоди. 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51" y="315486"/>
            <a:ext cx="8617062" cy="62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29872" y="4183566"/>
            <a:ext cx="2073126" cy="163737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живою природою у вересні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38856" y="4361986"/>
            <a:ext cx="2073126" cy="8920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Дозрівають плоди у городах, садах, полях.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45929" y="5447369"/>
            <a:ext cx="2073126" cy="8920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Сховались комахи, птахи відлітають.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378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097" y="594889"/>
            <a:ext cx="10415239" cy="7432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 екскурсії ми спостерігаємо: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0515" y="1360448"/>
            <a:ext cx="3802567" cy="66481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За природою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9193" y="2025268"/>
            <a:ext cx="5347859" cy="538047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Зменшення</a:t>
            </a:r>
            <a:r>
              <a:rPr lang="ru-RU" sz="2400" b="1" dirty="0"/>
              <a:t> </a:t>
            </a:r>
            <a:r>
              <a:rPr lang="ru-RU" sz="2400" b="1" dirty="0" err="1"/>
              <a:t>полудневої</a:t>
            </a:r>
            <a:r>
              <a:rPr lang="ru-RU" sz="2400" b="1" dirty="0"/>
              <a:t> </a:t>
            </a:r>
            <a:r>
              <a:rPr lang="ru-RU" sz="2400" b="1" dirty="0" err="1"/>
              <a:t>висоти</a:t>
            </a:r>
            <a:r>
              <a:rPr lang="ru-RU" sz="2400" b="1" dirty="0"/>
              <a:t> </a:t>
            </a:r>
            <a:r>
              <a:rPr lang="ru-RU" sz="2400" b="1" dirty="0" err="1"/>
              <a:t>Сонця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9194" y="3902577"/>
            <a:ext cx="4640604" cy="4775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Види</a:t>
            </a:r>
            <a:r>
              <a:rPr lang="ru-RU" sz="2400" b="1" dirty="0"/>
              <a:t> </a:t>
            </a:r>
            <a:r>
              <a:rPr lang="ru-RU" sz="2400" b="1" dirty="0" err="1"/>
              <a:t>опадів</a:t>
            </a:r>
            <a:r>
              <a:rPr lang="ru-RU" sz="2400" b="1" dirty="0"/>
              <a:t>, </a:t>
            </a:r>
            <a:r>
              <a:rPr lang="ru-RU" sz="2400" b="1" dirty="0" err="1"/>
              <a:t>вітер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496" y="2521728"/>
            <a:ext cx="4640604" cy="9475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Зниження</a:t>
            </a:r>
            <a:r>
              <a:rPr lang="ru-RU" sz="2400" b="1" dirty="0"/>
              <a:t> </a:t>
            </a:r>
            <a:r>
              <a:rPr lang="ru-RU" sz="2400" b="1" dirty="0" err="1"/>
              <a:t>температури</a:t>
            </a:r>
            <a:r>
              <a:rPr lang="ru-RU" sz="2400" b="1" dirty="0"/>
              <a:t> </a:t>
            </a:r>
            <a:r>
              <a:rPr lang="ru-RU" sz="2400" b="1" dirty="0" err="1"/>
              <a:t>повітря</a:t>
            </a:r>
            <a:r>
              <a:rPr lang="ru-RU" sz="2400" b="1" dirty="0"/>
              <a:t>, </a:t>
            </a:r>
            <a:r>
              <a:rPr lang="ru-RU" sz="2400" b="1" dirty="0" err="1"/>
              <a:t>перші</a:t>
            </a:r>
            <a:r>
              <a:rPr lang="ru-RU" sz="2400" b="1" dirty="0"/>
              <a:t> заморозки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496" y="3446929"/>
            <a:ext cx="4640604" cy="4772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Стан неба — </a:t>
            </a:r>
            <a:r>
              <a:rPr lang="ru-RU" sz="2400" b="1" dirty="0" err="1"/>
              <a:t>хмарність</a:t>
            </a:r>
            <a:endParaRPr lang="ru-RU" sz="24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64684" y="1360449"/>
            <a:ext cx="4142293" cy="66481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життям людей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27925" y="2025267"/>
            <a:ext cx="5057469" cy="836466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Збирання</a:t>
            </a:r>
            <a:r>
              <a:rPr lang="ru-RU" sz="2400" b="1" dirty="0"/>
              <a:t> </a:t>
            </a:r>
            <a:r>
              <a:rPr lang="ru-RU" sz="2400" b="1" dirty="0" err="1"/>
              <a:t>врожаю</a:t>
            </a:r>
            <a:r>
              <a:rPr lang="ru-RU" sz="2400" b="1" dirty="0"/>
              <a:t> на </a:t>
            </a:r>
            <a:r>
              <a:rPr lang="ru-RU" sz="2400" b="1" dirty="0" err="1"/>
              <a:t>садових</a:t>
            </a:r>
            <a:r>
              <a:rPr lang="ru-RU" sz="2400" b="1" dirty="0"/>
              <a:t> </a:t>
            </a:r>
            <a:r>
              <a:rPr lang="ru-RU" sz="2400" b="1" dirty="0" err="1"/>
              <a:t>ділянках</a:t>
            </a:r>
            <a:r>
              <a:rPr lang="ru-RU" sz="2400" b="1" dirty="0"/>
              <a:t>, полях, городах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61378" y="2861734"/>
            <a:ext cx="5118409" cy="4918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Висівання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зиму (</a:t>
            </a:r>
            <a:r>
              <a:rPr lang="ru-RU" sz="2400" b="1" dirty="0" err="1"/>
              <a:t>озимих</a:t>
            </a:r>
            <a:r>
              <a:rPr lang="ru-RU" sz="2400" b="1" dirty="0"/>
              <a:t>)</a:t>
            </a:r>
          </a:p>
        </p:txBody>
      </p:sp>
      <p:sp>
        <p:nvSpPr>
          <p:cNvPr id="2" name="AutoShape 2" descr="Сонце. Свiтло i тепл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Сонце. Свiтло i теп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55" y="4906624"/>
            <a:ext cx="6724185" cy="17145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29194" y="4337129"/>
            <a:ext cx="5347858" cy="50251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Осінні</a:t>
            </a:r>
            <a:r>
              <a:rPr lang="ru-RU" sz="2400" b="1" dirty="0"/>
              <a:t> </a:t>
            </a:r>
            <a:r>
              <a:rPr lang="ru-RU" sz="2400" b="1" dirty="0" err="1"/>
              <a:t>явища</a:t>
            </a:r>
            <a:r>
              <a:rPr lang="ru-RU" sz="2400" b="1" dirty="0"/>
              <a:t> в </a:t>
            </a:r>
            <a:r>
              <a:rPr lang="ru-RU" sz="2400" b="1" dirty="0" err="1"/>
              <a:t>житті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 і </a:t>
            </a:r>
            <a:r>
              <a:rPr lang="ru-RU" sz="2400" b="1" dirty="0" err="1"/>
              <a:t>тварин</a:t>
            </a:r>
            <a:endParaRPr lang="ru-RU" sz="2400" b="1" dirty="0"/>
          </a:p>
        </p:txBody>
      </p:sp>
      <p:pic>
        <p:nvPicPr>
          <p:cNvPr id="1030" name="Picture 6" descr="Осінні турботи люд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168" y="4235004"/>
            <a:ext cx="2186210" cy="237496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6375117" y="3353597"/>
            <a:ext cx="5104669" cy="5489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Запасання</a:t>
            </a:r>
            <a:r>
              <a:rPr lang="ru-RU" sz="2400" b="1" dirty="0"/>
              <a:t> на зиму </a:t>
            </a:r>
            <a:r>
              <a:rPr lang="ru-RU" sz="2400" b="1" dirty="0" err="1"/>
              <a:t>овочів</a:t>
            </a:r>
            <a:r>
              <a:rPr lang="ru-RU" sz="2400" b="1" dirty="0"/>
              <a:t> і </a:t>
            </a:r>
            <a:r>
              <a:rPr lang="ru-RU" sz="2400" b="1" dirty="0" err="1"/>
              <a:t>фруктів</a:t>
            </a:r>
            <a:r>
              <a:rPr lang="ru-RU" sz="2400" b="1" dirty="0"/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75117" y="4336444"/>
            <a:ext cx="3317882" cy="50319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Утеплення</a:t>
            </a:r>
            <a:r>
              <a:rPr lang="ru-RU" sz="2400" b="1" dirty="0"/>
              <a:t> </a:t>
            </a:r>
            <a:r>
              <a:rPr lang="ru-RU" sz="2400" b="1" dirty="0" err="1"/>
              <a:t>приміщень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75117" y="3859783"/>
            <a:ext cx="4042709" cy="4773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Прибирання</a:t>
            </a:r>
            <a:r>
              <a:rPr lang="ru-RU" sz="2400" b="1" dirty="0"/>
              <a:t> опалого </a:t>
            </a:r>
            <a:r>
              <a:rPr lang="ru-RU" sz="2400" b="1" dirty="0" err="1"/>
              <a:t>листя</a:t>
            </a:r>
            <a:r>
              <a:rPr lang="ru-RU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62412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5" grpId="1" animBg="1"/>
      <p:bldP spid="18" grpId="1" animBg="1"/>
      <p:bldP spid="9" grpId="0" animBg="1"/>
      <p:bldP spid="19" grpId="1" animBg="1"/>
      <p:bldP spid="17" grpId="1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4828" y="504677"/>
            <a:ext cx="10560205" cy="7219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Що можна побачити восени? Доповни перелік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8445" y="1456403"/>
            <a:ext cx="4558024" cy="851899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Листя на деревах змінює колір і опадає.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8446" y="2445827"/>
            <a:ext cx="4558024" cy="531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Відлітають у теплі краї птахи.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-187" r="2811" b="9672"/>
          <a:stretch/>
        </p:blipFill>
        <p:spPr>
          <a:xfrm>
            <a:off x="5620727" y="1504175"/>
            <a:ext cx="2633520" cy="264342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8445" y="4556827"/>
            <a:ext cx="5751204" cy="5727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Вода в річках і озерах стає холоднішою.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446" y="5279406"/>
            <a:ext cx="5152347" cy="5526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Знижуються температура повітря.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"/>
          <a:stretch/>
        </p:blipFill>
        <p:spPr>
          <a:xfrm>
            <a:off x="8765521" y="1504175"/>
            <a:ext cx="2403220" cy="256285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5" r="174" b="8544"/>
          <a:stretch/>
        </p:blipFill>
        <p:spPr>
          <a:xfrm>
            <a:off x="6887437" y="3926177"/>
            <a:ext cx="2733620" cy="223823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38446" y="3239755"/>
            <a:ext cx="4836804" cy="11638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 можна відчути на дотик восени? Доповни перелік</a:t>
            </a:r>
          </a:p>
        </p:txBody>
      </p:sp>
    </p:spTree>
    <p:extLst>
      <p:ext uri="{BB962C8B-B14F-4D97-AF65-F5344CB8AC3E}">
        <p14:creationId xmlns:p14="http://schemas.microsoft.com/office/powerpoint/2010/main" val="30294525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6341" y="494530"/>
            <a:ext cx="10426390" cy="6763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Що можна відчути на запах восени? Доповни перелік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5251" y="1276900"/>
            <a:ext cx="4592979" cy="6050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Відчувається запах грибів 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5251" y="1972883"/>
            <a:ext cx="4592979" cy="555555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Пахне стиглими яблуками.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4" r="2608" b="9108"/>
          <a:stretch/>
        </p:blipFill>
        <p:spPr>
          <a:xfrm>
            <a:off x="7655921" y="1310808"/>
            <a:ext cx="1610741" cy="12176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1" r="5328" b="17707"/>
          <a:stretch/>
        </p:blipFill>
        <p:spPr>
          <a:xfrm>
            <a:off x="5681546" y="1276900"/>
            <a:ext cx="1813285" cy="125153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793635" y="3251960"/>
            <a:ext cx="6469134" cy="4567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Курликання журавлів, що відлітають і вирій.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5896" y="3791120"/>
            <a:ext cx="7014202" cy="5408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Чується останній грім, що прощається з полями.</a:t>
            </a:r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1"/>
          <a:stretch/>
        </p:blipFill>
        <p:spPr>
          <a:xfrm>
            <a:off x="9516070" y="2613847"/>
            <a:ext cx="1253796" cy="14505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03" y="3252394"/>
            <a:ext cx="1457738" cy="107380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36340" y="2619896"/>
            <a:ext cx="8455798" cy="5817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Що можна почути восени? Доповни перелік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7783" y="4456673"/>
            <a:ext cx="10426391" cy="6012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Що можна відчути на смак восени? Доповни перелік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7783" y="5158302"/>
            <a:ext cx="5677886" cy="6156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Відчуваємо смак фруктів та овочів.</a:t>
            </a:r>
            <a:endParaRPr lang="ru-RU" sz="2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4"/>
          <a:stretch/>
        </p:blipFill>
        <p:spPr>
          <a:xfrm>
            <a:off x="6714516" y="5158302"/>
            <a:ext cx="1391720" cy="137462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259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581</Words>
  <Application>Microsoft Office PowerPoint</Application>
  <PresentationFormat>Произвольный</PresentationFormat>
  <Paragraphs>112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92</cp:revision>
  <dcterms:created xsi:type="dcterms:W3CDTF">2018-01-05T16:38:53Z</dcterms:created>
  <dcterms:modified xsi:type="dcterms:W3CDTF">2024-10-02T17:50:48Z</dcterms:modified>
</cp:coreProperties>
</file>