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607" r:id="rId3"/>
    <p:sldId id="608" r:id="rId4"/>
    <p:sldId id="609" r:id="rId5"/>
    <p:sldId id="610" r:id="rId6"/>
    <p:sldId id="614" r:id="rId7"/>
    <p:sldId id="563" r:id="rId8"/>
    <p:sldId id="592" r:id="rId9"/>
    <p:sldId id="611" r:id="rId10"/>
    <p:sldId id="615" r:id="rId11"/>
    <p:sldId id="616" r:id="rId12"/>
    <p:sldId id="612" r:id="rId13"/>
    <p:sldId id="613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AFA"/>
    <a:srgbClr val="FDBBF5"/>
    <a:srgbClr val="2F3242"/>
    <a:srgbClr val="FF3131"/>
    <a:srgbClr val="BA1CBA"/>
    <a:srgbClr val="9E0000"/>
    <a:srgbClr val="00B050"/>
    <a:srgbClr val="1694E9"/>
    <a:srgbClr val="FFFF00"/>
    <a:srgbClr val="295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07" autoAdjust="0"/>
    <p:restoredTop sz="95205" autoAdjust="0"/>
  </p:normalViewPr>
  <p:slideViewPr>
    <p:cSldViewPr snapToGrid="0">
      <p:cViewPr varScale="1">
        <p:scale>
          <a:sx n="81" d="100"/>
          <a:sy n="81" d="100"/>
        </p:scale>
        <p:origin x="-81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25.09.2024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25.09.2024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25.09.2024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microsoft.com/office/2007/relationships/hdphoto" Target="../media/hdphoto2.wdp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82957" y="3714434"/>
            <a:ext cx="7473095" cy="212365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7030A0"/>
                </a:solidFill>
              </a:rPr>
              <a:t>Додавання чисел 5-9 до 6 з переходом через десяток. </a:t>
            </a:r>
            <a:r>
              <a:rPr lang="uk-UA" sz="4400" b="1" dirty="0" smtClean="0">
                <a:solidFill>
                  <a:srgbClr val="7030A0"/>
                </a:solidFill>
              </a:rPr>
              <a:t>Розв'язування </a:t>
            </a:r>
            <a:r>
              <a:rPr lang="uk-UA" sz="4400" b="1" dirty="0">
                <a:solidFill>
                  <a:srgbClr val="7030A0"/>
                </a:solidFill>
              </a:rPr>
              <a:t>задач. </a:t>
            </a:r>
            <a:endParaRPr lang="ru-RU" sz="2132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19506" y="1051779"/>
            <a:ext cx="3442504" cy="2308324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Розділ </a:t>
            </a:r>
            <a:r>
              <a:rPr lang="en-US" sz="2400" b="1" dirty="0" smtClean="0">
                <a:solidFill>
                  <a:srgbClr val="7030A0"/>
                </a:solidFill>
              </a:rPr>
              <a:t>2</a:t>
            </a:r>
            <a:r>
              <a:rPr lang="uk-UA" sz="2400" b="1" dirty="0" smtClean="0">
                <a:solidFill>
                  <a:srgbClr val="7030A0"/>
                </a:solidFill>
              </a:rPr>
              <a:t>. </a:t>
            </a:r>
            <a:r>
              <a:rPr lang="uk-UA" sz="2400" b="1" dirty="0">
                <a:solidFill>
                  <a:srgbClr val="7030A0"/>
                </a:solidFill>
              </a:rPr>
              <a:t>Додавання одноцифрових чисел з переходом через 10 </a:t>
            </a:r>
            <a:endParaRPr lang="uk-UA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en-US" sz="2400" b="1" dirty="0" smtClean="0">
                <a:solidFill>
                  <a:srgbClr val="7030A0"/>
                </a:solidFill>
              </a:rPr>
              <a:t>1</a:t>
            </a:r>
            <a:r>
              <a:rPr lang="uk-UA" sz="2400" b="1" dirty="0" smtClean="0">
                <a:solidFill>
                  <a:srgbClr val="7030A0"/>
                </a:solidFill>
              </a:rPr>
              <a:t>6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5122" name="Picture 2" descr="Цифра 6: векторные изображения и иллюстрации, которые можно скачать 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806" y="1199052"/>
            <a:ext cx="2424272" cy="463904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7136" y="440690"/>
            <a:ext cx="9094494" cy="66965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0" y="6019800"/>
            <a:ext cx="914400" cy="8381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AAFA592-84F2-43D1-84DB-9DD0BF73FB35}"/>
              </a:ext>
            </a:extLst>
          </p:cNvPr>
          <p:cNvSpPr txBox="1"/>
          <p:nvPr/>
        </p:nvSpPr>
        <p:spPr>
          <a:xfrm>
            <a:off x="767136" y="1269112"/>
            <a:ext cx="3124790" cy="46166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1. Напиши за зразком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111" y="64683"/>
            <a:ext cx="2233889" cy="175228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" t="755" r="88791" b="85451"/>
          <a:stretch/>
        </p:blipFill>
        <p:spPr>
          <a:xfrm>
            <a:off x="4391285" y="1191055"/>
            <a:ext cx="2032349" cy="1456011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AAFA592-84F2-43D1-84DB-9DD0BF73FB35}"/>
              </a:ext>
            </a:extLst>
          </p:cNvPr>
          <p:cNvSpPr txBox="1"/>
          <p:nvPr/>
        </p:nvSpPr>
        <p:spPr>
          <a:xfrm>
            <a:off x="767135" y="1887691"/>
            <a:ext cx="3124791" cy="46166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7030A0"/>
                </a:solidFill>
              </a:rPr>
              <a:t>2. Обчисли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56405" y="2725123"/>
            <a:ext cx="1367532" cy="59001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6 + 7=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39131" y="2731416"/>
            <a:ext cx="69924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13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67136" y="3423377"/>
            <a:ext cx="1367532" cy="59001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6 + 9=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208159" y="2731416"/>
            <a:ext cx="2355928" cy="59001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10 – 5 + 6=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208158" y="3423376"/>
            <a:ext cx="2355929" cy="59001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16 – 10 + 7=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717323" y="2779565"/>
            <a:ext cx="2262553" cy="59001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47 – 40 + 6=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717322" y="3387641"/>
            <a:ext cx="2262553" cy="59001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34 – 30 + 9=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39131" y="3446234"/>
            <a:ext cx="69924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15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64089" y="2740005"/>
            <a:ext cx="69924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11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64088" y="3392885"/>
            <a:ext cx="69924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13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979876" y="2740005"/>
            <a:ext cx="69924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13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979875" y="3392885"/>
            <a:ext cx="69924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13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7AAFA592-84F2-43D1-84DB-9DD0BF73FB35}"/>
              </a:ext>
            </a:extLst>
          </p:cNvPr>
          <p:cNvSpPr txBox="1"/>
          <p:nvPr/>
        </p:nvSpPr>
        <p:spPr>
          <a:xfrm>
            <a:off x="767135" y="4286123"/>
            <a:ext cx="5496201" cy="46166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7030A0"/>
                </a:solidFill>
              </a:rPr>
              <a:t>3. Збільш на 5 кожне число в </a:t>
            </a:r>
            <a:r>
              <a:rPr lang="uk-UA" sz="2400" b="1" dirty="0" err="1" smtClean="0">
                <a:solidFill>
                  <a:srgbClr val="7030A0"/>
                </a:solidFill>
              </a:rPr>
              <a:t>таблиціІ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9A5C9585-2D01-4FB5-ADAD-709396E4B8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3" t="24294" r="55708" b="67903"/>
          <a:stretch/>
        </p:blipFill>
        <p:spPr>
          <a:xfrm>
            <a:off x="4686279" y="1470837"/>
            <a:ext cx="619738" cy="346134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F327621C-EEFB-4AA6-8F16-DCA9422B78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29" t="24103" r="20692" b="67292"/>
          <a:stretch/>
        </p:blipFill>
        <p:spPr>
          <a:xfrm>
            <a:off x="4650706" y="2035540"/>
            <a:ext cx="699247" cy="416148"/>
          </a:xfrm>
          <a:prstGeom prst="rect">
            <a:avLst/>
          </a:prstGeom>
        </p:spPr>
      </p:pic>
      <p:pic>
        <p:nvPicPr>
          <p:cNvPr id="2050" name="Picture 2" descr="D:\2 клас\3 Математика\1 Листопад\2 Додавання чисел з переходом через 10\№016 - Дод чисел 5-9 до 6 з переходом через 10\2024-09-25_2212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52" y="4945502"/>
            <a:ext cx="7252940" cy="951205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27A4F2B1-52A8-4984-AED8-9843C4A9553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4" b="25000"/>
          <a:stretch/>
        </p:blipFill>
        <p:spPr>
          <a:xfrm>
            <a:off x="8206711" y="4334918"/>
            <a:ext cx="3309838" cy="156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16400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7136" y="440690"/>
            <a:ext cx="8368752" cy="66965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0" y="6019800"/>
            <a:ext cx="914400" cy="8381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AAFA592-84F2-43D1-84DB-9DD0BF73FB35}"/>
              </a:ext>
            </a:extLst>
          </p:cNvPr>
          <p:cNvSpPr txBox="1"/>
          <p:nvPr/>
        </p:nvSpPr>
        <p:spPr>
          <a:xfrm>
            <a:off x="767135" y="1269112"/>
            <a:ext cx="5293696" cy="46166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4. Заповни схему й розв’яжи задачу.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7AAFA592-84F2-43D1-84DB-9DD0BF73FB35}"/>
              </a:ext>
            </a:extLst>
          </p:cNvPr>
          <p:cNvSpPr txBox="1"/>
          <p:nvPr/>
        </p:nvSpPr>
        <p:spPr>
          <a:xfrm>
            <a:off x="6663470" y="2099769"/>
            <a:ext cx="3887299" cy="830997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7030A0"/>
                </a:solidFill>
              </a:rPr>
              <a:t>5. дізнайся, в яку чашку </a:t>
            </a:r>
            <a:r>
              <a:rPr lang="uk-UA" sz="2400" b="1" dirty="0" err="1" smtClean="0">
                <a:solidFill>
                  <a:srgbClr val="7030A0"/>
                </a:solidFill>
              </a:rPr>
              <a:t>наллють</a:t>
            </a:r>
            <a:r>
              <a:rPr lang="uk-UA" sz="2400" b="1" dirty="0" smtClean="0">
                <a:solidFill>
                  <a:srgbClr val="7030A0"/>
                </a:solidFill>
              </a:rPr>
              <a:t> сік, а в яку – воду.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2 клас\3 Математика\1 Листопад\2 Додавання чисел з переходом через 10\№016 - Дод чисел 5-9 до 6 з переходом через 10\2024-09-25_2214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32" y="1844268"/>
            <a:ext cx="5713849" cy="2961023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CB465F34-3820-46DA-BE35-76D6A06458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47"/>
          <a:stretch/>
        </p:blipFill>
        <p:spPr>
          <a:xfrm flipH="1">
            <a:off x="9491841" y="373371"/>
            <a:ext cx="2117856" cy="1524530"/>
          </a:xfrm>
          <a:prstGeom prst="rect">
            <a:avLst/>
          </a:prstGeom>
        </p:spPr>
      </p:pic>
      <p:pic>
        <p:nvPicPr>
          <p:cNvPr id="3075" name="Picture 3" descr="D:\2 клас\3 Математика\1 Листопад\2 Додавання чисел з переходом через 10\№016 - Дод чисел 5-9 до 6 з переходом через 10\2024-09-25_22312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2" t="11279" r="643" b="1317"/>
          <a:stretch/>
        </p:blipFill>
        <p:spPr bwMode="auto">
          <a:xfrm>
            <a:off x="6480981" y="3114368"/>
            <a:ext cx="5309814" cy="2477913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54979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278402" y="1315328"/>
            <a:ext cx="2744031" cy="2446555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059" y="1315328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78022" y="350262"/>
            <a:ext cx="8732066" cy="7463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pic>
        <p:nvPicPr>
          <p:cNvPr id="5122" name="Picture 2" descr="Милая девушка поет с микрофоном | Бесплатно вектор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469" y="2384387"/>
            <a:ext cx="2243649" cy="390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026" y="2881629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000263" y="2974483"/>
            <a:ext cx="4120601" cy="787400"/>
          </a:xfrm>
          <a:prstGeom prst="roundRect">
            <a:avLst/>
          </a:prstGeom>
          <a:solidFill>
            <a:srgbClr val="9A57C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Назви суму чисел 8 і 6, 9 і 8, 8 і 7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400" y="4421755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3828260" y="4424193"/>
            <a:ext cx="5107396" cy="11548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Якою дією розв’язуємо задачі на знаходження від’ємника?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627225" y="1443652"/>
            <a:ext cx="4882863" cy="787400"/>
          </a:xfrm>
          <a:prstGeom prst="roundRect">
            <a:avLst/>
          </a:prstGeom>
          <a:solidFill>
            <a:srgbClr val="9A57C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Назви суму чисел 7 і 7, 7 і 5, 7 і 9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673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4">
            <a:extLst>
              <a:ext uri="{FF2B5EF4-FFF2-40B4-BE49-F238E27FC236}">
                <a16:creationId xmlns="" xmlns:a16="http://schemas.microsoft.com/office/drawing/2014/main" id="{6F18290F-02C1-493B-B24A-343BB9484D7F}"/>
              </a:ext>
            </a:extLst>
          </p:cNvPr>
          <p:cNvSpPr/>
          <p:nvPr/>
        </p:nvSpPr>
        <p:spPr>
          <a:xfrm>
            <a:off x="1155720" y="482374"/>
            <a:ext cx="9596661" cy="7472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Рефлексія «Емоційна </a:t>
            </a:r>
            <a:r>
              <a:rPr lang="uk-UA" sz="3600" b="1" dirty="0">
                <a:solidFill>
                  <a:schemeClr val="bg1"/>
                </a:solidFill>
              </a:rPr>
              <a:t>ромашка</a:t>
            </a:r>
            <a:r>
              <a:rPr lang="uk-UA" sz="3600" b="1" dirty="0" smtClean="0">
                <a:solidFill>
                  <a:schemeClr val="bg1"/>
                </a:solidFill>
              </a:rPr>
              <a:t>» 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9" b="16923"/>
          <a:stretch/>
        </p:blipFill>
        <p:spPr>
          <a:xfrm>
            <a:off x="1155721" y="1523041"/>
            <a:ext cx="2713005" cy="2882460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 b="16667"/>
          <a:stretch/>
        </p:blipFill>
        <p:spPr>
          <a:xfrm>
            <a:off x="8113895" y="1544808"/>
            <a:ext cx="2638487" cy="2860693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5" b="16693"/>
          <a:stretch/>
        </p:blipFill>
        <p:spPr>
          <a:xfrm>
            <a:off x="4628951" y="1523041"/>
            <a:ext cx="2770518" cy="2882460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2" name="Выноска-облако 1"/>
          <p:cNvSpPr/>
          <p:nvPr/>
        </p:nvSpPr>
        <p:spPr>
          <a:xfrm>
            <a:off x="711005" y="4685379"/>
            <a:ext cx="3340134" cy="1628502"/>
          </a:xfrm>
          <a:prstGeom prst="cloudCallout">
            <a:avLst>
              <a:gd name="adj1" fmla="val -1906"/>
              <a:gd name="adj2" fmla="val -79131"/>
            </a:avLst>
          </a:prstGeom>
          <a:solidFill>
            <a:srgbClr val="00B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У мене все </a:t>
            </a:r>
            <a:r>
              <a:rPr lang="uk-UA" sz="3200" b="1" dirty="0" smtClean="0">
                <a:solidFill>
                  <a:schemeClr val="bg1"/>
                </a:solidFill>
              </a:rPr>
              <a:t>вийшло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Выноска-облако 11"/>
          <p:cNvSpPr/>
          <p:nvPr/>
        </p:nvSpPr>
        <p:spPr>
          <a:xfrm>
            <a:off x="4536002" y="4610607"/>
            <a:ext cx="2863467" cy="1628502"/>
          </a:xfrm>
          <a:prstGeom prst="cloudCallout">
            <a:avLst>
              <a:gd name="adj1" fmla="val -1906"/>
              <a:gd name="adj2" fmla="val -79131"/>
            </a:avLst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Було </a:t>
            </a:r>
            <a:r>
              <a:rPr lang="uk-UA" sz="3200" b="1" dirty="0">
                <a:solidFill>
                  <a:srgbClr val="002060"/>
                </a:solidFill>
              </a:rPr>
              <a:t>важко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3" name="Выноска-облако 12"/>
          <p:cNvSpPr/>
          <p:nvPr/>
        </p:nvSpPr>
        <p:spPr>
          <a:xfrm>
            <a:off x="7859210" y="4607042"/>
            <a:ext cx="3640891" cy="1628502"/>
          </a:xfrm>
          <a:prstGeom prst="cloudCallout">
            <a:avLst>
              <a:gd name="adj1" fmla="val -1906"/>
              <a:gd name="adj2" fmla="val -79131"/>
            </a:avLst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Нічого не </a:t>
            </a:r>
            <a:r>
              <a:rPr lang="uk-UA" sz="3200" b="1" dirty="0" smtClean="0">
                <a:solidFill>
                  <a:schemeClr val="bg1"/>
                </a:solidFill>
              </a:rPr>
              <a:t>зрозумів/ла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89765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357734" y="1840886"/>
            <a:ext cx="5192631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0070C0"/>
                </a:solidFill>
              </a:rPr>
              <a:t>Діти</a:t>
            </a:r>
            <a:r>
              <a:rPr lang="ru-RU" sz="2800" b="1" dirty="0">
                <a:solidFill>
                  <a:srgbClr val="0070C0"/>
                </a:solidFill>
              </a:rPr>
              <a:t>, сядьте </a:t>
            </a:r>
            <a:r>
              <a:rPr lang="ru-RU" sz="2800" b="1" dirty="0" err="1">
                <a:solidFill>
                  <a:srgbClr val="0070C0"/>
                </a:solidFill>
              </a:rPr>
              <a:t>зручно</a:t>
            </a:r>
            <a:r>
              <a:rPr lang="ru-RU" sz="2800" b="1" dirty="0">
                <a:solidFill>
                  <a:srgbClr val="0070C0"/>
                </a:solidFill>
              </a:rPr>
              <a:t>, </a:t>
            </a:r>
            <a:r>
              <a:rPr lang="ru-RU" sz="2800" b="1" dirty="0" err="1">
                <a:solidFill>
                  <a:srgbClr val="0070C0"/>
                </a:solidFill>
              </a:rPr>
              <a:t>заплющіть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очі</a:t>
            </a:r>
            <a:r>
              <a:rPr lang="ru-RU" sz="2800" b="1" dirty="0">
                <a:solidFill>
                  <a:srgbClr val="0070C0"/>
                </a:solidFill>
              </a:rPr>
              <a:t> і тихо </a:t>
            </a:r>
            <a:r>
              <a:rPr lang="ru-RU" sz="2800" b="1" dirty="0" err="1">
                <a:solidFill>
                  <a:srgbClr val="0070C0"/>
                </a:solidFill>
              </a:rPr>
              <a:t>промовте</a:t>
            </a:r>
            <a:r>
              <a:rPr lang="ru-RU" sz="2800" b="1" dirty="0">
                <a:solidFill>
                  <a:srgbClr val="0070C0"/>
                </a:solidFill>
              </a:rPr>
              <a:t>: 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r>
              <a:rPr lang="ru-RU" sz="2800" b="1" dirty="0" smtClean="0">
                <a:solidFill>
                  <a:srgbClr val="0070C0"/>
                </a:solidFill>
              </a:rPr>
              <a:t>я </a:t>
            </a:r>
            <a:r>
              <a:rPr lang="ru-RU" sz="2800" b="1" dirty="0" err="1">
                <a:solidFill>
                  <a:srgbClr val="0070C0"/>
                </a:solidFill>
              </a:rPr>
              <a:t>вчуся</a:t>
            </a:r>
            <a:r>
              <a:rPr lang="ru-RU" sz="2800" b="1" dirty="0">
                <a:solidFill>
                  <a:srgbClr val="0070C0"/>
                </a:solidFill>
              </a:rPr>
              <a:t>, 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r>
              <a:rPr lang="ru-RU" sz="2800" b="1" dirty="0" smtClean="0">
                <a:solidFill>
                  <a:srgbClr val="0070C0"/>
                </a:solidFill>
              </a:rPr>
              <a:t>я </a:t>
            </a:r>
            <a:r>
              <a:rPr lang="ru-RU" sz="2800" b="1" dirty="0">
                <a:solidFill>
                  <a:srgbClr val="0070C0"/>
                </a:solidFill>
              </a:rPr>
              <a:t>хочу </a:t>
            </a:r>
            <a:r>
              <a:rPr lang="ru-RU" sz="2800" b="1" dirty="0" err="1">
                <a:solidFill>
                  <a:srgbClr val="0070C0"/>
                </a:solidFill>
              </a:rPr>
              <a:t>вчитися</a:t>
            </a:r>
            <a:r>
              <a:rPr lang="ru-RU" sz="2800" b="1" dirty="0">
                <a:solidFill>
                  <a:srgbClr val="0070C0"/>
                </a:solidFill>
              </a:rPr>
              <a:t>, 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r>
              <a:rPr lang="ru-RU" sz="2800" b="1" dirty="0" smtClean="0">
                <a:solidFill>
                  <a:srgbClr val="0070C0"/>
                </a:solidFill>
              </a:rPr>
              <a:t>я </a:t>
            </a:r>
            <a:r>
              <a:rPr lang="ru-RU" sz="2800" b="1" dirty="0" err="1">
                <a:solidFill>
                  <a:srgbClr val="0070C0"/>
                </a:solidFill>
              </a:rPr>
              <a:t>готовий</a:t>
            </a:r>
            <a:r>
              <a:rPr lang="ru-RU" sz="2800" b="1" dirty="0">
                <a:solidFill>
                  <a:srgbClr val="0070C0"/>
                </a:solidFill>
              </a:rPr>
              <a:t> до </a:t>
            </a:r>
            <a:r>
              <a:rPr lang="ru-RU" sz="2800" b="1" dirty="0" err="1">
                <a:solidFill>
                  <a:srgbClr val="0070C0"/>
                </a:solidFill>
              </a:rPr>
              <a:t>праці</a:t>
            </a:r>
            <a:r>
              <a:rPr lang="ru-RU" sz="2800" b="1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="" xmlns:a16="http://schemas.microsoft.com/office/drawing/2014/main" id="{6F18290F-02C1-493B-B24A-343BB9484D7F}"/>
              </a:ext>
            </a:extLst>
          </p:cNvPr>
          <p:cNvSpPr/>
          <p:nvPr/>
        </p:nvSpPr>
        <p:spPr>
          <a:xfrm>
            <a:off x="1155720" y="482374"/>
            <a:ext cx="9596661" cy="7472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Налаштування на урок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9" b="16923"/>
          <a:stretch/>
        </p:blipFill>
        <p:spPr>
          <a:xfrm>
            <a:off x="1155721" y="1523041"/>
            <a:ext cx="2713005" cy="2882460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 b="16667"/>
          <a:stretch/>
        </p:blipFill>
        <p:spPr>
          <a:xfrm>
            <a:off x="8113895" y="1544808"/>
            <a:ext cx="2638487" cy="2860693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5" b="16693"/>
          <a:stretch/>
        </p:blipFill>
        <p:spPr>
          <a:xfrm>
            <a:off x="4628951" y="1523041"/>
            <a:ext cx="2770518" cy="2882460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2" name="Выноска-облако 1"/>
          <p:cNvSpPr/>
          <p:nvPr/>
        </p:nvSpPr>
        <p:spPr>
          <a:xfrm>
            <a:off x="711005" y="4685379"/>
            <a:ext cx="3157721" cy="1628502"/>
          </a:xfrm>
          <a:prstGeom prst="cloudCallout">
            <a:avLst>
              <a:gd name="adj1" fmla="val -1906"/>
              <a:gd name="adj2" fmla="val -79131"/>
            </a:avLst>
          </a:prstGeom>
          <a:solidFill>
            <a:srgbClr val="00B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У мене все </a:t>
            </a:r>
            <a:r>
              <a:rPr lang="uk-UA" sz="3200" b="1" dirty="0" smtClean="0">
                <a:solidFill>
                  <a:schemeClr val="bg1"/>
                </a:solidFill>
              </a:rPr>
              <a:t>вийде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Выноска-облако 11"/>
          <p:cNvSpPr/>
          <p:nvPr/>
        </p:nvSpPr>
        <p:spPr>
          <a:xfrm>
            <a:off x="4536002" y="4610607"/>
            <a:ext cx="3157721" cy="1628502"/>
          </a:xfrm>
          <a:prstGeom prst="cloudCallout">
            <a:avLst>
              <a:gd name="adj1" fmla="val -1906"/>
              <a:gd name="adj2" fmla="val -79131"/>
            </a:avLst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Буде </a:t>
            </a:r>
            <a:r>
              <a:rPr lang="uk-UA" sz="3200" b="1" dirty="0">
                <a:solidFill>
                  <a:srgbClr val="002060"/>
                </a:solidFill>
              </a:rPr>
              <a:t>важко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3" name="Выноска-облако 12"/>
          <p:cNvSpPr/>
          <p:nvPr/>
        </p:nvSpPr>
        <p:spPr>
          <a:xfrm>
            <a:off x="8342379" y="4607042"/>
            <a:ext cx="3157721" cy="1628502"/>
          </a:xfrm>
          <a:prstGeom prst="cloudCallout">
            <a:avLst>
              <a:gd name="adj1" fmla="val -1906"/>
              <a:gd name="adj2" fmla="val -79131"/>
            </a:avLst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Нічого не </a:t>
            </a:r>
            <a:r>
              <a:rPr lang="uk-UA" sz="3200" b="1" dirty="0" smtClean="0">
                <a:solidFill>
                  <a:schemeClr val="bg1"/>
                </a:solidFill>
              </a:rPr>
              <a:t>зрозумію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84142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55122" y="592450"/>
            <a:ext cx="10090316" cy="71224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Назви</a:t>
            </a:r>
            <a:r>
              <a:rPr lang="ru-RU" sz="4000" b="1" dirty="0">
                <a:solidFill>
                  <a:schemeClr val="bg1"/>
                </a:solidFill>
              </a:rPr>
              <a:t> числа, </a:t>
            </a:r>
            <a:r>
              <a:rPr lang="ru-RU" sz="4000" b="1" dirty="0" err="1">
                <a:solidFill>
                  <a:schemeClr val="bg1"/>
                </a:solidFill>
              </a:rPr>
              <a:t>пропущені</a:t>
            </a:r>
            <a:r>
              <a:rPr lang="ru-RU" sz="4000" b="1" dirty="0">
                <a:solidFill>
                  <a:schemeClr val="bg1"/>
                </a:solidFill>
              </a:rPr>
              <a:t> в </a:t>
            </a:r>
            <a:r>
              <a:rPr lang="ru-RU" sz="4000" b="1" dirty="0" err="1">
                <a:solidFill>
                  <a:schemeClr val="bg1"/>
                </a:solidFill>
              </a:rPr>
              <a:t>таблиці</a:t>
            </a:r>
            <a:r>
              <a:rPr lang="ru-RU" sz="4000" b="1" dirty="0">
                <a:solidFill>
                  <a:schemeClr val="bg1"/>
                </a:solidFill>
              </a:rPr>
              <a:t>. 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Таблиця 7">
            <a:extLst>
              <a:ext uri="{FF2B5EF4-FFF2-40B4-BE49-F238E27FC236}">
                <a16:creationId xmlns:a16="http://schemas.microsoft.com/office/drawing/2014/main" xmlns="" id="{A1491DDD-C248-48AE-96AE-2ABC1FD4A7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413595"/>
              </p:ext>
            </p:extLst>
          </p:nvPr>
        </p:nvGraphicFramePr>
        <p:xfrm>
          <a:off x="767004" y="2034092"/>
          <a:ext cx="10249114" cy="192987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02872">
                  <a:extLst>
                    <a:ext uri="{9D8B030D-6E8A-4147-A177-3AD203B41FA5}">
                      <a16:colId xmlns:a16="http://schemas.microsoft.com/office/drawing/2014/main" xmlns="" val="2555917977"/>
                    </a:ext>
                  </a:extLst>
                </a:gridCol>
                <a:gridCol w="1257707">
                  <a:extLst>
                    <a:ext uri="{9D8B030D-6E8A-4147-A177-3AD203B41FA5}">
                      <a16:colId xmlns:a16="http://schemas.microsoft.com/office/drawing/2014/main" xmlns="" val="938357191"/>
                    </a:ext>
                  </a:extLst>
                </a:gridCol>
                <a:gridCol w="1257707">
                  <a:extLst>
                    <a:ext uri="{9D8B030D-6E8A-4147-A177-3AD203B41FA5}">
                      <a16:colId xmlns:a16="http://schemas.microsoft.com/office/drawing/2014/main" xmlns="" val="1541485458"/>
                    </a:ext>
                  </a:extLst>
                </a:gridCol>
                <a:gridCol w="1257707">
                  <a:extLst>
                    <a:ext uri="{9D8B030D-6E8A-4147-A177-3AD203B41FA5}">
                      <a16:colId xmlns:a16="http://schemas.microsoft.com/office/drawing/2014/main" xmlns="" val="607727031"/>
                    </a:ext>
                  </a:extLst>
                </a:gridCol>
                <a:gridCol w="1257707">
                  <a:extLst>
                    <a:ext uri="{9D8B030D-6E8A-4147-A177-3AD203B41FA5}">
                      <a16:colId xmlns:a16="http://schemas.microsoft.com/office/drawing/2014/main" xmlns="" val="2741041401"/>
                    </a:ext>
                  </a:extLst>
                </a:gridCol>
                <a:gridCol w="1257707">
                  <a:extLst>
                    <a:ext uri="{9D8B030D-6E8A-4147-A177-3AD203B41FA5}">
                      <a16:colId xmlns:a16="http://schemas.microsoft.com/office/drawing/2014/main" xmlns="" val="870378439"/>
                    </a:ext>
                  </a:extLst>
                </a:gridCol>
                <a:gridCol w="1257707">
                  <a:extLst>
                    <a:ext uri="{9D8B030D-6E8A-4147-A177-3AD203B41FA5}">
                      <a16:colId xmlns:a16="http://schemas.microsoft.com/office/drawing/2014/main" xmlns="" val="2421035359"/>
                    </a:ext>
                  </a:extLst>
                </a:gridCol>
              </a:tblGrid>
              <a:tr h="643292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Зменшуване</a:t>
                      </a:r>
                      <a:endParaRPr lang="uk-UA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</a:t>
                      </a:r>
                      <a:endParaRPr lang="uk-UA" sz="3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</a:t>
                      </a:r>
                      <a:endParaRPr lang="uk-UA" sz="3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44</a:t>
                      </a:r>
                      <a:endParaRPr lang="uk-UA" sz="3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53</a:t>
                      </a:r>
                      <a:endParaRPr lang="uk-UA" sz="3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</a:t>
                      </a:r>
                      <a:endParaRPr lang="uk-UA" sz="3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67</a:t>
                      </a:r>
                      <a:endParaRPr lang="uk-UA" sz="3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02925471"/>
                  </a:ext>
                </a:extLst>
              </a:tr>
              <a:tr h="643292"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Від’ємник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 sz="3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 sz="3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 sz="3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 sz="3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 sz="3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uk-UA" sz="3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17197417"/>
                  </a:ext>
                </a:extLst>
              </a:tr>
              <a:tr h="643292"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Різниця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uk-UA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uk-UA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</a:t>
                      </a:r>
                      <a:endParaRPr lang="uk-UA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</a:t>
                      </a:r>
                      <a:endParaRPr lang="uk-UA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</a:t>
                      </a:r>
                      <a:endParaRPr lang="uk-UA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uk-UA" sz="3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9409655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018519C-15DD-4511-8563-24CA528B6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11027" y="4051180"/>
            <a:ext cx="1675090" cy="23514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4179028-5D50-4499-947B-AC9D231BFB54}"/>
              </a:ext>
            </a:extLst>
          </p:cNvPr>
          <p:cNvSpPr txBox="1"/>
          <p:nvPr/>
        </p:nvSpPr>
        <p:spPr>
          <a:xfrm>
            <a:off x="3576180" y="2688122"/>
            <a:ext cx="1162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uk-UA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57A107F-E3E1-442A-BE9A-9BFBBFE59627}"/>
              </a:ext>
            </a:extLst>
          </p:cNvPr>
          <p:cNvSpPr txBox="1"/>
          <p:nvPr/>
        </p:nvSpPr>
        <p:spPr>
          <a:xfrm>
            <a:off x="4738230" y="2688121"/>
            <a:ext cx="1162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uk-UA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2EE5D8F-756E-4168-92F9-AA2A1E897F75}"/>
              </a:ext>
            </a:extLst>
          </p:cNvPr>
          <p:cNvSpPr txBox="1"/>
          <p:nvPr/>
        </p:nvSpPr>
        <p:spPr>
          <a:xfrm>
            <a:off x="6064296" y="2688122"/>
            <a:ext cx="1162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uk-UA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84B7858-E30D-45F2-94B9-3AB2EEC25B80}"/>
              </a:ext>
            </a:extLst>
          </p:cNvPr>
          <p:cNvSpPr txBox="1"/>
          <p:nvPr/>
        </p:nvSpPr>
        <p:spPr>
          <a:xfrm>
            <a:off x="7312875" y="2706585"/>
            <a:ext cx="1162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  <a:endParaRPr lang="uk-UA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FB1CFD9-64C5-47E7-B0B0-011A38A9590C}"/>
              </a:ext>
            </a:extLst>
          </p:cNvPr>
          <p:cNvSpPr txBox="1"/>
          <p:nvPr/>
        </p:nvSpPr>
        <p:spPr>
          <a:xfrm>
            <a:off x="8508012" y="2688120"/>
            <a:ext cx="1162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D4637E4-7825-45B8-969A-B82778CADA46}"/>
              </a:ext>
            </a:extLst>
          </p:cNvPr>
          <p:cNvSpPr txBox="1"/>
          <p:nvPr/>
        </p:nvSpPr>
        <p:spPr>
          <a:xfrm>
            <a:off x="9817931" y="2688119"/>
            <a:ext cx="1162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67</a:t>
            </a:r>
            <a:endParaRPr lang="uk-UA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022859" y="1304693"/>
            <a:ext cx="5754842" cy="485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rgbClr val="7030A0"/>
                </a:solidFill>
              </a:rPr>
              <a:t>Пригадай</a:t>
            </a:r>
            <a:r>
              <a:rPr lang="ru-RU" sz="2000" b="1" dirty="0" smtClean="0">
                <a:solidFill>
                  <a:srgbClr val="7030A0"/>
                </a:solidFill>
              </a:rPr>
              <a:t>, як </a:t>
            </a:r>
            <a:r>
              <a:rPr lang="ru-RU" sz="2000" b="1" dirty="0" err="1">
                <a:solidFill>
                  <a:srgbClr val="7030A0"/>
                </a:solidFill>
              </a:rPr>
              <a:t>знаходять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невідомий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від’ємник</a:t>
            </a:r>
            <a:r>
              <a:rPr lang="ru-RU" sz="2000" b="1" dirty="0" smtClean="0">
                <a:solidFill>
                  <a:srgbClr val="7030A0"/>
                </a:solidFill>
              </a:rPr>
              <a:t>?</a:t>
            </a:r>
            <a:endParaRPr lang="uk-UA" sz="20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D:\2 клас\3 Математика\2024-09-24_17382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2" b="2584"/>
          <a:stretch/>
        </p:blipFill>
        <p:spPr bwMode="auto">
          <a:xfrm>
            <a:off x="3694422" y="4082243"/>
            <a:ext cx="5908074" cy="152681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789304" y="4082244"/>
            <a:ext cx="2786876" cy="152681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rgbClr val="7030A0"/>
                </a:solidFill>
              </a:rPr>
              <a:t>Склади</a:t>
            </a:r>
            <a:r>
              <a:rPr lang="ru-RU" sz="2000" b="1" dirty="0" smtClean="0">
                <a:solidFill>
                  <a:srgbClr val="7030A0"/>
                </a:solidFill>
              </a:rPr>
              <a:t> за «</a:t>
            </a:r>
            <a:r>
              <a:rPr lang="ru-RU" sz="2000" b="1" dirty="0" err="1" smtClean="0">
                <a:solidFill>
                  <a:srgbClr val="7030A0"/>
                </a:solidFill>
              </a:rPr>
              <a:t>числовими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трійками</a:t>
            </a:r>
            <a:r>
              <a:rPr lang="ru-RU" sz="2000" b="1" dirty="0" smtClean="0">
                <a:solidFill>
                  <a:srgbClr val="7030A0"/>
                </a:solidFill>
              </a:rPr>
              <a:t>» </a:t>
            </a:r>
            <a:r>
              <a:rPr lang="ru-RU" sz="2000" b="1" dirty="0" err="1" smtClean="0">
                <a:solidFill>
                  <a:srgbClr val="7030A0"/>
                </a:solidFill>
              </a:rPr>
              <a:t>рівності</a:t>
            </a:r>
            <a:r>
              <a:rPr lang="ru-RU" sz="2000" b="1" dirty="0" smtClean="0">
                <a:solidFill>
                  <a:srgbClr val="7030A0"/>
                </a:solidFill>
              </a:rPr>
              <a:t>: </a:t>
            </a:r>
          </a:p>
          <a:p>
            <a:pPr algn="ctr"/>
            <a:r>
              <a:rPr lang="ru-RU" sz="2000" b="1" dirty="0" err="1" smtClean="0">
                <a:solidFill>
                  <a:srgbClr val="7030A0"/>
                </a:solidFill>
              </a:rPr>
              <a:t>дві</a:t>
            </a:r>
            <a:r>
              <a:rPr lang="ru-RU" sz="2000" b="1" dirty="0" smtClean="0">
                <a:solidFill>
                  <a:srgbClr val="7030A0"/>
                </a:solidFill>
              </a:rPr>
              <a:t> – на </a:t>
            </a:r>
            <a:r>
              <a:rPr lang="ru-RU" sz="2000" b="1" dirty="0" err="1" smtClean="0">
                <a:solidFill>
                  <a:srgbClr val="7030A0"/>
                </a:solidFill>
              </a:rPr>
              <a:t>додавання</a:t>
            </a:r>
            <a:r>
              <a:rPr lang="ru-RU" sz="2000" b="1" dirty="0" smtClean="0">
                <a:solidFill>
                  <a:srgbClr val="7030A0"/>
                </a:solidFill>
              </a:rPr>
              <a:t> і </a:t>
            </a:r>
            <a:r>
              <a:rPr lang="ru-RU" sz="2000" b="1" dirty="0" err="1" smtClean="0">
                <a:solidFill>
                  <a:srgbClr val="7030A0"/>
                </a:solidFill>
              </a:rPr>
              <a:t>дві</a:t>
            </a:r>
            <a:r>
              <a:rPr lang="ru-RU" sz="2000" b="1" dirty="0" smtClean="0">
                <a:solidFill>
                  <a:srgbClr val="7030A0"/>
                </a:solidFill>
              </a:rPr>
              <a:t> на </a:t>
            </a:r>
            <a:r>
              <a:rPr lang="ru-RU" sz="2000" b="1" dirty="0" err="1" smtClean="0">
                <a:solidFill>
                  <a:srgbClr val="7030A0"/>
                </a:solidFill>
              </a:rPr>
              <a:t>віднімання</a:t>
            </a:r>
            <a:endParaRPr lang="uk-UA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58654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71333" y="737416"/>
            <a:ext cx="10799178" cy="88304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Прочитай </a:t>
            </a:r>
            <a:r>
              <a:rPr lang="ru-RU" sz="4000" b="1" dirty="0" err="1"/>
              <a:t>кожний</a:t>
            </a:r>
            <a:r>
              <a:rPr lang="ru-RU" sz="4000" b="1" dirty="0"/>
              <a:t> </a:t>
            </a:r>
            <a:r>
              <a:rPr lang="ru-RU" sz="4000" b="1" dirty="0" err="1"/>
              <a:t>вираз</a:t>
            </a:r>
            <a:r>
              <a:rPr lang="ru-RU" sz="4000" b="1" dirty="0"/>
              <a:t> і </a:t>
            </a:r>
            <a:r>
              <a:rPr lang="ru-RU" sz="4000" b="1" dirty="0" err="1"/>
              <a:t>назви</a:t>
            </a:r>
            <a:r>
              <a:rPr lang="ru-RU" sz="4000" b="1" dirty="0"/>
              <a:t> </a:t>
            </a:r>
            <a:r>
              <a:rPr lang="ru-RU" sz="4000" b="1" dirty="0" err="1"/>
              <a:t>його</a:t>
            </a:r>
            <a:r>
              <a:rPr lang="ru-RU" sz="4000" b="1" dirty="0"/>
              <a:t> </a:t>
            </a:r>
            <a:r>
              <a:rPr lang="ru-RU" sz="4000" b="1" dirty="0" err="1"/>
              <a:t>значення</a:t>
            </a:r>
            <a:r>
              <a:rPr lang="ru-RU" sz="4000" b="1" dirty="0"/>
              <a:t>.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567" y="2187615"/>
            <a:ext cx="2512944" cy="22412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067" y="2088927"/>
            <a:ext cx="1989016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</a:rPr>
              <a:t>0</a:t>
            </a:r>
            <a:r>
              <a:rPr lang="uk-UA" sz="4000" b="1" dirty="0" smtClean="0">
                <a:solidFill>
                  <a:srgbClr val="7030A0"/>
                </a:solidFill>
              </a:rPr>
              <a:t> + </a:t>
            </a:r>
            <a:r>
              <a:rPr lang="en-US" sz="4000" b="1" dirty="0" smtClean="0">
                <a:solidFill>
                  <a:srgbClr val="7030A0"/>
                </a:solidFill>
              </a:rPr>
              <a:t>5</a:t>
            </a:r>
            <a:r>
              <a:rPr lang="uk-UA" sz="4000" b="1" dirty="0" smtClean="0">
                <a:solidFill>
                  <a:srgbClr val="7030A0"/>
                </a:solidFill>
              </a:rPr>
              <a:t> =</a:t>
            </a:r>
          </a:p>
          <a:p>
            <a:pPr algn="ctr"/>
            <a:r>
              <a:rPr lang="en-US" sz="4000" b="1" dirty="0" smtClean="0">
                <a:solidFill>
                  <a:srgbClr val="7030A0"/>
                </a:solidFill>
              </a:rPr>
              <a:t>1</a:t>
            </a:r>
            <a:r>
              <a:rPr lang="uk-UA" sz="4000" b="1" dirty="0" smtClean="0">
                <a:solidFill>
                  <a:srgbClr val="7030A0"/>
                </a:solidFill>
              </a:rPr>
              <a:t> + </a:t>
            </a:r>
            <a:r>
              <a:rPr lang="en-US" sz="4000" b="1" dirty="0" smtClean="0">
                <a:solidFill>
                  <a:srgbClr val="7030A0"/>
                </a:solidFill>
              </a:rPr>
              <a:t>5</a:t>
            </a:r>
            <a:r>
              <a:rPr lang="uk-UA" sz="4000" b="1" dirty="0" smtClean="0">
                <a:solidFill>
                  <a:srgbClr val="7030A0"/>
                </a:solidFill>
              </a:rPr>
              <a:t> =</a:t>
            </a:r>
          </a:p>
          <a:p>
            <a:pPr algn="ctr"/>
            <a:r>
              <a:rPr lang="en-US" sz="4000" b="1" dirty="0" smtClean="0">
                <a:solidFill>
                  <a:srgbClr val="7030A0"/>
                </a:solidFill>
              </a:rPr>
              <a:t>2</a:t>
            </a:r>
            <a:r>
              <a:rPr lang="uk-UA" sz="4000" b="1" dirty="0" smtClean="0">
                <a:solidFill>
                  <a:srgbClr val="7030A0"/>
                </a:solidFill>
              </a:rPr>
              <a:t> + </a:t>
            </a:r>
            <a:r>
              <a:rPr lang="en-US" sz="4000" b="1" dirty="0" smtClean="0">
                <a:solidFill>
                  <a:srgbClr val="7030A0"/>
                </a:solidFill>
              </a:rPr>
              <a:t>5</a:t>
            </a:r>
            <a:r>
              <a:rPr lang="uk-UA" sz="4000" b="1" dirty="0" smtClean="0">
                <a:solidFill>
                  <a:srgbClr val="7030A0"/>
                </a:solidFill>
              </a:rPr>
              <a:t> =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</a:rPr>
              <a:t>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6231" y="2076132"/>
            <a:ext cx="1989016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</a:rPr>
              <a:t>3</a:t>
            </a:r>
            <a:r>
              <a:rPr lang="uk-UA" sz="4000" b="1" dirty="0" smtClean="0">
                <a:solidFill>
                  <a:srgbClr val="7030A0"/>
                </a:solidFill>
              </a:rPr>
              <a:t> + </a:t>
            </a:r>
            <a:r>
              <a:rPr lang="en-US" sz="4000" b="1" dirty="0" smtClean="0">
                <a:solidFill>
                  <a:srgbClr val="7030A0"/>
                </a:solidFill>
              </a:rPr>
              <a:t>5</a:t>
            </a:r>
            <a:r>
              <a:rPr lang="uk-UA" sz="4000" b="1" dirty="0" smtClean="0">
                <a:solidFill>
                  <a:srgbClr val="7030A0"/>
                </a:solidFill>
              </a:rPr>
              <a:t> </a:t>
            </a:r>
            <a:r>
              <a:rPr lang="uk-UA" sz="4000" b="1" dirty="0" smtClean="0">
                <a:solidFill>
                  <a:srgbClr val="7030A0"/>
                </a:solidFill>
              </a:rPr>
              <a:t>=</a:t>
            </a:r>
            <a:endParaRPr lang="uk-UA" sz="4000" b="1" dirty="0">
              <a:solidFill>
                <a:srgbClr val="7030A0"/>
              </a:solidFill>
            </a:endParaRPr>
          </a:p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4 </a:t>
            </a:r>
            <a:r>
              <a:rPr lang="uk-UA" sz="4000" b="1" dirty="0" smtClean="0">
                <a:solidFill>
                  <a:srgbClr val="7030A0"/>
                </a:solidFill>
              </a:rPr>
              <a:t>+ </a:t>
            </a:r>
            <a:r>
              <a:rPr lang="en-US" sz="4000" b="1" dirty="0" smtClean="0">
                <a:solidFill>
                  <a:srgbClr val="7030A0"/>
                </a:solidFill>
              </a:rPr>
              <a:t>5</a:t>
            </a:r>
            <a:r>
              <a:rPr lang="uk-UA" sz="4000" b="1" dirty="0" smtClean="0">
                <a:solidFill>
                  <a:srgbClr val="7030A0"/>
                </a:solidFill>
              </a:rPr>
              <a:t> =</a:t>
            </a:r>
            <a:endParaRPr lang="uk-UA" sz="40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4000" b="1" dirty="0" smtClean="0">
                <a:solidFill>
                  <a:srgbClr val="7030A0"/>
                </a:solidFill>
              </a:rPr>
              <a:t>5</a:t>
            </a:r>
            <a:r>
              <a:rPr lang="uk-UA" sz="4000" b="1" dirty="0" smtClean="0">
                <a:solidFill>
                  <a:srgbClr val="7030A0"/>
                </a:solidFill>
              </a:rPr>
              <a:t> + </a:t>
            </a:r>
            <a:r>
              <a:rPr lang="en-US" sz="4000" b="1" dirty="0" smtClean="0">
                <a:solidFill>
                  <a:srgbClr val="7030A0"/>
                </a:solidFill>
              </a:rPr>
              <a:t>5</a:t>
            </a:r>
            <a:r>
              <a:rPr lang="uk-UA" sz="4000" b="1" dirty="0" smtClean="0">
                <a:solidFill>
                  <a:srgbClr val="7030A0"/>
                </a:solidFill>
              </a:rPr>
              <a:t> = 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82098" y="2076132"/>
            <a:ext cx="73325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5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88083" y="2697911"/>
            <a:ext cx="73325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6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82097" y="3308231"/>
            <a:ext cx="73325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7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15247" y="2076132"/>
            <a:ext cx="73325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8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15246" y="2658314"/>
            <a:ext cx="73325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9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15244" y="3308231"/>
            <a:ext cx="73325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10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2B333AC-0F30-416B-A89C-45FF573454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53"/>
          <a:stretch/>
        </p:blipFill>
        <p:spPr>
          <a:xfrm>
            <a:off x="899067" y="4605994"/>
            <a:ext cx="8310944" cy="118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7100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06073" y="494529"/>
            <a:ext cx="10217197" cy="67451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Розглянь результат додавання 7 + 4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4094" y="1869141"/>
            <a:ext cx="793377" cy="7933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336379" y="1869140"/>
            <a:ext cx="793377" cy="7933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188664" y="1869139"/>
            <a:ext cx="793377" cy="7933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058077" y="1869133"/>
            <a:ext cx="793377" cy="7933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927490" y="1869133"/>
            <a:ext cx="793377" cy="7933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803610" y="1869132"/>
            <a:ext cx="793377" cy="7933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270841" y="1869130"/>
            <a:ext cx="793377" cy="793377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9624" y="1613647"/>
            <a:ext cx="8875058" cy="1317812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9810445" y="1875864"/>
            <a:ext cx="793377" cy="793377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744556" y="3102280"/>
            <a:ext cx="66402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7030A0"/>
                </a:solidFill>
              </a:rPr>
              <a:t>6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95969" y="3103340"/>
            <a:ext cx="1637335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7030A0"/>
                </a:solidFill>
              </a:rPr>
              <a:t>+</a:t>
            </a:r>
            <a:r>
              <a:rPr lang="en-US" sz="6000" b="1" dirty="0" smtClean="0">
                <a:solidFill>
                  <a:srgbClr val="7030A0"/>
                </a:solidFill>
              </a:rPr>
              <a:t>5 =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20617" y="4617723"/>
            <a:ext cx="163733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7030A0"/>
                </a:solidFill>
              </a:rPr>
              <a:t>4</a:t>
            </a:r>
            <a:r>
              <a:rPr lang="uk-UA" sz="6000" b="1" dirty="0" smtClean="0">
                <a:solidFill>
                  <a:srgbClr val="7030A0"/>
                </a:solidFill>
              </a:rPr>
              <a:t>+1</a:t>
            </a:r>
            <a:endParaRPr lang="ru-RU" sz="6000" b="1" dirty="0">
              <a:solidFill>
                <a:srgbClr val="7030A0"/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1556128" y="3926173"/>
            <a:ext cx="274062" cy="67235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950566" y="3926173"/>
            <a:ext cx="212115" cy="67235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933304" y="3103338"/>
            <a:ext cx="136023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7030A0"/>
                </a:solidFill>
              </a:rPr>
              <a:t>6</a:t>
            </a:r>
            <a:r>
              <a:rPr lang="uk-UA" sz="6000" b="1" dirty="0" smtClean="0">
                <a:solidFill>
                  <a:srgbClr val="7030A0"/>
                </a:solidFill>
              </a:rPr>
              <a:t>+</a:t>
            </a:r>
            <a:r>
              <a:rPr lang="en-US" sz="6000" b="1" dirty="0" smtClean="0">
                <a:solidFill>
                  <a:srgbClr val="7030A0"/>
                </a:solidFill>
              </a:rPr>
              <a:t>4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63915" y="3103340"/>
            <a:ext cx="1046475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7030A0"/>
                </a:solidFill>
              </a:rPr>
              <a:t>+1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23615" y="3103340"/>
            <a:ext cx="219919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7030A0"/>
                </a:solidFill>
              </a:rPr>
              <a:t>=10+1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69845" y="3103340"/>
            <a:ext cx="149437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7030A0"/>
                </a:solidFill>
              </a:rPr>
              <a:t>=11</a:t>
            </a:r>
            <a:endParaRPr lang="ru-RU" sz="6000" b="1" dirty="0">
              <a:solidFill>
                <a:srgbClr val="7030A0"/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39345" y="4598526"/>
            <a:ext cx="808033" cy="1828800"/>
          </a:xfrm>
          <a:prstGeom prst="rect">
            <a:avLst/>
          </a:prstGeom>
        </p:spPr>
      </p:pic>
      <p:sp>
        <p:nvSpPr>
          <p:cNvPr id="30" name="Скругленный прямоугольник 29"/>
          <p:cNvSpPr/>
          <p:nvPr/>
        </p:nvSpPr>
        <p:spPr>
          <a:xfrm>
            <a:off x="4721202" y="4250405"/>
            <a:ext cx="6647102" cy="210140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/>
              <a:t>Cпочатку</a:t>
            </a:r>
            <a:r>
              <a:rPr lang="ru-RU" sz="3200" b="1" dirty="0"/>
              <a:t> </a:t>
            </a:r>
            <a:r>
              <a:rPr lang="ru-RU" sz="3200" b="1" dirty="0" err="1"/>
              <a:t>потрібно</a:t>
            </a:r>
            <a:r>
              <a:rPr lang="ru-RU" sz="3200" b="1" dirty="0"/>
              <a:t> </a:t>
            </a:r>
            <a:r>
              <a:rPr lang="ru-RU" sz="3200" b="1" dirty="0" err="1"/>
              <a:t>додати</a:t>
            </a:r>
            <a:r>
              <a:rPr lang="ru-RU" sz="3200" b="1" dirty="0"/>
              <a:t> </a:t>
            </a:r>
            <a:r>
              <a:rPr lang="ru-RU" sz="3200" b="1" dirty="0" err="1"/>
              <a:t>стільки</a:t>
            </a:r>
            <a:r>
              <a:rPr lang="ru-RU" sz="3200" b="1" dirty="0"/>
              <a:t> </a:t>
            </a:r>
            <a:r>
              <a:rPr lang="ru-RU" sz="3200" b="1" dirty="0" err="1"/>
              <a:t>одиниць</a:t>
            </a:r>
            <a:r>
              <a:rPr lang="ru-RU" sz="3200" b="1" dirty="0"/>
              <a:t>, </a:t>
            </a:r>
            <a:r>
              <a:rPr lang="ru-RU" sz="3200" b="1" dirty="0" err="1"/>
              <a:t>щоб</a:t>
            </a:r>
            <a:r>
              <a:rPr lang="ru-RU" sz="3200" b="1" dirty="0"/>
              <a:t> </a:t>
            </a:r>
            <a:r>
              <a:rPr lang="ru-RU" sz="3200" b="1" dirty="0" err="1" smtClean="0"/>
              <a:t>отримати</a:t>
            </a:r>
            <a:r>
              <a:rPr lang="ru-RU" sz="3200" b="1" dirty="0" smtClean="0"/>
              <a:t> десяток, а </a:t>
            </a:r>
            <a:r>
              <a:rPr lang="ru-RU" sz="3200" b="1" dirty="0" err="1" smtClean="0"/>
              <a:t>потім</a:t>
            </a:r>
            <a:r>
              <a:rPr lang="ru-RU" sz="3200" b="1" dirty="0" smtClean="0"/>
              <a:t>—</a:t>
            </a:r>
            <a:r>
              <a:rPr lang="ru-RU" sz="3200" b="1" dirty="0" err="1" smtClean="0"/>
              <a:t>додати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решту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одиниць</a:t>
            </a:r>
            <a:r>
              <a:rPr lang="ru-RU" sz="3200" b="1" dirty="0"/>
              <a:t>.</a:t>
            </a:r>
          </a:p>
        </p:txBody>
      </p:sp>
      <p:sp>
        <p:nvSpPr>
          <p:cNvPr id="31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</a:rPr>
              <a:t>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399729" y="1869129"/>
            <a:ext cx="793377" cy="793377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559745" y="1869128"/>
            <a:ext cx="793377" cy="793377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712841" y="1875864"/>
            <a:ext cx="793377" cy="793377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2917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15483" y="552450"/>
            <a:ext cx="9946887" cy="62957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Обчисли. Запам’ятай результати обчислень.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8E5C0BE-650C-4AB1-A004-B54E36A5BA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02" y="2252546"/>
            <a:ext cx="2006273" cy="2194087"/>
          </a:xfrm>
          <a:prstGeom prst="rect">
            <a:avLst/>
          </a:prstGeom>
        </p:spPr>
      </p:pic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xmlns="" id="{3718A627-64CF-4883-AD56-AD74410842ED}"/>
              </a:ext>
            </a:extLst>
          </p:cNvPr>
          <p:cNvSpPr/>
          <p:nvPr/>
        </p:nvSpPr>
        <p:spPr>
          <a:xfrm>
            <a:off x="2658185" y="1471291"/>
            <a:ext cx="1394824" cy="52091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</a:rPr>
              <a:t>6+6</a:t>
            </a:r>
            <a:r>
              <a:rPr lang="uk-UA" sz="3600" b="1" dirty="0" smtClean="0">
                <a:solidFill>
                  <a:srgbClr val="7030A0"/>
                </a:solidFill>
              </a:rPr>
              <a:t>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xmlns="" id="{D5EB2833-EE0A-4553-9ED3-DEE08A04B4C0}"/>
              </a:ext>
            </a:extLst>
          </p:cNvPr>
          <p:cNvSpPr/>
          <p:nvPr/>
        </p:nvSpPr>
        <p:spPr>
          <a:xfrm>
            <a:off x="2612660" y="2076476"/>
            <a:ext cx="1394824" cy="52091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</a:rPr>
              <a:t>6+7</a:t>
            </a:r>
            <a:r>
              <a:rPr lang="uk-UA" sz="3600" b="1" dirty="0" smtClean="0">
                <a:solidFill>
                  <a:srgbClr val="7030A0"/>
                </a:solidFill>
              </a:rPr>
              <a:t>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10" name="Прямокутник: округлені кути 9">
            <a:extLst>
              <a:ext uri="{FF2B5EF4-FFF2-40B4-BE49-F238E27FC236}">
                <a16:creationId xmlns:a16="http://schemas.microsoft.com/office/drawing/2014/main" xmlns="" id="{76FFAABF-5EAF-4867-BB37-1F88D77E4917}"/>
              </a:ext>
            </a:extLst>
          </p:cNvPr>
          <p:cNvSpPr/>
          <p:nvPr/>
        </p:nvSpPr>
        <p:spPr>
          <a:xfrm>
            <a:off x="2612658" y="2747640"/>
            <a:ext cx="1394824" cy="52091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</a:rPr>
              <a:t>6+8</a:t>
            </a:r>
            <a:r>
              <a:rPr lang="uk-UA" sz="3600" b="1" dirty="0" smtClean="0">
                <a:solidFill>
                  <a:srgbClr val="7030A0"/>
                </a:solidFill>
              </a:rPr>
              <a:t>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xmlns="" id="{D1C6DC2D-DA2C-4497-9D9D-8B4418B80BAB}"/>
              </a:ext>
            </a:extLst>
          </p:cNvPr>
          <p:cNvSpPr/>
          <p:nvPr/>
        </p:nvSpPr>
        <p:spPr>
          <a:xfrm>
            <a:off x="2612660" y="3383591"/>
            <a:ext cx="1394824" cy="52091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</a:rPr>
              <a:t>6+9</a:t>
            </a:r>
            <a:r>
              <a:rPr lang="uk-UA" sz="3600" b="1" dirty="0" smtClean="0">
                <a:solidFill>
                  <a:srgbClr val="7030A0"/>
                </a:solidFill>
              </a:rPr>
              <a:t>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</a:rPr>
              <a:t>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Прямокутник: округлені кути 1">
            <a:extLst>
              <a:ext uri="{FF2B5EF4-FFF2-40B4-BE49-F238E27FC236}">
                <a16:creationId xmlns:a16="http://schemas.microsoft.com/office/drawing/2014/main" xmlns="" id="{7E5E953D-CAC7-42EC-98A3-36AC48FFF75C}"/>
              </a:ext>
            </a:extLst>
          </p:cNvPr>
          <p:cNvSpPr/>
          <p:nvPr/>
        </p:nvSpPr>
        <p:spPr>
          <a:xfrm>
            <a:off x="5481599" y="1522691"/>
            <a:ext cx="2396309" cy="18609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/>
              <a:t>2</a:t>
            </a:r>
            <a:r>
              <a:rPr lang="uk-UA" sz="3600" b="1" dirty="0" smtClean="0"/>
              <a:t> </a:t>
            </a:r>
            <a:r>
              <a:rPr lang="uk-UA" sz="3600" b="1" dirty="0"/>
              <a:t>+ </a:t>
            </a:r>
            <a:r>
              <a:rPr lang="en-US" sz="3600" b="1" dirty="0" smtClean="0"/>
              <a:t>4 + 5</a:t>
            </a:r>
            <a:r>
              <a:rPr lang="uk-UA" sz="3600" b="1" dirty="0" smtClean="0"/>
              <a:t> =</a:t>
            </a:r>
            <a:endParaRPr lang="uk-UA" sz="3600" b="1" dirty="0"/>
          </a:p>
          <a:p>
            <a:r>
              <a:rPr lang="uk-UA" sz="3600" b="1" dirty="0" smtClean="0"/>
              <a:t>9 </a:t>
            </a:r>
            <a:r>
              <a:rPr lang="en-US" sz="3600" b="1" dirty="0" smtClean="0"/>
              <a:t>– 3 + 7 </a:t>
            </a:r>
            <a:r>
              <a:rPr lang="uk-UA" sz="3600" b="1" dirty="0" smtClean="0"/>
              <a:t>=</a:t>
            </a:r>
            <a:endParaRPr lang="en-US" sz="3600" b="1" dirty="0" smtClean="0"/>
          </a:p>
          <a:p>
            <a:r>
              <a:rPr lang="en-US" sz="3600" b="1" dirty="0" smtClean="0"/>
              <a:t>8 + 7 – 4 = </a:t>
            </a:r>
            <a:endParaRPr lang="uk-UA" sz="3600" b="1" dirty="0"/>
          </a:p>
        </p:txBody>
      </p:sp>
      <p:sp>
        <p:nvSpPr>
          <p:cNvPr id="17" name="Прямокутник: округлені кути 5">
            <a:extLst>
              <a:ext uri="{FF2B5EF4-FFF2-40B4-BE49-F238E27FC236}">
                <a16:creationId xmlns:a16="http://schemas.microsoft.com/office/drawing/2014/main" xmlns="" id="{E997134B-36FE-49D1-B490-DC4D6F6563B6}"/>
              </a:ext>
            </a:extLst>
          </p:cNvPr>
          <p:cNvSpPr/>
          <p:nvPr/>
        </p:nvSpPr>
        <p:spPr>
          <a:xfrm>
            <a:off x="4059523" y="1471292"/>
            <a:ext cx="1052850" cy="52091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12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18" name="Прямокутник: округлені кути 5">
            <a:extLst>
              <a:ext uri="{FF2B5EF4-FFF2-40B4-BE49-F238E27FC236}">
                <a16:creationId xmlns:a16="http://schemas.microsoft.com/office/drawing/2014/main" xmlns="" id="{E997134B-36FE-49D1-B490-DC4D6F6563B6}"/>
              </a:ext>
            </a:extLst>
          </p:cNvPr>
          <p:cNvSpPr/>
          <p:nvPr/>
        </p:nvSpPr>
        <p:spPr>
          <a:xfrm>
            <a:off x="4059523" y="2102351"/>
            <a:ext cx="1052850" cy="52091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13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19" name="Прямокутник: округлені кути 5">
            <a:extLst>
              <a:ext uri="{FF2B5EF4-FFF2-40B4-BE49-F238E27FC236}">
                <a16:creationId xmlns:a16="http://schemas.microsoft.com/office/drawing/2014/main" xmlns="" id="{E997134B-36FE-49D1-B490-DC4D6F6563B6}"/>
              </a:ext>
            </a:extLst>
          </p:cNvPr>
          <p:cNvSpPr/>
          <p:nvPr/>
        </p:nvSpPr>
        <p:spPr>
          <a:xfrm>
            <a:off x="4007484" y="2781655"/>
            <a:ext cx="1052850" cy="52091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14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20" name="Прямокутник: округлені кути 5">
            <a:extLst>
              <a:ext uri="{FF2B5EF4-FFF2-40B4-BE49-F238E27FC236}">
                <a16:creationId xmlns:a16="http://schemas.microsoft.com/office/drawing/2014/main" xmlns="" id="{E997134B-36FE-49D1-B490-DC4D6F6563B6}"/>
              </a:ext>
            </a:extLst>
          </p:cNvPr>
          <p:cNvSpPr/>
          <p:nvPr/>
        </p:nvSpPr>
        <p:spPr>
          <a:xfrm>
            <a:off x="4007482" y="3383591"/>
            <a:ext cx="1052850" cy="52091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15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23" name="Прямокутник: округлені кути 1">
            <a:extLst>
              <a:ext uri="{FF2B5EF4-FFF2-40B4-BE49-F238E27FC236}">
                <a16:creationId xmlns:a16="http://schemas.microsoft.com/office/drawing/2014/main" xmlns="" id="{7E5E953D-CAC7-42EC-98A3-36AC48FFF75C}"/>
              </a:ext>
            </a:extLst>
          </p:cNvPr>
          <p:cNvSpPr/>
          <p:nvPr/>
        </p:nvSpPr>
        <p:spPr>
          <a:xfrm>
            <a:off x="7877908" y="1557709"/>
            <a:ext cx="837878" cy="61333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1</a:t>
            </a:r>
            <a:r>
              <a:rPr lang="en-US" sz="3600" b="1" dirty="0" smtClean="0"/>
              <a:t>1</a:t>
            </a:r>
            <a:endParaRPr lang="uk-UA" sz="3600" b="1" dirty="0"/>
          </a:p>
        </p:txBody>
      </p:sp>
      <p:sp>
        <p:nvSpPr>
          <p:cNvPr id="27" name="Прямокутник: округлені кути 1">
            <a:extLst>
              <a:ext uri="{FF2B5EF4-FFF2-40B4-BE49-F238E27FC236}">
                <a16:creationId xmlns:a16="http://schemas.microsoft.com/office/drawing/2014/main" xmlns="" id="{7E5E953D-CAC7-42EC-98A3-36AC48FFF75C}"/>
              </a:ext>
            </a:extLst>
          </p:cNvPr>
          <p:cNvSpPr/>
          <p:nvPr/>
        </p:nvSpPr>
        <p:spPr>
          <a:xfrm>
            <a:off x="5481599" y="3545437"/>
            <a:ext cx="2815248" cy="18609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/>
              <a:t>9</a:t>
            </a:r>
            <a:r>
              <a:rPr lang="uk-UA" sz="3600" b="1" dirty="0" smtClean="0"/>
              <a:t> </a:t>
            </a:r>
            <a:r>
              <a:rPr lang="uk-UA" sz="3600" b="1" dirty="0"/>
              <a:t>+ </a:t>
            </a:r>
            <a:r>
              <a:rPr lang="en-US" sz="3600" b="1" dirty="0" smtClean="0"/>
              <a:t>6 + 3</a:t>
            </a:r>
            <a:r>
              <a:rPr lang="uk-UA" sz="3600" b="1" dirty="0" smtClean="0"/>
              <a:t> =</a:t>
            </a:r>
            <a:endParaRPr lang="uk-UA" sz="3600" b="1" dirty="0"/>
          </a:p>
          <a:p>
            <a:r>
              <a:rPr lang="en-US" sz="3600" b="1" dirty="0" smtClean="0"/>
              <a:t>10</a:t>
            </a:r>
            <a:r>
              <a:rPr lang="uk-UA" sz="3600" b="1" dirty="0" smtClean="0"/>
              <a:t> </a:t>
            </a:r>
            <a:r>
              <a:rPr lang="en-US" sz="3600" b="1" dirty="0" smtClean="0"/>
              <a:t>– 2 + 5 </a:t>
            </a:r>
            <a:r>
              <a:rPr lang="uk-UA" sz="3600" b="1" dirty="0" smtClean="0"/>
              <a:t>=</a:t>
            </a:r>
            <a:endParaRPr lang="en-US" sz="3600" b="1" dirty="0" smtClean="0"/>
          </a:p>
          <a:p>
            <a:r>
              <a:rPr lang="en-US" sz="3600" b="1" dirty="0" smtClean="0"/>
              <a:t>17 – 10 + 8 = </a:t>
            </a:r>
            <a:endParaRPr lang="uk-UA" sz="3600" b="1" dirty="0"/>
          </a:p>
        </p:txBody>
      </p:sp>
      <p:sp>
        <p:nvSpPr>
          <p:cNvPr id="28" name="Прямокутник: округлені кути 1">
            <a:extLst>
              <a:ext uri="{FF2B5EF4-FFF2-40B4-BE49-F238E27FC236}">
                <a16:creationId xmlns:a16="http://schemas.microsoft.com/office/drawing/2014/main" xmlns="" id="{7E5E953D-CAC7-42EC-98A3-36AC48FFF75C}"/>
              </a:ext>
            </a:extLst>
          </p:cNvPr>
          <p:cNvSpPr/>
          <p:nvPr/>
        </p:nvSpPr>
        <p:spPr>
          <a:xfrm>
            <a:off x="7877908" y="2181761"/>
            <a:ext cx="837878" cy="61333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1</a:t>
            </a:r>
            <a:r>
              <a:rPr lang="en-US" sz="3600" b="1" dirty="0" smtClean="0"/>
              <a:t>3</a:t>
            </a:r>
            <a:endParaRPr lang="uk-UA" sz="3600" b="1" dirty="0"/>
          </a:p>
        </p:txBody>
      </p:sp>
      <p:sp>
        <p:nvSpPr>
          <p:cNvPr id="29" name="Прямокутник: округлені кути 1">
            <a:extLst>
              <a:ext uri="{FF2B5EF4-FFF2-40B4-BE49-F238E27FC236}">
                <a16:creationId xmlns:a16="http://schemas.microsoft.com/office/drawing/2014/main" xmlns="" id="{7E5E953D-CAC7-42EC-98A3-36AC48FFF75C}"/>
              </a:ext>
            </a:extLst>
          </p:cNvPr>
          <p:cNvSpPr/>
          <p:nvPr/>
        </p:nvSpPr>
        <p:spPr>
          <a:xfrm>
            <a:off x="7877908" y="2770259"/>
            <a:ext cx="837878" cy="61333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1</a:t>
            </a:r>
            <a:r>
              <a:rPr lang="en-US" sz="3600" b="1" dirty="0" smtClean="0"/>
              <a:t>1</a:t>
            </a:r>
            <a:endParaRPr lang="uk-UA" sz="3600" b="1" dirty="0"/>
          </a:p>
        </p:txBody>
      </p:sp>
      <p:sp>
        <p:nvSpPr>
          <p:cNvPr id="30" name="Прямокутник: округлені кути 1">
            <a:extLst>
              <a:ext uri="{FF2B5EF4-FFF2-40B4-BE49-F238E27FC236}">
                <a16:creationId xmlns:a16="http://schemas.microsoft.com/office/drawing/2014/main" xmlns="" id="{7E5E953D-CAC7-42EC-98A3-36AC48FFF75C}"/>
              </a:ext>
            </a:extLst>
          </p:cNvPr>
          <p:cNvSpPr/>
          <p:nvPr/>
        </p:nvSpPr>
        <p:spPr>
          <a:xfrm>
            <a:off x="7941420" y="3522567"/>
            <a:ext cx="837878" cy="6133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1</a:t>
            </a:r>
            <a:r>
              <a:rPr lang="en-US" sz="3600" b="1" dirty="0" smtClean="0"/>
              <a:t>8</a:t>
            </a:r>
            <a:endParaRPr lang="uk-UA" sz="3600" b="1" dirty="0"/>
          </a:p>
        </p:txBody>
      </p:sp>
      <p:sp>
        <p:nvSpPr>
          <p:cNvPr id="31" name="Прямокутник: округлені кути 1">
            <a:extLst>
              <a:ext uri="{FF2B5EF4-FFF2-40B4-BE49-F238E27FC236}">
                <a16:creationId xmlns:a16="http://schemas.microsoft.com/office/drawing/2014/main" xmlns="" id="{7E5E953D-CAC7-42EC-98A3-36AC48FFF75C}"/>
              </a:ext>
            </a:extLst>
          </p:cNvPr>
          <p:cNvSpPr/>
          <p:nvPr/>
        </p:nvSpPr>
        <p:spPr>
          <a:xfrm>
            <a:off x="7990117" y="4135899"/>
            <a:ext cx="837878" cy="6133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1</a:t>
            </a:r>
            <a:r>
              <a:rPr lang="en-US" sz="3600" b="1" dirty="0" smtClean="0"/>
              <a:t>3</a:t>
            </a:r>
            <a:endParaRPr lang="uk-UA" sz="3600" b="1" dirty="0"/>
          </a:p>
        </p:txBody>
      </p:sp>
      <p:sp>
        <p:nvSpPr>
          <p:cNvPr id="32" name="Прямокутник: округлені кути 1">
            <a:extLst>
              <a:ext uri="{FF2B5EF4-FFF2-40B4-BE49-F238E27FC236}">
                <a16:creationId xmlns:a16="http://schemas.microsoft.com/office/drawing/2014/main" xmlns="" id="{7E5E953D-CAC7-42EC-98A3-36AC48FFF75C}"/>
              </a:ext>
            </a:extLst>
          </p:cNvPr>
          <p:cNvSpPr/>
          <p:nvPr/>
        </p:nvSpPr>
        <p:spPr>
          <a:xfrm>
            <a:off x="8139425" y="4749231"/>
            <a:ext cx="837878" cy="6133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1</a:t>
            </a:r>
            <a:r>
              <a:rPr lang="en-US" sz="3600" b="1" dirty="0" smtClean="0"/>
              <a:t>5</a:t>
            </a:r>
            <a:endParaRPr lang="uk-UA" sz="3600" b="1" dirty="0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775" y="1376986"/>
            <a:ext cx="1646595" cy="2786545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210313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19" grpId="0" animBg="1"/>
      <p:bldP spid="20" grpId="0" animBg="1"/>
      <p:bldP spid="23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27185" y="478370"/>
            <a:ext cx="10694457" cy="67049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Досліди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таблицю</a:t>
            </a:r>
            <a:r>
              <a:rPr lang="ru-RU" sz="4000" b="1" dirty="0" smtClean="0">
                <a:solidFill>
                  <a:schemeClr val="bg1"/>
                </a:solidFill>
              </a:rPr>
              <a:t>.</a:t>
            </a:r>
            <a:r>
              <a:rPr lang="uk-UA" sz="4000" b="1" dirty="0">
                <a:solidFill>
                  <a:srgbClr val="7030A0"/>
                </a:solidFill>
              </a:rPr>
              <a:t> </a:t>
            </a:r>
            <a:r>
              <a:rPr lang="uk-UA" sz="4000" b="1" dirty="0">
                <a:solidFill>
                  <a:schemeClr val="bg1"/>
                </a:solidFill>
              </a:rPr>
              <a:t>Дай відповіді на </a:t>
            </a:r>
            <a:r>
              <a:rPr lang="uk-UA" sz="4000" b="1" dirty="0" smtClean="0">
                <a:solidFill>
                  <a:schemeClr val="bg1"/>
                </a:solidFill>
              </a:rPr>
              <a:t>запитання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15DB59D2-98DC-47F4-BA0E-3C08C7018AAB}"/>
              </a:ext>
            </a:extLst>
          </p:cNvPr>
          <p:cNvSpPr/>
          <p:nvPr/>
        </p:nvSpPr>
        <p:spPr>
          <a:xfrm>
            <a:off x="304800" y="1256278"/>
            <a:ext cx="644769" cy="523875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xmlns="" id="{2AB032DA-0F5A-46ED-B5D7-D6D2DE814751}"/>
              </a:ext>
            </a:extLst>
          </p:cNvPr>
          <p:cNvSpPr/>
          <p:nvPr/>
        </p:nvSpPr>
        <p:spPr>
          <a:xfrm>
            <a:off x="304800" y="1780153"/>
            <a:ext cx="644769" cy="523875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xmlns="" id="{8CFA920C-CB2A-4AC2-8F63-AB158E823025}"/>
              </a:ext>
            </a:extLst>
          </p:cNvPr>
          <p:cNvSpPr/>
          <p:nvPr/>
        </p:nvSpPr>
        <p:spPr>
          <a:xfrm>
            <a:off x="304800" y="2304028"/>
            <a:ext cx="644769" cy="523875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xmlns="" id="{EA0CE823-D14F-4FEE-A316-A0338B25821E}"/>
              </a:ext>
            </a:extLst>
          </p:cNvPr>
          <p:cNvSpPr/>
          <p:nvPr/>
        </p:nvSpPr>
        <p:spPr>
          <a:xfrm>
            <a:off x="304800" y="2827903"/>
            <a:ext cx="644769" cy="523875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AF333A9B-C620-482C-BFF2-CF49C00C88FB}"/>
              </a:ext>
            </a:extLst>
          </p:cNvPr>
          <p:cNvSpPr/>
          <p:nvPr/>
        </p:nvSpPr>
        <p:spPr>
          <a:xfrm>
            <a:off x="304800" y="3347867"/>
            <a:ext cx="644769" cy="523875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xmlns="" id="{680F286A-A957-4276-8B5D-93CE41DBF4DA}"/>
              </a:ext>
            </a:extLst>
          </p:cNvPr>
          <p:cNvSpPr/>
          <p:nvPr/>
        </p:nvSpPr>
        <p:spPr>
          <a:xfrm>
            <a:off x="304799" y="3871742"/>
            <a:ext cx="644770" cy="523875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xmlns="" id="{B4523872-4030-445C-B325-237C4E6B1B6A}"/>
              </a:ext>
            </a:extLst>
          </p:cNvPr>
          <p:cNvSpPr/>
          <p:nvPr/>
        </p:nvSpPr>
        <p:spPr>
          <a:xfrm>
            <a:off x="304800" y="4401232"/>
            <a:ext cx="644770" cy="523875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18BAE0F4-0A8A-4A13-8FD3-B71BD01358C3}"/>
              </a:ext>
            </a:extLst>
          </p:cNvPr>
          <p:cNvSpPr/>
          <p:nvPr/>
        </p:nvSpPr>
        <p:spPr>
          <a:xfrm>
            <a:off x="304799" y="4925107"/>
            <a:ext cx="644770" cy="523875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xmlns="" id="{5E70661E-9F48-4C1B-A3AA-D5B8EFA771B4}"/>
              </a:ext>
            </a:extLst>
          </p:cNvPr>
          <p:cNvSpPr/>
          <p:nvPr/>
        </p:nvSpPr>
        <p:spPr>
          <a:xfrm>
            <a:off x="828674" y="1250663"/>
            <a:ext cx="1066801" cy="5238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9+2</a:t>
            </a:r>
          </a:p>
        </p:txBody>
      </p:sp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xmlns="" id="{7CE66AA6-10D3-4D0F-84EC-2466B52AB393}"/>
              </a:ext>
            </a:extLst>
          </p:cNvPr>
          <p:cNvSpPr/>
          <p:nvPr/>
        </p:nvSpPr>
        <p:spPr>
          <a:xfrm>
            <a:off x="1895475" y="1250663"/>
            <a:ext cx="1066801" cy="5238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8+3</a:t>
            </a:r>
          </a:p>
        </p:txBody>
      </p:sp>
      <p:sp>
        <p:nvSpPr>
          <p:cNvPr id="23" name="Прямокутник 22">
            <a:extLst>
              <a:ext uri="{FF2B5EF4-FFF2-40B4-BE49-F238E27FC236}">
                <a16:creationId xmlns:a16="http://schemas.microsoft.com/office/drawing/2014/main" xmlns="" id="{0C82D1C7-267E-4682-B065-1E19EDDB1BF2}"/>
              </a:ext>
            </a:extLst>
          </p:cNvPr>
          <p:cNvSpPr/>
          <p:nvPr/>
        </p:nvSpPr>
        <p:spPr>
          <a:xfrm>
            <a:off x="2962275" y="1250663"/>
            <a:ext cx="1066801" cy="5238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7+4</a:t>
            </a:r>
          </a:p>
        </p:txBody>
      </p:sp>
      <p:sp>
        <p:nvSpPr>
          <p:cNvPr id="24" name="Прямокутник 23">
            <a:extLst>
              <a:ext uri="{FF2B5EF4-FFF2-40B4-BE49-F238E27FC236}">
                <a16:creationId xmlns:a16="http://schemas.microsoft.com/office/drawing/2014/main" xmlns="" id="{3C4B953A-5F8C-4829-B6FF-F8FBFEB00E77}"/>
              </a:ext>
            </a:extLst>
          </p:cNvPr>
          <p:cNvSpPr/>
          <p:nvPr/>
        </p:nvSpPr>
        <p:spPr>
          <a:xfrm>
            <a:off x="4029076" y="1250663"/>
            <a:ext cx="1066801" cy="5238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6+5</a:t>
            </a:r>
          </a:p>
        </p:txBody>
      </p:sp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xmlns="" id="{DD547AF2-EC3C-4657-B7E1-F735DB75FFC9}"/>
              </a:ext>
            </a:extLst>
          </p:cNvPr>
          <p:cNvSpPr/>
          <p:nvPr/>
        </p:nvSpPr>
        <p:spPr>
          <a:xfrm>
            <a:off x="5095876" y="1250663"/>
            <a:ext cx="1066801" cy="523875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5+6</a:t>
            </a:r>
          </a:p>
        </p:txBody>
      </p:sp>
      <p:sp>
        <p:nvSpPr>
          <p:cNvPr id="26" name="Прямокутник 25">
            <a:extLst>
              <a:ext uri="{FF2B5EF4-FFF2-40B4-BE49-F238E27FC236}">
                <a16:creationId xmlns:a16="http://schemas.microsoft.com/office/drawing/2014/main" xmlns="" id="{B67B2D03-5680-4AEE-859B-FD2DB89D13AB}"/>
              </a:ext>
            </a:extLst>
          </p:cNvPr>
          <p:cNvSpPr/>
          <p:nvPr/>
        </p:nvSpPr>
        <p:spPr>
          <a:xfrm>
            <a:off x="6162677" y="1250663"/>
            <a:ext cx="1066801" cy="523875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4+7</a:t>
            </a:r>
          </a:p>
        </p:txBody>
      </p:sp>
      <p:sp>
        <p:nvSpPr>
          <p:cNvPr id="27" name="Прямокутник 26">
            <a:extLst>
              <a:ext uri="{FF2B5EF4-FFF2-40B4-BE49-F238E27FC236}">
                <a16:creationId xmlns:a16="http://schemas.microsoft.com/office/drawing/2014/main" xmlns="" id="{86A23D7A-1FFF-4CB2-9D04-54A44A936DB1}"/>
              </a:ext>
            </a:extLst>
          </p:cNvPr>
          <p:cNvSpPr/>
          <p:nvPr/>
        </p:nvSpPr>
        <p:spPr>
          <a:xfrm>
            <a:off x="7229477" y="1250663"/>
            <a:ext cx="1066801" cy="523875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3+8</a:t>
            </a:r>
          </a:p>
        </p:txBody>
      </p:sp>
      <p:sp>
        <p:nvSpPr>
          <p:cNvPr id="28" name="Прямокутник 27">
            <a:extLst>
              <a:ext uri="{FF2B5EF4-FFF2-40B4-BE49-F238E27FC236}">
                <a16:creationId xmlns:a16="http://schemas.microsoft.com/office/drawing/2014/main" xmlns="" id="{646D7DE5-EC67-472C-8C94-B89FE836355A}"/>
              </a:ext>
            </a:extLst>
          </p:cNvPr>
          <p:cNvSpPr/>
          <p:nvPr/>
        </p:nvSpPr>
        <p:spPr>
          <a:xfrm>
            <a:off x="8296278" y="1250662"/>
            <a:ext cx="1066801" cy="523875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2+9</a:t>
            </a:r>
          </a:p>
        </p:txBody>
      </p:sp>
      <p:sp>
        <p:nvSpPr>
          <p:cNvPr id="29" name="Прямокутник 28">
            <a:extLst>
              <a:ext uri="{FF2B5EF4-FFF2-40B4-BE49-F238E27FC236}">
                <a16:creationId xmlns:a16="http://schemas.microsoft.com/office/drawing/2014/main" xmlns="" id="{A6001F72-9355-4551-992B-31E169CFEE51}"/>
              </a:ext>
            </a:extLst>
          </p:cNvPr>
          <p:cNvSpPr/>
          <p:nvPr/>
        </p:nvSpPr>
        <p:spPr>
          <a:xfrm>
            <a:off x="828674" y="1772581"/>
            <a:ext cx="1066801" cy="5238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9+3</a:t>
            </a:r>
          </a:p>
        </p:txBody>
      </p:sp>
      <p:sp>
        <p:nvSpPr>
          <p:cNvPr id="30" name="Прямокутник 29">
            <a:extLst>
              <a:ext uri="{FF2B5EF4-FFF2-40B4-BE49-F238E27FC236}">
                <a16:creationId xmlns:a16="http://schemas.microsoft.com/office/drawing/2014/main" xmlns="" id="{55317DAE-CAD2-49D6-884E-8B984636B4D1}"/>
              </a:ext>
            </a:extLst>
          </p:cNvPr>
          <p:cNvSpPr/>
          <p:nvPr/>
        </p:nvSpPr>
        <p:spPr>
          <a:xfrm>
            <a:off x="1895475" y="1772581"/>
            <a:ext cx="1066801" cy="5238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8+4</a:t>
            </a:r>
          </a:p>
        </p:txBody>
      </p:sp>
      <p:sp>
        <p:nvSpPr>
          <p:cNvPr id="31" name="Прямокутник 30">
            <a:extLst>
              <a:ext uri="{FF2B5EF4-FFF2-40B4-BE49-F238E27FC236}">
                <a16:creationId xmlns:a16="http://schemas.microsoft.com/office/drawing/2014/main" xmlns="" id="{62A95FCD-6D8C-49BE-88AF-1BBD400A90B7}"/>
              </a:ext>
            </a:extLst>
          </p:cNvPr>
          <p:cNvSpPr/>
          <p:nvPr/>
        </p:nvSpPr>
        <p:spPr>
          <a:xfrm>
            <a:off x="2962275" y="1772581"/>
            <a:ext cx="1066801" cy="5238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7+5</a:t>
            </a:r>
          </a:p>
        </p:txBody>
      </p:sp>
      <p:sp>
        <p:nvSpPr>
          <p:cNvPr id="32" name="Прямокутник 31">
            <a:extLst>
              <a:ext uri="{FF2B5EF4-FFF2-40B4-BE49-F238E27FC236}">
                <a16:creationId xmlns:a16="http://schemas.microsoft.com/office/drawing/2014/main" xmlns="" id="{13B04BE2-CA68-4F1B-9A8C-1DAEA10827CF}"/>
              </a:ext>
            </a:extLst>
          </p:cNvPr>
          <p:cNvSpPr/>
          <p:nvPr/>
        </p:nvSpPr>
        <p:spPr>
          <a:xfrm>
            <a:off x="4029076" y="1772581"/>
            <a:ext cx="1066801" cy="5238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6+6</a:t>
            </a:r>
          </a:p>
        </p:txBody>
      </p:sp>
      <p:sp>
        <p:nvSpPr>
          <p:cNvPr id="33" name="Прямокутник 32">
            <a:extLst>
              <a:ext uri="{FF2B5EF4-FFF2-40B4-BE49-F238E27FC236}">
                <a16:creationId xmlns:a16="http://schemas.microsoft.com/office/drawing/2014/main" xmlns="" id="{83C7F730-11F5-4552-B829-43F55567DBAA}"/>
              </a:ext>
            </a:extLst>
          </p:cNvPr>
          <p:cNvSpPr/>
          <p:nvPr/>
        </p:nvSpPr>
        <p:spPr>
          <a:xfrm>
            <a:off x="5095876" y="1772581"/>
            <a:ext cx="1066801" cy="523875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5+7</a:t>
            </a:r>
          </a:p>
        </p:txBody>
      </p:sp>
      <p:sp>
        <p:nvSpPr>
          <p:cNvPr id="34" name="Прямокутник 33">
            <a:extLst>
              <a:ext uri="{FF2B5EF4-FFF2-40B4-BE49-F238E27FC236}">
                <a16:creationId xmlns:a16="http://schemas.microsoft.com/office/drawing/2014/main" xmlns="" id="{31CFF2EB-4684-40A6-A29C-7DE0B1CE9F04}"/>
              </a:ext>
            </a:extLst>
          </p:cNvPr>
          <p:cNvSpPr/>
          <p:nvPr/>
        </p:nvSpPr>
        <p:spPr>
          <a:xfrm>
            <a:off x="6162677" y="1772581"/>
            <a:ext cx="1066801" cy="523875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4+8</a:t>
            </a:r>
          </a:p>
        </p:txBody>
      </p:sp>
      <p:sp>
        <p:nvSpPr>
          <p:cNvPr id="35" name="Прямокутник 34">
            <a:extLst>
              <a:ext uri="{FF2B5EF4-FFF2-40B4-BE49-F238E27FC236}">
                <a16:creationId xmlns:a16="http://schemas.microsoft.com/office/drawing/2014/main" xmlns="" id="{7AEE70AE-BF04-4BC3-A6DC-0534AC8EEAC0}"/>
              </a:ext>
            </a:extLst>
          </p:cNvPr>
          <p:cNvSpPr/>
          <p:nvPr/>
        </p:nvSpPr>
        <p:spPr>
          <a:xfrm>
            <a:off x="7229477" y="1772581"/>
            <a:ext cx="1066801" cy="523875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3+9</a:t>
            </a:r>
          </a:p>
        </p:txBody>
      </p:sp>
      <p:sp>
        <p:nvSpPr>
          <p:cNvPr id="37" name="Прямокутник 36">
            <a:extLst>
              <a:ext uri="{FF2B5EF4-FFF2-40B4-BE49-F238E27FC236}">
                <a16:creationId xmlns:a16="http://schemas.microsoft.com/office/drawing/2014/main" xmlns="" id="{93834B78-7ACE-4398-AB86-507A8F379C9F}"/>
              </a:ext>
            </a:extLst>
          </p:cNvPr>
          <p:cNvSpPr/>
          <p:nvPr/>
        </p:nvSpPr>
        <p:spPr>
          <a:xfrm>
            <a:off x="828674" y="2305858"/>
            <a:ext cx="1066801" cy="5238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9+4</a:t>
            </a:r>
          </a:p>
        </p:txBody>
      </p:sp>
      <p:sp>
        <p:nvSpPr>
          <p:cNvPr id="38" name="Прямокутник 37">
            <a:extLst>
              <a:ext uri="{FF2B5EF4-FFF2-40B4-BE49-F238E27FC236}">
                <a16:creationId xmlns:a16="http://schemas.microsoft.com/office/drawing/2014/main" xmlns="" id="{AAC7B39B-4B12-4EB6-9E57-2D9FB598EAF8}"/>
              </a:ext>
            </a:extLst>
          </p:cNvPr>
          <p:cNvSpPr/>
          <p:nvPr/>
        </p:nvSpPr>
        <p:spPr>
          <a:xfrm>
            <a:off x="1895475" y="2305858"/>
            <a:ext cx="1066801" cy="5238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8+5</a:t>
            </a:r>
          </a:p>
        </p:txBody>
      </p:sp>
      <p:sp>
        <p:nvSpPr>
          <p:cNvPr id="39" name="Прямокутник 38">
            <a:extLst>
              <a:ext uri="{FF2B5EF4-FFF2-40B4-BE49-F238E27FC236}">
                <a16:creationId xmlns:a16="http://schemas.microsoft.com/office/drawing/2014/main" xmlns="" id="{5DE566C2-8D76-4738-AB8B-6AED24A3EF5D}"/>
              </a:ext>
            </a:extLst>
          </p:cNvPr>
          <p:cNvSpPr/>
          <p:nvPr/>
        </p:nvSpPr>
        <p:spPr>
          <a:xfrm>
            <a:off x="2962275" y="2305858"/>
            <a:ext cx="1066801" cy="5238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7+6</a:t>
            </a:r>
          </a:p>
        </p:txBody>
      </p:sp>
      <p:sp>
        <p:nvSpPr>
          <p:cNvPr id="40" name="Прямокутник 39">
            <a:extLst>
              <a:ext uri="{FF2B5EF4-FFF2-40B4-BE49-F238E27FC236}">
                <a16:creationId xmlns:a16="http://schemas.microsoft.com/office/drawing/2014/main" xmlns="" id="{A0B8DF69-FC0B-4F22-9A55-2AC2CF0F3C55}"/>
              </a:ext>
            </a:extLst>
          </p:cNvPr>
          <p:cNvSpPr/>
          <p:nvPr/>
        </p:nvSpPr>
        <p:spPr>
          <a:xfrm>
            <a:off x="4029076" y="2305858"/>
            <a:ext cx="1066801" cy="523875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6+7</a:t>
            </a:r>
          </a:p>
        </p:txBody>
      </p:sp>
      <p:sp>
        <p:nvSpPr>
          <p:cNvPr id="41" name="Прямокутник 40">
            <a:extLst>
              <a:ext uri="{FF2B5EF4-FFF2-40B4-BE49-F238E27FC236}">
                <a16:creationId xmlns:a16="http://schemas.microsoft.com/office/drawing/2014/main" xmlns="" id="{20ADF733-DCBC-4420-B90B-86C37FBCEDDE}"/>
              </a:ext>
            </a:extLst>
          </p:cNvPr>
          <p:cNvSpPr/>
          <p:nvPr/>
        </p:nvSpPr>
        <p:spPr>
          <a:xfrm>
            <a:off x="5095876" y="2305858"/>
            <a:ext cx="1066801" cy="523875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5+8</a:t>
            </a:r>
          </a:p>
        </p:txBody>
      </p:sp>
      <p:sp>
        <p:nvSpPr>
          <p:cNvPr id="42" name="Прямокутник 41">
            <a:extLst>
              <a:ext uri="{FF2B5EF4-FFF2-40B4-BE49-F238E27FC236}">
                <a16:creationId xmlns:a16="http://schemas.microsoft.com/office/drawing/2014/main" xmlns="" id="{9C93D5E3-43AA-45EA-8989-CC8D1B62DE0B}"/>
              </a:ext>
            </a:extLst>
          </p:cNvPr>
          <p:cNvSpPr/>
          <p:nvPr/>
        </p:nvSpPr>
        <p:spPr>
          <a:xfrm>
            <a:off x="6162677" y="2305858"/>
            <a:ext cx="1066801" cy="523875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4+9</a:t>
            </a: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xmlns="" id="{90B13743-BF8C-47B1-9629-0CC4A4B69AC9}"/>
              </a:ext>
            </a:extLst>
          </p:cNvPr>
          <p:cNvSpPr/>
          <p:nvPr/>
        </p:nvSpPr>
        <p:spPr>
          <a:xfrm>
            <a:off x="828673" y="2820267"/>
            <a:ext cx="1066801" cy="5238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9+5</a:t>
            </a:r>
          </a:p>
        </p:txBody>
      </p:sp>
      <p:sp>
        <p:nvSpPr>
          <p:cNvPr id="45" name="Прямокутник 44">
            <a:extLst>
              <a:ext uri="{FF2B5EF4-FFF2-40B4-BE49-F238E27FC236}">
                <a16:creationId xmlns:a16="http://schemas.microsoft.com/office/drawing/2014/main" xmlns="" id="{236BBDAC-AB43-4C52-BA15-D864B7ED6E99}"/>
              </a:ext>
            </a:extLst>
          </p:cNvPr>
          <p:cNvSpPr/>
          <p:nvPr/>
        </p:nvSpPr>
        <p:spPr>
          <a:xfrm>
            <a:off x="1895474" y="2820267"/>
            <a:ext cx="1066801" cy="5238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8+6</a:t>
            </a:r>
          </a:p>
        </p:txBody>
      </p:sp>
      <p:sp>
        <p:nvSpPr>
          <p:cNvPr id="46" name="Прямокутник 45">
            <a:extLst>
              <a:ext uri="{FF2B5EF4-FFF2-40B4-BE49-F238E27FC236}">
                <a16:creationId xmlns:a16="http://schemas.microsoft.com/office/drawing/2014/main" xmlns="" id="{2886535F-7BB8-468A-BEC3-9E2535405FB7}"/>
              </a:ext>
            </a:extLst>
          </p:cNvPr>
          <p:cNvSpPr/>
          <p:nvPr/>
        </p:nvSpPr>
        <p:spPr>
          <a:xfrm>
            <a:off x="2962274" y="2820267"/>
            <a:ext cx="1066801" cy="5238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7+7</a:t>
            </a:r>
          </a:p>
        </p:txBody>
      </p:sp>
      <p:sp>
        <p:nvSpPr>
          <p:cNvPr id="47" name="Прямокутник 46">
            <a:extLst>
              <a:ext uri="{FF2B5EF4-FFF2-40B4-BE49-F238E27FC236}">
                <a16:creationId xmlns:a16="http://schemas.microsoft.com/office/drawing/2014/main" xmlns="" id="{175DB395-9F68-4EF3-88C3-6D07CBF6B4D5}"/>
              </a:ext>
            </a:extLst>
          </p:cNvPr>
          <p:cNvSpPr/>
          <p:nvPr/>
        </p:nvSpPr>
        <p:spPr>
          <a:xfrm>
            <a:off x="4029075" y="2820267"/>
            <a:ext cx="1066801" cy="523875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6+8</a:t>
            </a:r>
          </a:p>
        </p:txBody>
      </p:sp>
      <p:sp>
        <p:nvSpPr>
          <p:cNvPr id="48" name="Прямокутник 47">
            <a:extLst>
              <a:ext uri="{FF2B5EF4-FFF2-40B4-BE49-F238E27FC236}">
                <a16:creationId xmlns:a16="http://schemas.microsoft.com/office/drawing/2014/main" xmlns="" id="{F5625FF7-E42F-4293-B2C4-31058FD50D1C}"/>
              </a:ext>
            </a:extLst>
          </p:cNvPr>
          <p:cNvSpPr/>
          <p:nvPr/>
        </p:nvSpPr>
        <p:spPr>
          <a:xfrm>
            <a:off x="5095875" y="2820267"/>
            <a:ext cx="1066801" cy="523875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5+9</a:t>
            </a:r>
          </a:p>
        </p:txBody>
      </p:sp>
      <p:sp>
        <p:nvSpPr>
          <p:cNvPr id="50" name="Прямокутник 49">
            <a:extLst>
              <a:ext uri="{FF2B5EF4-FFF2-40B4-BE49-F238E27FC236}">
                <a16:creationId xmlns:a16="http://schemas.microsoft.com/office/drawing/2014/main" xmlns="" id="{F739C06D-9631-4B15-8CFC-C8E1BC4DFC76}"/>
              </a:ext>
            </a:extLst>
          </p:cNvPr>
          <p:cNvSpPr/>
          <p:nvPr/>
        </p:nvSpPr>
        <p:spPr>
          <a:xfrm>
            <a:off x="828673" y="3353544"/>
            <a:ext cx="1066801" cy="5238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9+6</a:t>
            </a:r>
          </a:p>
        </p:txBody>
      </p:sp>
      <p:sp>
        <p:nvSpPr>
          <p:cNvPr id="51" name="Прямокутник 50">
            <a:extLst>
              <a:ext uri="{FF2B5EF4-FFF2-40B4-BE49-F238E27FC236}">
                <a16:creationId xmlns:a16="http://schemas.microsoft.com/office/drawing/2014/main" xmlns="" id="{157DED66-1573-4521-9A94-AC6DD19671C9}"/>
              </a:ext>
            </a:extLst>
          </p:cNvPr>
          <p:cNvSpPr/>
          <p:nvPr/>
        </p:nvSpPr>
        <p:spPr>
          <a:xfrm>
            <a:off x="1895474" y="3353544"/>
            <a:ext cx="1066801" cy="5238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8+7</a:t>
            </a:r>
          </a:p>
        </p:txBody>
      </p:sp>
      <p:sp>
        <p:nvSpPr>
          <p:cNvPr id="52" name="Прямокутник 51">
            <a:extLst>
              <a:ext uri="{FF2B5EF4-FFF2-40B4-BE49-F238E27FC236}">
                <a16:creationId xmlns:a16="http://schemas.microsoft.com/office/drawing/2014/main" xmlns="" id="{5F9D7B79-B690-449B-86F2-8D1FABFC40E3}"/>
              </a:ext>
            </a:extLst>
          </p:cNvPr>
          <p:cNvSpPr/>
          <p:nvPr/>
        </p:nvSpPr>
        <p:spPr>
          <a:xfrm>
            <a:off x="2962274" y="3353544"/>
            <a:ext cx="1066801" cy="523875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7+8</a:t>
            </a:r>
          </a:p>
        </p:txBody>
      </p:sp>
      <p:sp>
        <p:nvSpPr>
          <p:cNvPr id="53" name="Прямокутник 52">
            <a:extLst>
              <a:ext uri="{FF2B5EF4-FFF2-40B4-BE49-F238E27FC236}">
                <a16:creationId xmlns:a16="http://schemas.microsoft.com/office/drawing/2014/main" xmlns="" id="{6DBE1B29-E93B-47FB-9C39-7733F2042DEB}"/>
              </a:ext>
            </a:extLst>
          </p:cNvPr>
          <p:cNvSpPr/>
          <p:nvPr/>
        </p:nvSpPr>
        <p:spPr>
          <a:xfrm>
            <a:off x="4029075" y="3353544"/>
            <a:ext cx="1066801" cy="523875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6+9</a:t>
            </a:r>
          </a:p>
        </p:txBody>
      </p:sp>
      <p:sp>
        <p:nvSpPr>
          <p:cNvPr id="55" name="Прямокутник 54">
            <a:extLst>
              <a:ext uri="{FF2B5EF4-FFF2-40B4-BE49-F238E27FC236}">
                <a16:creationId xmlns:a16="http://schemas.microsoft.com/office/drawing/2014/main" xmlns="" id="{5A4C2316-B9B3-46B0-BAFC-EA12DD397F28}"/>
              </a:ext>
            </a:extLst>
          </p:cNvPr>
          <p:cNvSpPr/>
          <p:nvPr/>
        </p:nvSpPr>
        <p:spPr>
          <a:xfrm>
            <a:off x="828673" y="3871678"/>
            <a:ext cx="1066801" cy="5238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9+7</a:t>
            </a:r>
          </a:p>
        </p:txBody>
      </p:sp>
      <p:sp>
        <p:nvSpPr>
          <p:cNvPr id="56" name="Прямокутник 55">
            <a:extLst>
              <a:ext uri="{FF2B5EF4-FFF2-40B4-BE49-F238E27FC236}">
                <a16:creationId xmlns:a16="http://schemas.microsoft.com/office/drawing/2014/main" xmlns="" id="{84BEB805-92B9-4018-937A-A8A86DE58187}"/>
              </a:ext>
            </a:extLst>
          </p:cNvPr>
          <p:cNvSpPr/>
          <p:nvPr/>
        </p:nvSpPr>
        <p:spPr>
          <a:xfrm>
            <a:off x="1895474" y="3871678"/>
            <a:ext cx="1066801" cy="5238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8+8</a:t>
            </a:r>
          </a:p>
        </p:txBody>
      </p:sp>
      <p:sp>
        <p:nvSpPr>
          <p:cNvPr id="57" name="Прямокутник 56">
            <a:extLst>
              <a:ext uri="{FF2B5EF4-FFF2-40B4-BE49-F238E27FC236}">
                <a16:creationId xmlns:a16="http://schemas.microsoft.com/office/drawing/2014/main" xmlns="" id="{604E21FE-5234-488C-BD7B-D10D33FFC37F}"/>
              </a:ext>
            </a:extLst>
          </p:cNvPr>
          <p:cNvSpPr/>
          <p:nvPr/>
        </p:nvSpPr>
        <p:spPr>
          <a:xfrm>
            <a:off x="2962274" y="3871678"/>
            <a:ext cx="1066801" cy="523875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7+9</a:t>
            </a:r>
          </a:p>
        </p:txBody>
      </p:sp>
      <p:sp>
        <p:nvSpPr>
          <p:cNvPr id="59" name="Прямокутник 58">
            <a:extLst>
              <a:ext uri="{FF2B5EF4-FFF2-40B4-BE49-F238E27FC236}">
                <a16:creationId xmlns:a16="http://schemas.microsoft.com/office/drawing/2014/main" xmlns="" id="{83744A9A-2B7F-4A3A-A60C-94B900B8A67E}"/>
              </a:ext>
            </a:extLst>
          </p:cNvPr>
          <p:cNvSpPr/>
          <p:nvPr/>
        </p:nvSpPr>
        <p:spPr>
          <a:xfrm>
            <a:off x="828671" y="4387981"/>
            <a:ext cx="1066801" cy="5238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9+8</a:t>
            </a:r>
          </a:p>
        </p:txBody>
      </p:sp>
      <p:sp>
        <p:nvSpPr>
          <p:cNvPr id="60" name="Прямокутник 59">
            <a:extLst>
              <a:ext uri="{FF2B5EF4-FFF2-40B4-BE49-F238E27FC236}">
                <a16:creationId xmlns:a16="http://schemas.microsoft.com/office/drawing/2014/main" xmlns="" id="{BB807B7F-B6A1-4FA9-9CDE-0F2BE62EE25F}"/>
              </a:ext>
            </a:extLst>
          </p:cNvPr>
          <p:cNvSpPr/>
          <p:nvPr/>
        </p:nvSpPr>
        <p:spPr>
          <a:xfrm>
            <a:off x="1895472" y="4387981"/>
            <a:ext cx="1066801" cy="523875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8+9</a:t>
            </a:r>
          </a:p>
        </p:txBody>
      </p:sp>
      <p:sp>
        <p:nvSpPr>
          <p:cNvPr id="61" name="Прямокутник 60">
            <a:extLst>
              <a:ext uri="{FF2B5EF4-FFF2-40B4-BE49-F238E27FC236}">
                <a16:creationId xmlns:a16="http://schemas.microsoft.com/office/drawing/2014/main" xmlns="" id="{362E90EE-806D-4C55-A0F8-873513192F3B}"/>
              </a:ext>
            </a:extLst>
          </p:cNvPr>
          <p:cNvSpPr/>
          <p:nvPr/>
        </p:nvSpPr>
        <p:spPr>
          <a:xfrm>
            <a:off x="828670" y="4921258"/>
            <a:ext cx="1066801" cy="5238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9+9</a:t>
            </a:r>
          </a:p>
        </p:txBody>
      </p:sp>
      <p:sp>
        <p:nvSpPr>
          <p:cNvPr id="54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</a:rPr>
              <a:t>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2" name="Прямокутник: округлені кути 7">
            <a:extLst>
              <a:ext uri="{FF2B5EF4-FFF2-40B4-BE49-F238E27FC236}">
                <a16:creationId xmlns:a16="http://schemas.microsoft.com/office/drawing/2014/main" xmlns="" id="{C596393F-D6B0-4CB1-BA26-E75F683C66A2}"/>
              </a:ext>
            </a:extLst>
          </p:cNvPr>
          <p:cNvSpPr/>
          <p:nvPr/>
        </p:nvSpPr>
        <p:spPr>
          <a:xfrm>
            <a:off x="6500815" y="2910157"/>
            <a:ext cx="4657723" cy="173408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чотири</a:t>
            </a:r>
            <a:r>
              <a:rPr lang="ru-RU" dirty="0"/>
              <a:t> </a:t>
            </a:r>
            <a:r>
              <a:rPr lang="ru-RU" dirty="0" err="1"/>
              <a:t>комірки</a:t>
            </a:r>
            <a:r>
              <a:rPr lang="ru-RU" dirty="0"/>
              <a:t> в </a:t>
            </a:r>
            <a:r>
              <a:rPr lang="ru-RU" dirty="0" err="1"/>
              <a:t>першому</a:t>
            </a:r>
            <a:r>
              <a:rPr lang="ru-RU" dirty="0"/>
              <a:t> рядку </a:t>
            </a:r>
            <a:r>
              <a:rPr lang="ru-RU" dirty="0" err="1"/>
              <a:t>зафарбовані</a:t>
            </a:r>
            <a:r>
              <a:rPr lang="ru-RU" dirty="0"/>
              <a:t> в </a:t>
            </a:r>
            <a:r>
              <a:rPr lang="ru-RU" dirty="0" err="1"/>
              <a:t>зелений</a:t>
            </a:r>
            <a:r>
              <a:rPr lang="ru-RU" dirty="0"/>
              <a:t> </a:t>
            </a:r>
            <a:r>
              <a:rPr lang="ru-RU" dirty="0" err="1"/>
              <a:t>колір</a:t>
            </a:r>
            <a:r>
              <a:rPr lang="ru-RU" dirty="0"/>
              <a:t>?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вмієш</a:t>
            </a:r>
            <a:r>
              <a:rPr lang="ru-RU" dirty="0"/>
              <a:t> </a:t>
            </a:r>
            <a:r>
              <a:rPr lang="ru-RU" dirty="0" err="1"/>
              <a:t>ти</a:t>
            </a:r>
            <a:r>
              <a:rPr lang="ru-RU" dirty="0"/>
              <a:t> </a:t>
            </a:r>
            <a:r>
              <a:rPr lang="ru-RU" dirty="0" err="1"/>
              <a:t>обчислювати</a:t>
            </a:r>
            <a:r>
              <a:rPr lang="ru-RU" dirty="0"/>
              <a:t> </a:t>
            </a:r>
            <a:r>
              <a:rPr lang="ru-RU" dirty="0" err="1"/>
              <a:t>вирази</a:t>
            </a:r>
            <a:r>
              <a:rPr lang="ru-RU" dirty="0"/>
              <a:t>, </a:t>
            </a:r>
            <a:r>
              <a:rPr lang="ru-RU" dirty="0" err="1"/>
              <a:t>записані</a:t>
            </a:r>
            <a:r>
              <a:rPr lang="ru-RU" dirty="0"/>
              <a:t> в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комірках</a:t>
            </a:r>
            <a:r>
              <a:rPr lang="ru-RU" dirty="0"/>
              <a:t>? </a:t>
            </a:r>
            <a:r>
              <a:rPr lang="ru-RU" dirty="0" err="1"/>
              <a:t>Який</a:t>
            </a:r>
            <a:r>
              <a:rPr lang="ru-RU" dirty="0"/>
              <a:t> закон </a:t>
            </a:r>
            <a:r>
              <a:rPr lang="ru-RU" dirty="0" err="1"/>
              <a:t>додавання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використати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виконати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обчислення</a:t>
            </a:r>
            <a:r>
              <a:rPr lang="ru-RU" dirty="0"/>
              <a:t>?</a:t>
            </a:r>
            <a:endParaRPr lang="uk-UA" dirty="0"/>
          </a:p>
        </p:txBody>
      </p:sp>
      <p:sp>
        <p:nvSpPr>
          <p:cNvPr id="63" name="Прямокутник: округлені кути 14">
            <a:extLst>
              <a:ext uri="{FF2B5EF4-FFF2-40B4-BE49-F238E27FC236}">
                <a16:creationId xmlns:a16="http://schemas.microsoft.com/office/drawing/2014/main" xmlns="" id="{80F474A1-DABA-48D8-B3CD-9D84DBCBF5DF}"/>
              </a:ext>
            </a:extLst>
          </p:cNvPr>
          <p:cNvSpPr/>
          <p:nvPr/>
        </p:nvSpPr>
        <p:spPr>
          <a:xfrm>
            <a:off x="6500816" y="2910157"/>
            <a:ext cx="4657723" cy="17397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Натисніть, щоб відкрити завдання</a:t>
            </a:r>
          </a:p>
        </p:txBody>
      </p:sp>
      <p:sp>
        <p:nvSpPr>
          <p:cNvPr id="64" name="Прямокутник: округлені кути 10">
            <a:extLst>
              <a:ext uri="{FF2B5EF4-FFF2-40B4-BE49-F238E27FC236}">
                <a16:creationId xmlns:a16="http://schemas.microsoft.com/office/drawing/2014/main" xmlns="" id="{51902049-99CD-46BF-BB6C-AB9BBC00897F}"/>
              </a:ext>
            </a:extLst>
          </p:cNvPr>
          <p:cNvSpPr/>
          <p:nvPr/>
        </p:nvSpPr>
        <p:spPr>
          <a:xfrm>
            <a:off x="7168299" y="4644242"/>
            <a:ext cx="3443287" cy="173408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Прочитай </a:t>
            </a:r>
            <a:r>
              <a:rPr lang="ru-RU" dirty="0" err="1"/>
              <a:t>вирази</a:t>
            </a:r>
            <a:r>
              <a:rPr lang="ru-RU" dirty="0"/>
              <a:t>, </a:t>
            </a:r>
            <a:r>
              <a:rPr lang="ru-RU" dirty="0" err="1"/>
              <a:t>записані</a:t>
            </a:r>
            <a:r>
              <a:rPr lang="ru-RU" dirty="0"/>
              <a:t> в </a:t>
            </a:r>
            <a:r>
              <a:rPr lang="ru-RU" dirty="0" err="1"/>
              <a:t>третьому</a:t>
            </a:r>
            <a:r>
              <a:rPr lang="ru-RU" dirty="0"/>
              <a:t> </a:t>
            </a:r>
            <a:r>
              <a:rPr lang="ru-RU" dirty="0" err="1"/>
              <a:t>стовпчику</a:t>
            </a:r>
            <a:r>
              <a:rPr lang="ru-RU" dirty="0"/>
              <a:t>. </a:t>
            </a:r>
            <a:r>
              <a:rPr lang="ru-RU" dirty="0" err="1"/>
              <a:t>Що</a:t>
            </a:r>
            <a:r>
              <a:rPr lang="ru-RU" dirty="0"/>
              <a:t> в них </a:t>
            </a:r>
            <a:r>
              <a:rPr lang="ru-RU" dirty="0" err="1"/>
              <a:t>спільного</a:t>
            </a:r>
            <a:r>
              <a:rPr lang="ru-RU" dirty="0"/>
              <a:t>? До кожного </a:t>
            </a:r>
            <a:r>
              <a:rPr lang="ru-RU" dirty="0" err="1"/>
              <a:t>виразу</a:t>
            </a:r>
            <a:r>
              <a:rPr lang="ru-RU" dirty="0"/>
              <a:t> з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стовпчика</a:t>
            </a:r>
            <a:r>
              <a:rPr lang="ru-RU" dirty="0"/>
              <a:t> </a:t>
            </a:r>
            <a:r>
              <a:rPr lang="ru-RU" dirty="0" err="1"/>
              <a:t>знайди</a:t>
            </a:r>
            <a:r>
              <a:rPr lang="ru-RU" dirty="0"/>
              <a:t> в </a:t>
            </a:r>
            <a:r>
              <a:rPr lang="ru-RU" dirty="0" err="1"/>
              <a:t>таблиці</a:t>
            </a:r>
            <a:r>
              <a:rPr lang="ru-RU" dirty="0"/>
              <a:t> схожий.</a:t>
            </a:r>
            <a:endParaRPr lang="uk-UA" dirty="0"/>
          </a:p>
        </p:txBody>
      </p:sp>
      <p:sp>
        <p:nvSpPr>
          <p:cNvPr id="65" name="Прямокутник: округлені кути 11">
            <a:extLst>
              <a:ext uri="{FF2B5EF4-FFF2-40B4-BE49-F238E27FC236}">
                <a16:creationId xmlns:a16="http://schemas.microsoft.com/office/drawing/2014/main" xmlns="" id="{DC952FAB-1432-4E99-8DF2-6D4824A3B74B}"/>
              </a:ext>
            </a:extLst>
          </p:cNvPr>
          <p:cNvSpPr/>
          <p:nvPr/>
        </p:nvSpPr>
        <p:spPr>
          <a:xfrm>
            <a:off x="7178487" y="4663169"/>
            <a:ext cx="3433099" cy="173408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schemeClr val="bg1"/>
                </a:solidFill>
              </a:rPr>
              <a:t>Натисніть, щоб відкрити завдання</a:t>
            </a:r>
          </a:p>
        </p:txBody>
      </p:sp>
      <p:sp>
        <p:nvSpPr>
          <p:cNvPr id="66" name="Прямокутник: округлені кути 5">
            <a:extLst>
              <a:ext uri="{FF2B5EF4-FFF2-40B4-BE49-F238E27FC236}">
                <a16:creationId xmlns:a16="http://schemas.microsoft.com/office/drawing/2014/main" xmlns="" id="{43EC9342-466E-465B-92DE-912B7BF39A83}"/>
              </a:ext>
            </a:extLst>
          </p:cNvPr>
          <p:cNvSpPr/>
          <p:nvPr/>
        </p:nvSpPr>
        <p:spPr>
          <a:xfrm>
            <a:off x="9429758" y="1213164"/>
            <a:ext cx="2363657" cy="14206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Скільки всього виразів записано в першому рядку таблиці? Чи є серед них схожі вирази?</a:t>
            </a:r>
            <a:endParaRPr lang="uk-UA"/>
          </a:p>
        </p:txBody>
      </p:sp>
      <p:sp>
        <p:nvSpPr>
          <p:cNvPr id="67" name="Прямокутник: округлені кути 12">
            <a:extLst>
              <a:ext uri="{FF2B5EF4-FFF2-40B4-BE49-F238E27FC236}">
                <a16:creationId xmlns:a16="http://schemas.microsoft.com/office/drawing/2014/main" xmlns="" id="{855CF312-8F71-485F-8E7F-4FE1889751CD}"/>
              </a:ext>
            </a:extLst>
          </p:cNvPr>
          <p:cNvSpPr/>
          <p:nvPr/>
        </p:nvSpPr>
        <p:spPr>
          <a:xfrm>
            <a:off x="9429758" y="1213164"/>
            <a:ext cx="2363657" cy="14206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schemeClr val="bg1"/>
                </a:solidFill>
              </a:rPr>
              <a:t>Натисніть, щоб відкрити завдання</a:t>
            </a:r>
          </a:p>
        </p:txBody>
      </p:sp>
      <p:sp>
        <p:nvSpPr>
          <p:cNvPr id="68" name="Прямокутник: округлені кути 9">
            <a:extLst>
              <a:ext uri="{FF2B5EF4-FFF2-40B4-BE49-F238E27FC236}">
                <a16:creationId xmlns:a16="http://schemas.microsoft.com/office/drawing/2014/main" xmlns="" id="{8D4F5E5F-017B-4F64-85A3-592D591C3ED5}"/>
              </a:ext>
            </a:extLst>
          </p:cNvPr>
          <p:cNvSpPr/>
          <p:nvPr/>
        </p:nvSpPr>
        <p:spPr>
          <a:xfrm>
            <a:off x="3069614" y="4672314"/>
            <a:ext cx="3626461" cy="144316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Прочитай </a:t>
            </a:r>
            <a:r>
              <a:rPr lang="ru-RU" dirty="0" err="1"/>
              <a:t>вирази</a:t>
            </a:r>
            <a:r>
              <a:rPr lang="ru-RU" dirty="0"/>
              <a:t> у </a:t>
            </a:r>
            <a:r>
              <a:rPr lang="ru-RU" dirty="0" err="1"/>
              <a:t>п’ятому</a:t>
            </a:r>
            <a:r>
              <a:rPr lang="ru-RU" dirty="0"/>
              <a:t> рядку </a:t>
            </a:r>
            <a:r>
              <a:rPr lang="ru-RU" dirty="0" err="1"/>
              <a:t>таблиці</a:t>
            </a:r>
            <a:r>
              <a:rPr lang="ru-RU" dirty="0"/>
              <a:t>. </a:t>
            </a:r>
            <a:r>
              <a:rPr lang="ru-RU" dirty="0" err="1"/>
              <a:t>Що</a:t>
            </a:r>
            <a:r>
              <a:rPr lang="ru-RU" dirty="0"/>
              <a:t> в них </a:t>
            </a:r>
            <a:r>
              <a:rPr lang="ru-RU" dirty="0" err="1"/>
              <a:t>спільного</a:t>
            </a:r>
            <a:r>
              <a:rPr lang="ru-RU" dirty="0"/>
              <a:t>, а </a:t>
            </a:r>
            <a:r>
              <a:rPr lang="ru-RU" dirty="0" err="1"/>
              <a:t>що</a:t>
            </a:r>
            <a:r>
              <a:rPr lang="ru-RU" dirty="0"/>
              <a:t> — </a:t>
            </a:r>
            <a:r>
              <a:rPr lang="ru-RU" dirty="0" err="1"/>
              <a:t>відмінного</a:t>
            </a:r>
            <a:r>
              <a:rPr lang="ru-RU" dirty="0"/>
              <a:t>? Яке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вирази</a:t>
            </a:r>
            <a:r>
              <a:rPr lang="ru-RU" dirty="0"/>
              <a:t>?</a:t>
            </a:r>
            <a:endParaRPr lang="uk-UA" dirty="0"/>
          </a:p>
        </p:txBody>
      </p:sp>
      <p:sp>
        <p:nvSpPr>
          <p:cNvPr id="69" name="Прямокутник: округлені кути 13">
            <a:extLst>
              <a:ext uri="{FF2B5EF4-FFF2-40B4-BE49-F238E27FC236}">
                <a16:creationId xmlns:a16="http://schemas.microsoft.com/office/drawing/2014/main" xmlns="" id="{896C806A-17A3-4332-99B1-45736C565EC1}"/>
              </a:ext>
            </a:extLst>
          </p:cNvPr>
          <p:cNvSpPr/>
          <p:nvPr/>
        </p:nvSpPr>
        <p:spPr>
          <a:xfrm>
            <a:off x="3069615" y="4703466"/>
            <a:ext cx="3626461" cy="141201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schemeClr val="bg1"/>
                </a:solidFill>
              </a:rPr>
              <a:t>Натисніть, щоб відкрити завдання</a:t>
            </a:r>
          </a:p>
        </p:txBody>
      </p:sp>
    </p:spTree>
    <p:extLst>
      <p:ext uri="{BB962C8B-B14F-4D97-AF65-F5344CB8AC3E}">
        <p14:creationId xmlns:p14="http://schemas.microsoft.com/office/powerpoint/2010/main" val="36010786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63" grpId="0" animBg="1"/>
      <p:bldP spid="65" grpId="0" animBg="1"/>
      <p:bldP spid="67" grpId="0" animBg="1"/>
      <p:bldP spid="6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D7985B58-5216-4E86-8D73-598C43B08D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7504"/>
          <a:stretch/>
        </p:blipFill>
        <p:spPr>
          <a:xfrm>
            <a:off x="1530099" y="4702128"/>
            <a:ext cx="1496597" cy="184800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03051" y="472161"/>
            <a:ext cx="10223977" cy="73340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Розв’яжи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задачі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xmlns="" id="{9D54BF1F-E283-4289-AF3A-4C19746AACF6}"/>
              </a:ext>
            </a:extLst>
          </p:cNvPr>
          <p:cNvSpPr/>
          <p:nvPr/>
        </p:nvSpPr>
        <p:spPr>
          <a:xfrm>
            <a:off x="1003051" y="1312060"/>
            <a:ext cx="4452453" cy="24857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У холодильнику </a:t>
            </a:r>
            <a:r>
              <a:rPr lang="ru-RU" sz="2800" b="1" dirty="0" err="1">
                <a:solidFill>
                  <a:schemeClr val="bg1"/>
                </a:solidFill>
              </a:rPr>
              <a:t>було</a:t>
            </a:r>
            <a:r>
              <a:rPr lang="ru-RU" sz="2800" b="1" dirty="0">
                <a:solidFill>
                  <a:schemeClr val="bg1"/>
                </a:solidFill>
              </a:rPr>
              <a:t> 8 </a:t>
            </a:r>
            <a:r>
              <a:rPr lang="ru-RU" sz="2800" b="1" dirty="0" err="1">
                <a:solidFill>
                  <a:schemeClr val="bg1"/>
                </a:solidFill>
              </a:rPr>
              <a:t>йогуртів</a:t>
            </a:r>
            <a:r>
              <a:rPr lang="ru-RU" sz="2800" b="1" dirty="0">
                <a:solidFill>
                  <a:schemeClr val="bg1"/>
                </a:solidFill>
              </a:rPr>
              <a:t>. </a:t>
            </a:r>
            <a:r>
              <a:rPr lang="ru-RU" sz="2800" b="1" dirty="0" err="1">
                <a:solidFill>
                  <a:schemeClr val="bg1"/>
                </a:solidFill>
              </a:rPr>
              <a:t>Після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полуденку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залишилося</a:t>
            </a:r>
            <a:r>
              <a:rPr lang="ru-RU" sz="2800" b="1" dirty="0">
                <a:solidFill>
                  <a:schemeClr val="bg1"/>
                </a:solidFill>
              </a:rPr>
              <a:t> 6 </a:t>
            </a:r>
            <a:r>
              <a:rPr lang="ru-RU" sz="2800" b="1" dirty="0" err="1">
                <a:solidFill>
                  <a:schemeClr val="bg1"/>
                </a:solidFill>
              </a:rPr>
              <a:t>йогуртів</a:t>
            </a:r>
            <a:r>
              <a:rPr lang="ru-RU" sz="2800" b="1" dirty="0">
                <a:solidFill>
                  <a:schemeClr val="bg1"/>
                </a:solidFill>
              </a:rPr>
              <a:t>. </a:t>
            </a:r>
            <a:r>
              <a:rPr lang="ru-RU" sz="2800" b="1" dirty="0" err="1">
                <a:solidFill>
                  <a:schemeClr val="bg1"/>
                </a:solidFill>
              </a:rPr>
              <a:t>Скільки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йогуртів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з’їли</a:t>
            </a:r>
            <a:r>
              <a:rPr lang="ru-RU" sz="2800" b="1" dirty="0">
                <a:solidFill>
                  <a:schemeClr val="bg1"/>
                </a:solidFill>
              </a:rPr>
              <a:t> на </a:t>
            </a:r>
            <a:r>
              <a:rPr lang="ru-RU" sz="2800" b="1" dirty="0" err="1">
                <a:solidFill>
                  <a:schemeClr val="bg1"/>
                </a:solidFill>
              </a:rPr>
              <a:t>полуденок</a:t>
            </a:r>
            <a:r>
              <a:rPr lang="ru-RU" sz="2800" b="1" dirty="0">
                <a:solidFill>
                  <a:schemeClr val="bg1"/>
                </a:solidFill>
              </a:rPr>
              <a:t>?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DF32223D-D5D3-4745-BBF8-7241DE88D5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649E3F79-C56A-4CC2-80B8-4946FA2E62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8266630E-8DE3-48DB-8DA0-461205CCF7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18579685-51E3-4281-9A0C-A753F30C37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34FA8706-1790-47B9-ADC6-821A296B15C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sp>
        <p:nvSpPr>
          <p:cNvPr id="37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8" name="Прямокутник: округлені кути 1">
            <a:extLst>
              <a:ext uri="{FF2B5EF4-FFF2-40B4-BE49-F238E27FC236}">
                <a16:creationId xmlns:a16="http://schemas.microsoft.com/office/drawing/2014/main" xmlns="" id="{9D54BF1F-E283-4289-AF3A-4C19746AACF6}"/>
              </a:ext>
            </a:extLst>
          </p:cNvPr>
          <p:cNvSpPr/>
          <p:nvPr/>
        </p:nvSpPr>
        <p:spPr>
          <a:xfrm>
            <a:off x="5660025" y="1312060"/>
            <a:ext cx="5606626" cy="24857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У </a:t>
            </a:r>
            <a:r>
              <a:rPr lang="ru-RU" sz="2800" b="1" dirty="0" err="1" smtClean="0">
                <a:solidFill>
                  <a:schemeClr val="bg1"/>
                </a:solidFill>
              </a:rPr>
              <a:t>шкільному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автобусі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їхало</a:t>
            </a:r>
            <a:r>
              <a:rPr lang="ru-RU" sz="2800" b="1" dirty="0" smtClean="0">
                <a:solidFill>
                  <a:schemeClr val="bg1"/>
                </a:solidFill>
              </a:rPr>
              <a:t> 26 </a:t>
            </a:r>
            <a:r>
              <a:rPr lang="ru-RU" sz="2800" b="1" dirty="0" err="1" smtClean="0">
                <a:solidFill>
                  <a:schemeClr val="bg1"/>
                </a:solidFill>
              </a:rPr>
              <a:t>учнів</a:t>
            </a:r>
            <a:r>
              <a:rPr lang="ru-RU" sz="2800" b="1" dirty="0">
                <a:solidFill>
                  <a:schemeClr val="bg1"/>
                </a:solidFill>
              </a:rPr>
              <a:t>. </a:t>
            </a:r>
            <a:r>
              <a:rPr lang="ru-RU" sz="2800" b="1" dirty="0" err="1">
                <a:solidFill>
                  <a:schemeClr val="bg1"/>
                </a:solidFill>
              </a:rPr>
              <a:t>Після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того як </a:t>
            </a:r>
            <a:r>
              <a:rPr lang="ru-RU" sz="2800" b="1" dirty="0" err="1" smtClean="0">
                <a:solidFill>
                  <a:schemeClr val="bg1"/>
                </a:solidFill>
              </a:rPr>
              <a:t>частина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учнів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вийшла</a:t>
            </a:r>
            <a:r>
              <a:rPr lang="ru-RU" sz="2800" b="1" dirty="0" smtClean="0">
                <a:solidFill>
                  <a:schemeClr val="bg1"/>
                </a:solidFill>
              </a:rPr>
              <a:t> на </a:t>
            </a:r>
            <a:r>
              <a:rPr lang="ru-RU" sz="2800" b="1" dirty="0" err="1" smtClean="0">
                <a:solidFill>
                  <a:schemeClr val="bg1"/>
                </a:solidFill>
              </a:rPr>
              <a:t>зупинці</a:t>
            </a:r>
            <a:r>
              <a:rPr lang="ru-RU" sz="2800" b="1" dirty="0" smtClean="0">
                <a:solidFill>
                  <a:schemeClr val="bg1"/>
                </a:solidFill>
              </a:rPr>
              <a:t>, в </a:t>
            </a:r>
            <a:r>
              <a:rPr lang="ru-RU" sz="2800" b="1" dirty="0" err="1" smtClean="0">
                <a:solidFill>
                  <a:schemeClr val="bg1"/>
                </a:solidFill>
              </a:rPr>
              <a:t>автобусі</a:t>
            </a:r>
            <a:r>
              <a:rPr lang="ru-RU" sz="2800" b="1" dirty="0" smtClean="0">
                <a:solidFill>
                  <a:schemeClr val="bg1"/>
                </a:solidFill>
              </a:rPr>
              <a:t>  </a:t>
            </a:r>
            <a:r>
              <a:rPr lang="ru-RU" sz="2800" b="1" dirty="0" err="1">
                <a:solidFill>
                  <a:schemeClr val="bg1"/>
                </a:solidFill>
              </a:rPr>
              <a:t>залишилося</a:t>
            </a:r>
            <a:r>
              <a:rPr lang="ru-RU" sz="2800" b="1" dirty="0">
                <a:solidFill>
                  <a:schemeClr val="bg1"/>
                </a:solidFill>
              </a:rPr>
              <a:t> 6 </a:t>
            </a:r>
            <a:r>
              <a:rPr lang="ru-RU" sz="2800" b="1" dirty="0" err="1" smtClean="0">
                <a:solidFill>
                  <a:schemeClr val="bg1"/>
                </a:solidFill>
              </a:rPr>
              <a:t>учнів</a:t>
            </a:r>
            <a:r>
              <a:rPr lang="ru-RU" sz="2800" b="1" dirty="0">
                <a:solidFill>
                  <a:schemeClr val="bg1"/>
                </a:solidFill>
              </a:rPr>
              <a:t>. </a:t>
            </a:r>
            <a:r>
              <a:rPr lang="ru-RU" sz="2800" b="1" dirty="0" err="1">
                <a:solidFill>
                  <a:schemeClr val="bg1"/>
                </a:solidFill>
              </a:rPr>
              <a:t>Скільки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учнів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вийшло</a:t>
            </a:r>
            <a:r>
              <a:rPr lang="ru-RU" sz="2800" b="1" dirty="0" smtClean="0">
                <a:solidFill>
                  <a:schemeClr val="bg1"/>
                </a:solidFill>
              </a:rPr>
              <a:t> на </a:t>
            </a:r>
            <a:r>
              <a:rPr lang="ru-RU" sz="2800" b="1" dirty="0" err="1" smtClean="0">
                <a:solidFill>
                  <a:schemeClr val="bg1"/>
                </a:solidFill>
              </a:rPr>
              <a:t>зупинці</a:t>
            </a:r>
            <a:r>
              <a:rPr lang="ru-RU" sz="2800" b="1" dirty="0" smtClean="0">
                <a:solidFill>
                  <a:schemeClr val="bg1"/>
                </a:solidFill>
              </a:rPr>
              <a:t>?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9" name="Прямокутник: округлені кути 10">
            <a:extLst>
              <a:ext uri="{FF2B5EF4-FFF2-40B4-BE49-F238E27FC236}">
                <a16:creationId xmlns:a16="http://schemas.microsoft.com/office/drawing/2014/main" xmlns="" id="{D1C6DC2D-DA2C-4497-9D9D-8B4418B80BAB}"/>
              </a:ext>
            </a:extLst>
          </p:cNvPr>
          <p:cNvSpPr/>
          <p:nvPr/>
        </p:nvSpPr>
        <p:spPr>
          <a:xfrm>
            <a:off x="1856075" y="3925199"/>
            <a:ext cx="1495362" cy="52091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8 – 6 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40" name="Прямокутник: округлені кути 10">
            <a:extLst>
              <a:ext uri="{FF2B5EF4-FFF2-40B4-BE49-F238E27FC236}">
                <a16:creationId xmlns:a16="http://schemas.microsoft.com/office/drawing/2014/main" xmlns="" id="{D1C6DC2D-DA2C-4497-9D9D-8B4418B80BAB}"/>
              </a:ext>
            </a:extLst>
          </p:cNvPr>
          <p:cNvSpPr/>
          <p:nvPr/>
        </p:nvSpPr>
        <p:spPr>
          <a:xfrm>
            <a:off x="6383287" y="3980249"/>
            <a:ext cx="1824230" cy="52091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26 – 6 </a:t>
            </a:r>
            <a:r>
              <a:rPr lang="uk-UA" sz="3600" b="1" dirty="0" smtClean="0">
                <a:solidFill>
                  <a:srgbClr val="7030A0"/>
                </a:solidFill>
              </a:rPr>
              <a:t>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4015824" y="1875692"/>
            <a:ext cx="1018956" cy="1172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1191688" y="2309446"/>
            <a:ext cx="1328774" cy="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1458513" y="2731477"/>
            <a:ext cx="3576267" cy="1172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3868126" y="3176523"/>
            <a:ext cx="832828" cy="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кутник: округлені кути 10">
            <a:extLst>
              <a:ext uri="{FF2B5EF4-FFF2-40B4-BE49-F238E27FC236}">
                <a16:creationId xmlns:a16="http://schemas.microsoft.com/office/drawing/2014/main" xmlns="" id="{D1C6DC2D-DA2C-4497-9D9D-8B4418B80BAB}"/>
              </a:ext>
            </a:extLst>
          </p:cNvPr>
          <p:cNvSpPr/>
          <p:nvPr/>
        </p:nvSpPr>
        <p:spPr>
          <a:xfrm>
            <a:off x="3594536" y="3925199"/>
            <a:ext cx="1495362" cy="52091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8 + 6 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49" name="Прямокутник: округлені кути 10">
            <a:extLst>
              <a:ext uri="{FF2B5EF4-FFF2-40B4-BE49-F238E27FC236}">
                <a16:creationId xmlns:a16="http://schemas.microsoft.com/office/drawing/2014/main" xmlns="" id="{D1C6DC2D-DA2C-4497-9D9D-8B4418B80BAB}"/>
              </a:ext>
            </a:extLst>
          </p:cNvPr>
          <p:cNvSpPr/>
          <p:nvPr/>
        </p:nvSpPr>
        <p:spPr>
          <a:xfrm>
            <a:off x="8456112" y="3980249"/>
            <a:ext cx="1824230" cy="52091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26 + 6 </a:t>
            </a:r>
            <a:r>
              <a:rPr lang="uk-UA" sz="3600" b="1" dirty="0" smtClean="0">
                <a:solidFill>
                  <a:srgbClr val="7030A0"/>
                </a:solidFill>
              </a:rPr>
              <a:t>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flipV="1">
            <a:off x="9525670" y="1875692"/>
            <a:ext cx="1318176" cy="1172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V="1">
            <a:off x="5887532" y="2321171"/>
            <a:ext cx="742667" cy="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6383287" y="3176523"/>
            <a:ext cx="2965842" cy="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V="1">
            <a:off x="7312742" y="3586831"/>
            <a:ext cx="1291996" cy="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Прямокутник: округлені кути 7">
            <a:extLst>
              <a:ext uri="{FF2B5EF4-FFF2-40B4-BE49-F238E27FC236}">
                <a16:creationId xmlns="" xmlns:a16="http://schemas.microsoft.com/office/drawing/2014/main" id="{A1CF37EA-06E0-4B0C-96D4-98D46F897F00}"/>
              </a:ext>
            </a:extLst>
          </p:cNvPr>
          <p:cNvSpPr/>
          <p:nvPr/>
        </p:nvSpPr>
        <p:spPr>
          <a:xfrm>
            <a:off x="3722303" y="4702129"/>
            <a:ext cx="4213185" cy="10556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Задача на </a:t>
            </a:r>
          </a:p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знаходження від’ємника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4100" name="Picture 4" descr="Урок 5. Безпека на зупинках громадського транспорту. Практична робота №3.  Правила безпечної поведінки на зупинках - презентация онлайн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6" t="6357" r="8863" b="7096"/>
          <a:stretch/>
        </p:blipFill>
        <p:spPr bwMode="auto">
          <a:xfrm>
            <a:off x="8290449" y="4611789"/>
            <a:ext cx="2470442" cy="193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31639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8" grpId="0" animBg="1"/>
      <p:bldP spid="49" grpId="0" animBg="1"/>
      <p:bldP spid="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4299" y="525709"/>
            <a:ext cx="9943402" cy="65490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Рухлива </a:t>
            </a:r>
            <a:r>
              <a:rPr lang="uk-UA" sz="4000" b="1" dirty="0" smtClean="0">
                <a:solidFill>
                  <a:schemeClr val="bg1"/>
                </a:solidFill>
              </a:rPr>
              <a:t>вправа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6" name="Picture 4" descr="ÐÐ°ÑÑÐ¸Ð½ÐºÐ¸ Ð¿Ð¾ Ð·Ð°Ð¿ÑÐ¾ÑÑ ÑÐ°Ð·Ð¼Ð¸Ð½ÐºÐ° Ð´ÐµÑÐ¸ ÐºÐ»Ð¸Ð¿Ð°ÑÑ">
            <a:extLst>
              <a:ext uri="{FF2B5EF4-FFF2-40B4-BE49-F238E27FC236}">
                <a16:creationId xmlns:a16="http://schemas.microsoft.com/office/drawing/2014/main" xmlns="" id="{BABD8864-9173-452D-96CB-2519F9DCB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98" y="1305768"/>
            <a:ext cx="9943403" cy="5286676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28507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905</TotalTime>
  <Words>659</Words>
  <Application>Microsoft Office PowerPoint</Application>
  <PresentationFormat>Произвольный</PresentationFormat>
  <Paragraphs>190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300</cp:revision>
  <dcterms:created xsi:type="dcterms:W3CDTF">2018-01-05T16:38:53Z</dcterms:created>
  <dcterms:modified xsi:type="dcterms:W3CDTF">2024-09-25T19:56:04Z</dcterms:modified>
</cp:coreProperties>
</file>