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14" r:id="rId3"/>
    <p:sldId id="321" r:id="rId4"/>
    <p:sldId id="324" r:id="rId5"/>
    <p:sldId id="316" r:id="rId6"/>
    <p:sldId id="307" r:id="rId7"/>
    <p:sldId id="301" r:id="rId8"/>
    <p:sldId id="319" r:id="rId9"/>
    <p:sldId id="311" r:id="rId10"/>
    <p:sldId id="320" r:id="rId11"/>
    <p:sldId id="312" r:id="rId12"/>
    <p:sldId id="318" r:id="rId13"/>
    <p:sldId id="32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BE1"/>
    <a:srgbClr val="2F3242"/>
    <a:srgbClr val="FFFF00"/>
    <a:srgbClr val="1694E9"/>
    <a:srgbClr val="295FFF"/>
    <a:srgbClr val="FFB441"/>
    <a:srgbClr val="709E32"/>
    <a:srgbClr val="00B050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8144" y="4582096"/>
            <a:ext cx="9667312" cy="102155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Колискові </a:t>
            </a:r>
            <a:r>
              <a:rPr lang="uk-UA" sz="5400" b="1" dirty="0">
                <a:solidFill>
                  <a:schemeClr val="accent2">
                    <a:lumMod val="75000"/>
                  </a:schemeClr>
                </a:solidFill>
              </a:rPr>
              <a:t>пісеньки </a:t>
            </a:r>
            <a:endParaRPr lang="uk-UA" sz="5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ÐºÐ»Ð¸Ð¿Ð°ÑÑ Ð¼Ð°Ð¼Ð° Ð´ÐµÑÐ¶Ð¸Ñ ÑÐµÐ±ÐµÐ½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44" y="1084949"/>
            <a:ext cx="2873733" cy="28737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30329" y="1084950"/>
            <a:ext cx="3275127" cy="21452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1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1172" y="1538869"/>
            <a:ext cx="3018258" cy="49593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50333" y="515828"/>
            <a:ext cx="10378353" cy="9003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картину «</a:t>
            </a:r>
            <a:r>
              <a:rPr lang="uk-UA" sz="2800" b="1" dirty="0" smtClean="0">
                <a:solidFill>
                  <a:schemeClr val="bg1"/>
                </a:solidFill>
              </a:rPr>
              <a:t>Колискова» </a:t>
            </a:r>
            <a:r>
              <a:rPr lang="uk-UA" sz="2800" b="1" dirty="0">
                <a:solidFill>
                  <a:schemeClr val="bg1"/>
                </a:solidFill>
              </a:rPr>
              <a:t>та її </a:t>
            </a:r>
            <a:r>
              <a:rPr lang="uk-UA" sz="2800" b="1" dirty="0" smtClean="0">
                <a:solidFill>
                  <a:schemeClr val="bg1"/>
                </a:solidFill>
              </a:rPr>
              <a:t>частини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х</a:t>
            </a:r>
            <a:r>
              <a:rPr lang="uk-UA" sz="2800" b="1" dirty="0" smtClean="0">
                <a:solidFill>
                  <a:schemeClr val="bg1"/>
                </a:solidFill>
              </a:rPr>
              <a:t>удожниці Вікторії Ковальчук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050" y="1538869"/>
            <a:ext cx="4838365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Кого зображено в центрі картини?</a:t>
            </a:r>
          </a:p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 Як матуся присипляє дитинку?</a:t>
            </a:r>
          </a:p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 Який птах у неї за спиною? </a:t>
            </a:r>
          </a:p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Яка квіточка в руках? </a:t>
            </a:r>
          </a:p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З яким почуттям співає матуся? </a:t>
            </a:r>
          </a:p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Чи здогадались ви, чому тут зображено літери А-а-а-а? </a:t>
            </a:r>
          </a:p>
          <a:p>
            <a:pPr marL="357188" indent="-357188">
              <a:buFont typeface="Wingdings" panose="05000000000000000000" pitchFamily="2" charset="2"/>
              <a:buChar char="v"/>
              <a:tabLst>
                <a:tab pos="357188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Кого ще намалювала художниця?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59" y="1538869"/>
            <a:ext cx="3205779" cy="49593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467393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494529"/>
            <a:ext cx="10074817" cy="1148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Послухай </a:t>
            </a:r>
            <a:r>
              <a:rPr lang="uk-UA" sz="2800" b="1" dirty="0">
                <a:solidFill>
                  <a:schemeClr val="bg1"/>
                </a:solidFill>
              </a:rPr>
              <a:t>українську колискову, </a:t>
            </a:r>
            <a:r>
              <a:rPr lang="uk-UA" sz="2800" b="1" dirty="0" smtClean="0">
                <a:solidFill>
                  <a:schemeClr val="bg1"/>
                </a:solidFill>
              </a:rPr>
              <a:t>що в </a:t>
            </a:r>
            <a:r>
              <a:rPr lang="uk-UA" sz="2800" b="1" dirty="0">
                <a:solidFill>
                  <a:schemeClr val="bg1"/>
                </a:solidFill>
              </a:rPr>
              <a:t>мультфільмі «Колискові світу: українська» виконує співачка Ніна Матвієнко. </a:t>
            </a:r>
          </a:p>
        </p:txBody>
      </p:sp>
      <p:pic>
        <p:nvPicPr>
          <p:cNvPr id="7" name="videoplayback (1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5201" y="1739590"/>
            <a:ext cx="6156088" cy="46755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050" y="2447930"/>
            <a:ext cx="3521618" cy="14829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Подивись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мультфільм за посиланням під цим відео.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сподобався він тобі?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почуття, настрій викликає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спів Ніни Матвієнко? </a:t>
            </a:r>
          </a:p>
        </p:txBody>
      </p:sp>
    </p:spTree>
    <p:extLst>
      <p:ext uri="{BB962C8B-B14F-4D97-AF65-F5344CB8AC3E}">
        <p14:creationId xmlns:p14="http://schemas.microsoft.com/office/powerpoint/2010/main" val="34859625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video>
              <p:cMediaNode vol="11321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766" y="498668"/>
            <a:ext cx="9716961" cy="655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1766" y="1852575"/>
            <a:ext cx="448491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Розпитай, </a:t>
            </a:r>
            <a:r>
              <a:rPr lang="uk-UA" sz="3200" b="1" dirty="0">
                <a:solidFill>
                  <a:schemeClr val="bg1"/>
                </a:solidFill>
              </a:rPr>
              <a:t>які колисанки знають у </a:t>
            </a:r>
            <a:r>
              <a:rPr lang="uk-UA" sz="3200" b="1" dirty="0" smtClean="0">
                <a:solidFill>
                  <a:schemeClr val="bg1"/>
                </a:solidFill>
              </a:rPr>
              <a:t>твоїй </a:t>
            </a:r>
            <a:r>
              <a:rPr lang="uk-UA" sz="3200" b="1" dirty="0">
                <a:solidFill>
                  <a:schemeClr val="bg1"/>
                </a:solidFill>
              </a:rPr>
              <a:t>родині. </a:t>
            </a:r>
            <a:r>
              <a:rPr lang="uk-UA" sz="3200" b="1" dirty="0" smtClean="0">
                <a:solidFill>
                  <a:schemeClr val="bg1"/>
                </a:solidFill>
              </a:rPr>
              <a:t>Вивчи одну-дві колискові </a:t>
            </a:r>
            <a:r>
              <a:rPr lang="uk-UA" sz="3200" b="1" dirty="0">
                <a:solidFill>
                  <a:schemeClr val="bg1"/>
                </a:solidFill>
              </a:rPr>
              <a:t>напам'ять.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3" y="1328185"/>
            <a:ext cx="4789184" cy="39271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952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70" y="5176009"/>
            <a:ext cx="2124263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3"/>
            <a:ext cx="2124263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4" y="2573665"/>
            <a:ext cx="2124263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70" y="2519353"/>
            <a:ext cx="2124263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9"/>
            <a:ext cx="2124263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4" y="5185579"/>
            <a:ext cx="2124263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4"/>
            <a:ext cx="2124263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90276" y="1605593"/>
              <a:ext cx="1551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4" y="1462784"/>
            <a:ext cx="2124263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72917" y="1605593"/>
              <a:ext cx="1763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4099" y="1434072"/>
            <a:ext cx="2124263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70" y="4120253"/>
            <a:ext cx="2124263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338895" y="4310292"/>
              <a:ext cx="16251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4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36672" y="4310292"/>
              <a:ext cx="156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8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24145" y="494530"/>
            <a:ext cx="10522244" cy="800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5" y="2153758"/>
            <a:ext cx="4474903" cy="43954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91897" y="1434070"/>
            <a:ext cx="4359125" cy="725211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(щоби відкрити лист, </a:t>
            </a:r>
            <a:r>
              <a:rPr lang="uk-UA" sz="1400" i="1" dirty="0" smtClean="0">
                <a:solidFill>
                  <a:schemeClr val="accent2">
                    <a:lumMod val="75000"/>
                  </a:schemeClr>
                </a:solidFill>
              </a:rPr>
              <a:t>натисни </a:t>
            </a:r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12296897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23257" y="1562227"/>
            <a:ext cx="4641563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Добрий </a:t>
            </a:r>
            <a:r>
              <a:rPr lang="uk-UA" sz="2800" dirty="0"/>
              <a:t>день вам, любі діти, </a:t>
            </a:r>
            <a:endParaRPr lang="ru-RU" sz="2800" dirty="0"/>
          </a:p>
          <a:p>
            <a:pPr algn="ctr"/>
            <a:r>
              <a:rPr lang="uk-UA" sz="2800" dirty="0"/>
              <a:t>Хочу я вам побажати </a:t>
            </a:r>
            <a:endParaRPr lang="ru-RU" sz="2800" dirty="0"/>
          </a:p>
          <a:p>
            <a:pPr algn="ctr"/>
            <a:r>
              <a:rPr lang="uk-UA" sz="2800" dirty="0"/>
              <a:t>Всі знання із апетитом </a:t>
            </a:r>
            <a:endParaRPr lang="ru-RU" sz="2800" dirty="0"/>
          </a:p>
          <a:p>
            <a:pPr algn="ctr"/>
            <a:r>
              <a:rPr lang="uk-UA" sz="2800" dirty="0"/>
              <a:t>На </a:t>
            </a:r>
            <a:r>
              <a:rPr lang="uk-UA" sz="2800" dirty="0" err="1"/>
              <a:t>уроці</a:t>
            </a:r>
            <a:r>
              <a:rPr lang="uk-UA" sz="2800" dirty="0"/>
              <a:t> поглинати. </a:t>
            </a:r>
            <a:endParaRPr lang="ru-RU" sz="2800" dirty="0"/>
          </a:p>
          <a:p>
            <a:pPr algn="ctr"/>
            <a:r>
              <a:rPr lang="uk-UA" sz="2800" dirty="0"/>
              <a:t>А щоб ці знання і вміння </a:t>
            </a:r>
            <a:endParaRPr lang="ru-RU" sz="2800" dirty="0"/>
          </a:p>
          <a:p>
            <a:pPr algn="ctr"/>
            <a:r>
              <a:rPr lang="uk-UA" sz="2800" dirty="0"/>
              <a:t>Вам не стали тягарем, </a:t>
            </a:r>
            <a:endParaRPr lang="ru-RU" sz="2800" dirty="0"/>
          </a:p>
          <a:p>
            <a:pPr algn="ctr"/>
            <a:r>
              <a:rPr lang="uk-UA" sz="2800" dirty="0"/>
              <a:t>Побажаю всім терпіння </a:t>
            </a:r>
            <a:endParaRPr lang="ru-RU" sz="2800" dirty="0"/>
          </a:p>
          <a:p>
            <a:pPr algn="ctr"/>
            <a:r>
              <a:rPr lang="uk-UA" sz="2800" dirty="0"/>
              <a:t>І старання. Тож почнем!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3257" y="579862"/>
            <a:ext cx="10156372" cy="769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4000" b="1" dirty="0" smtClean="0"/>
              <a:t>Налаштування на урок</a:t>
            </a:r>
            <a:endParaRPr lang="uk-UA" sz="4000" b="1" dirty="0"/>
          </a:p>
        </p:txBody>
      </p:sp>
      <p:pic>
        <p:nvPicPr>
          <p:cNvPr id="1028" name="Picture 4" descr="D:\Картинки до тестів\Учні\діти між книг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53" y="2032755"/>
            <a:ext cx="5118236" cy="306890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061420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8938" y="494528"/>
            <a:ext cx="9612350" cy="698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3277505" y="1266380"/>
            <a:ext cx="5555215" cy="7831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Якому з них ти хочеш подякувати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сьогодні?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1" y="2133928"/>
            <a:ext cx="2460289" cy="14298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104299"/>
            <a:ext cx="1791637" cy="192714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2133928"/>
            <a:ext cx="2002168" cy="200216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3" y="4031439"/>
            <a:ext cx="2329542" cy="2329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59" y="4230732"/>
            <a:ext cx="1943692" cy="19436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4340364"/>
            <a:ext cx="2299236" cy="17244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2133928"/>
            <a:ext cx="2619375" cy="17430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8" y="3784515"/>
            <a:ext cx="1384524" cy="250215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1905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8771" y="2042777"/>
            <a:ext cx="8100858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Ба-ба-ба</a:t>
            </a:r>
            <a:r>
              <a:rPr lang="ru-RU" sz="3200" dirty="0"/>
              <a:t>, </a:t>
            </a:r>
            <a:r>
              <a:rPr lang="ru-RU" sz="3200" dirty="0" smtClean="0"/>
              <a:t>ба-ба-ба </a:t>
            </a:r>
            <a:r>
              <a:rPr lang="ru-RU" sz="3200" dirty="0"/>
              <a:t>— Он на </a:t>
            </a:r>
            <a:r>
              <a:rPr lang="ru-RU" sz="3200" dirty="0" err="1"/>
              <a:t>березі</a:t>
            </a:r>
            <a:r>
              <a:rPr lang="ru-RU" sz="3200" dirty="0"/>
              <a:t> верба!</a:t>
            </a:r>
          </a:p>
          <a:p>
            <a:r>
              <a:rPr lang="ru-RU" sz="3200" dirty="0" err="1"/>
              <a:t>Бу-бу-бу</a:t>
            </a:r>
            <a:r>
              <a:rPr lang="ru-RU" sz="3200" dirty="0"/>
              <a:t>, </a:t>
            </a:r>
            <a:r>
              <a:rPr lang="ru-RU" sz="3200" dirty="0" err="1" smtClean="0"/>
              <a:t>бу-бу-бу</a:t>
            </a:r>
            <a:r>
              <a:rPr lang="ru-RU" sz="3200" dirty="0" smtClean="0"/>
              <a:t> </a:t>
            </a:r>
            <a:r>
              <a:rPr lang="ru-RU" sz="3200" dirty="0"/>
              <a:t>— </a:t>
            </a:r>
            <a:r>
              <a:rPr lang="ru-RU" sz="3200" dirty="0" err="1"/>
              <a:t>Доглядаємо</a:t>
            </a:r>
            <a:r>
              <a:rPr lang="ru-RU" sz="3200" dirty="0"/>
              <a:t> вербу!</a:t>
            </a:r>
          </a:p>
          <a:p>
            <a:r>
              <a:rPr lang="ru-RU" sz="3200" dirty="0" err="1"/>
              <a:t>Бі-бі-бі</a:t>
            </a:r>
            <a:r>
              <a:rPr lang="ru-RU" sz="3200" dirty="0"/>
              <a:t>, </a:t>
            </a:r>
            <a:r>
              <a:rPr lang="ru-RU" sz="3200" dirty="0" err="1"/>
              <a:t>бі-бі-бі</a:t>
            </a:r>
            <a:r>
              <a:rPr lang="ru-RU" sz="3200" dirty="0"/>
              <a:t>! — </a:t>
            </a:r>
            <a:r>
              <a:rPr lang="ru-RU" sz="3200" dirty="0" err="1"/>
              <a:t>Сидить</a:t>
            </a:r>
            <a:r>
              <a:rPr lang="ru-RU" sz="3200" dirty="0"/>
              <a:t> голуб на </a:t>
            </a:r>
            <a:r>
              <a:rPr lang="ru-RU" sz="3200" dirty="0" err="1"/>
              <a:t>вербі</a:t>
            </a:r>
            <a:r>
              <a:rPr lang="ru-RU" sz="3200" dirty="0"/>
              <a:t>!</a:t>
            </a:r>
          </a:p>
          <a:p>
            <a:r>
              <a:rPr lang="ru-RU" sz="3200" dirty="0"/>
              <a:t>Би-би-би, би-би-би! — Голуб </a:t>
            </a:r>
            <a:r>
              <a:rPr lang="ru-RU" sz="3200" dirty="0" err="1"/>
              <a:t>полетів</a:t>
            </a:r>
            <a:r>
              <a:rPr lang="ru-RU" sz="3200" dirty="0"/>
              <a:t> з </a:t>
            </a:r>
            <a:r>
              <a:rPr lang="ru-RU" sz="3200" dirty="0" err="1"/>
              <a:t>верби</a:t>
            </a:r>
            <a:r>
              <a:rPr lang="ru-RU" sz="3200" dirty="0"/>
              <a:t>!</a:t>
            </a:r>
          </a:p>
          <a:p>
            <a:r>
              <a:rPr lang="ru-RU" sz="3200" dirty="0" err="1"/>
              <a:t>Бу-бу-бу</a:t>
            </a:r>
            <a:r>
              <a:rPr lang="ru-RU" sz="3200" dirty="0"/>
              <a:t>, </a:t>
            </a:r>
            <a:r>
              <a:rPr lang="ru-RU" sz="3200" dirty="0" err="1"/>
              <a:t>бу-бу-бу</a:t>
            </a:r>
            <a:r>
              <a:rPr lang="ru-RU" sz="3200" dirty="0"/>
              <a:t>! — Я люблю свою вербу!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8531" y="4729363"/>
            <a:ext cx="24056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к_л_ск_в</a:t>
            </a:r>
            <a:r>
              <a:rPr lang="uk-UA" sz="3200" b="1" dirty="0" smtClean="0">
                <a:solidFill>
                  <a:schemeClr val="bg1"/>
                </a:solidFill>
              </a:rPr>
              <a:t>_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25" y="4703234"/>
            <a:ext cx="24056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п_с_ньк</a:t>
            </a:r>
            <a:r>
              <a:rPr lang="uk-UA" sz="3200" b="1" dirty="0" smtClean="0">
                <a:solidFill>
                  <a:schemeClr val="bg1"/>
                </a:solidFill>
              </a:rPr>
              <a:t>_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9138" y="4728083"/>
            <a:ext cx="2405698" cy="584775"/>
          </a:xfrm>
          <a:prstGeom prst="rect">
            <a:avLst/>
          </a:prstGeom>
          <a:solidFill>
            <a:srgbClr val="F16BE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к_л_с_нк</a:t>
            </a:r>
            <a:r>
              <a:rPr lang="uk-UA" sz="3200" b="1" dirty="0" smtClean="0">
                <a:solidFill>
                  <a:schemeClr val="bg1"/>
                </a:solidFill>
              </a:rPr>
              <a:t>_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8531" y="4742995"/>
            <a:ext cx="24056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колискові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25" y="4721956"/>
            <a:ext cx="24056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пісеньки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0289" y="4740350"/>
            <a:ext cx="2405698" cy="584775"/>
          </a:xfrm>
          <a:prstGeom prst="rect">
            <a:avLst/>
          </a:prstGeom>
          <a:solidFill>
            <a:srgbClr val="F16BE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колисанки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23257" y="579864"/>
            <a:ext cx="10156372" cy="7030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4000" b="1" dirty="0" err="1"/>
              <a:t>Читання</a:t>
            </a:r>
            <a:r>
              <a:rPr lang="ru-RU" sz="4000" b="1" dirty="0"/>
              <a:t> </a:t>
            </a:r>
            <a:r>
              <a:rPr lang="ru-RU" sz="4000" b="1" dirty="0" err="1"/>
              <a:t>чистомовки</a:t>
            </a:r>
            <a:r>
              <a:rPr lang="ru-RU" sz="4000" b="1" dirty="0"/>
              <a:t> </a:t>
            </a:r>
            <a:endParaRPr lang="uk-UA" sz="4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8771" y="1474247"/>
            <a:ext cx="6644640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чистомовку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, чітко вимовляй звуки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2" descr="D:\Картинки до тестів\Учні\Дівчинка мірку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257" y="1504323"/>
            <a:ext cx="1931816" cy="309299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71435" y="4706567"/>
            <a:ext cx="2818895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слова, вставляючи букви голосних звуків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23152" y="5376559"/>
            <a:ext cx="7362835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Подумай і скажи, коли, кому і як виконують </a:t>
            </a:r>
          </a:p>
          <a:p>
            <a:pPr algn="ctr"/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колискові пісні?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165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3" grpId="0" animBg="1"/>
      <p:bldP spid="14" grpId="0" animBg="1"/>
      <p:bldP spid="15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8409" y="2148255"/>
            <a:ext cx="5229923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ознайомимося з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колисковими пісеньками. Будемо вчитися виразно </a:t>
            </a:r>
            <a:r>
              <a:rPr lang="uk-UA" sz="2800" b="1" dirty="0" smtClean="0"/>
              <a:t>їх читати, інтонувати.</a:t>
            </a:r>
            <a:endParaRPr lang="uk-UA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8506815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4039" y="480354"/>
            <a:ext cx="10513484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9" y="1308262"/>
            <a:ext cx="10513485" cy="4959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326993" y="1885774"/>
            <a:ext cx="6166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Колискові пісеньки або колисанки – </a:t>
            </a:r>
            <a:r>
              <a:rPr lang="uk-UA" sz="2800" b="1" dirty="0">
                <a:solidFill>
                  <a:srgbClr val="00B050"/>
                </a:solidFill>
              </a:rPr>
              <a:t>перлинки української мови. Тихесенький наспів, пестливі слова заспокоюють, присипляють дитинку. У цих пісеньках мамина ласка, </a:t>
            </a:r>
            <a:r>
              <a:rPr lang="uk-UA" sz="2800" b="1" dirty="0" smtClean="0">
                <a:solidFill>
                  <a:srgbClr val="00B050"/>
                </a:solidFill>
              </a:rPr>
              <a:t>любов, </a:t>
            </a:r>
            <a:r>
              <a:rPr lang="uk-UA" sz="2800" b="1" dirty="0">
                <a:solidFill>
                  <a:srgbClr val="00B050"/>
                </a:solidFill>
              </a:rPr>
              <a:t>світ добра та краси.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6993" y="5187308"/>
            <a:ext cx="6746490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Послухай колискову </a:t>
            </a:r>
            <a:r>
              <a:rPr lang="uk-UA" sz="2400" b="1" dirty="0" smtClean="0">
                <a:solidFill>
                  <a:srgbClr val="0070C0"/>
                </a:solidFill>
              </a:rPr>
              <a:t>пісеньку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«</a:t>
            </a:r>
            <a:r>
              <a:rPr lang="uk-UA" sz="2400" b="1" dirty="0" smtClean="0">
                <a:solidFill>
                  <a:srgbClr val="0070C0"/>
                </a:solidFill>
              </a:rPr>
              <a:t>Котику сіренький» у виконанні Ніни Матвієнко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605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1736" y="423746"/>
            <a:ext cx="10470995" cy="6544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Колискова пісня </a:t>
            </a:r>
            <a:r>
              <a:rPr lang="uk-UA" sz="2800" b="1" dirty="0">
                <a:solidFill>
                  <a:schemeClr val="bg1"/>
                </a:solidFill>
              </a:rPr>
              <a:t>«Котику сіренький…». Співає Ніна Матвієнко.</a:t>
            </a:r>
          </a:p>
        </p:txBody>
      </p:sp>
      <p:pic>
        <p:nvPicPr>
          <p:cNvPr id="2" name="videoplayback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472" y="1201206"/>
            <a:ext cx="9161325" cy="50387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11394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video>
              <p:cMediaNode vol="22642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702" y="494528"/>
            <a:ext cx="10125308" cy="7544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Колискові </a:t>
            </a:r>
            <a:r>
              <a:rPr lang="uk-UA" sz="4000" b="1" dirty="0" smtClean="0">
                <a:solidFill>
                  <a:schemeClr val="bg1"/>
                </a:solidFill>
              </a:rPr>
              <a:t>пісеньки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21-22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AutoShape 4" descr="ЗАСПОКІЙЛИВІ КОЛИСКОВІ ПІСНІ для Дітей – Солодких Снів Малятам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2 клас\2 Читання\1 Савченко\02 Таємниці рідної мови\№015 - Вступ до теми. Колискові пісеньки - перлинки української мови\2024-09-28_2227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3" r="639"/>
          <a:stretch/>
        </p:blipFill>
        <p:spPr bwMode="auto">
          <a:xfrm>
            <a:off x="3437795" y="1418643"/>
            <a:ext cx="2664000" cy="155365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 клас\2 Читання\1 Савченко\02 Таємниці рідної мови\№015 - Вступ до теми. Колискові пісеньки - перлинки української мови\2024-09-28_223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97" y="1410438"/>
            <a:ext cx="4222313" cy="15618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 клас\2 Читання\1 Савченко\02 Таємниці рідної мови\№015 - Вступ до теми. Колискові пісеньки - перлинки української мови\2024-09-28_2237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8" t="17886" r="-117" b="1884"/>
          <a:stretch/>
        </p:blipFill>
        <p:spPr bwMode="auto">
          <a:xfrm>
            <a:off x="3460098" y="3206863"/>
            <a:ext cx="2952000" cy="126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11808" y="4551729"/>
            <a:ext cx="540029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До кого звертається матуся в першій колисанці? Про кого розповідає в інших?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З </a:t>
            </a:r>
            <a:r>
              <a:rPr lang="uk-UA" sz="2000" b="1" dirty="0" smtClean="0">
                <a:solidFill>
                  <a:srgbClr val="FFFF00"/>
                </a:solidFill>
              </a:rPr>
              <a:t>якими голосом та інтонацією читають, співають колискові пісні? 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Які </a:t>
            </a:r>
            <a:r>
              <a:rPr lang="uk-UA" sz="2000" b="1" dirty="0">
                <a:solidFill>
                  <a:srgbClr val="FFFF00"/>
                </a:solidFill>
              </a:rPr>
              <a:t>пестливі слова вжито в колискових?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FFFF00"/>
                </a:solidFill>
              </a:rPr>
              <a:t>Прочитай </a:t>
            </a:r>
            <a:r>
              <a:rPr lang="uk-UA" sz="2000" b="1" dirty="0">
                <a:solidFill>
                  <a:srgbClr val="FFFF00"/>
                </a:solidFill>
              </a:rPr>
              <a:t>колискові </a:t>
            </a:r>
            <a:r>
              <a:rPr lang="uk-UA" sz="2000" b="1" dirty="0" err="1">
                <a:solidFill>
                  <a:srgbClr val="FFFF00"/>
                </a:solidFill>
              </a:rPr>
              <a:t>наспівно</a:t>
            </a:r>
            <a:r>
              <a:rPr lang="uk-UA" sz="2000" b="1" dirty="0">
                <a:solidFill>
                  <a:srgbClr val="FFFF00"/>
                </a:solidFill>
              </a:rPr>
              <a:t>, лагідно</a:t>
            </a:r>
            <a:r>
              <a:rPr lang="uk-UA" sz="2000" b="1" dirty="0" smtClean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2054" name="Picture 6" descr="Ходи, сонку, в колисоньку. Українські народні пісні з малюнками онлай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95" y="3206863"/>
            <a:ext cx="2237368" cy="291649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50853" y="3172783"/>
            <a:ext cx="2311879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Тихий вкрадливий </a:t>
            </a:r>
            <a:r>
              <a:rPr lang="uk-UA" sz="2000" b="1" dirty="0" smtClean="0">
                <a:solidFill>
                  <a:srgbClr val="FFFF00"/>
                </a:solidFill>
              </a:rPr>
              <a:t>голос, </a:t>
            </a:r>
            <a:endParaRPr lang="uk-UA" sz="20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ніжні </a:t>
            </a:r>
            <a:r>
              <a:rPr lang="uk-UA" sz="2000" b="1" dirty="0" smtClean="0">
                <a:solidFill>
                  <a:srgbClr val="FFFF00"/>
                </a:solidFill>
              </a:rPr>
              <a:t>інтонації, повільний темп, монотонна мелодія сприяють швидкому засинанню дитини.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75" y="1410439"/>
            <a:ext cx="2469223" cy="15618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206863"/>
            <a:ext cx="2378338" cy="124322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825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6633" y="515828"/>
            <a:ext cx="9545445" cy="9003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Знайомство з художницею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ÐÐ°ÑÑÐ¸Ð½ÐºÐ¸ Ð¿Ð¾ Ð·Ð°Ð¿ÑÐ¾ÑÑ Ð²ÑÐºÑÐ¾ÑÑÑ ÐºÐ¾Ð²Ð°Ð»ÑÑÑÐº ÑÑÐ´Ð¾Ð¶Ð½Ð¸Ñ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5921" y="1561169"/>
            <a:ext cx="2686849" cy="40647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21003" y="1561169"/>
            <a:ext cx="5181601" cy="304698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Вікто́рія Володи́мирівна Ковальчу́к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українська</a:t>
            </a:r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художниця-графік, ілюстратор, дизайнер, літератор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uk-UA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Жила 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 працювала 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Львові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238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455</Words>
  <Application>Microsoft Office PowerPoint</Application>
  <PresentationFormat>Произвольный</PresentationFormat>
  <Paragraphs>94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185</cp:revision>
  <dcterms:created xsi:type="dcterms:W3CDTF">2018-01-05T16:38:53Z</dcterms:created>
  <dcterms:modified xsi:type="dcterms:W3CDTF">2024-09-30T16:02:58Z</dcterms:modified>
</cp:coreProperties>
</file>