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0" r:id="rId3"/>
    <p:sldId id="322" r:id="rId4"/>
    <p:sldId id="284" r:id="rId5"/>
    <p:sldId id="295" r:id="rId6"/>
    <p:sldId id="299" r:id="rId7"/>
    <p:sldId id="296" r:id="rId8"/>
    <p:sldId id="298" r:id="rId9"/>
    <p:sldId id="300" r:id="rId10"/>
    <p:sldId id="301" r:id="rId11"/>
    <p:sldId id="302" r:id="rId12"/>
    <p:sldId id="303" r:id="rId13"/>
    <p:sldId id="307" r:id="rId14"/>
    <p:sldId id="313" r:id="rId15"/>
    <p:sldId id="314" r:id="rId16"/>
    <p:sldId id="311" r:id="rId17"/>
    <p:sldId id="319" r:id="rId18"/>
    <p:sldId id="32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4B4"/>
    <a:srgbClr val="E428A1"/>
    <a:srgbClr val="E02C6C"/>
    <a:srgbClr val="C31D58"/>
    <a:srgbClr val="2F3242"/>
    <a:srgbClr val="722651"/>
    <a:srgbClr val="DED231"/>
    <a:srgbClr val="295FFF"/>
    <a:srgbClr val="27C268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0A876DED-304A-4F5C-8A00-A48F59762EC3}" type="presOf" srcId="{43D7AFE5-A151-4A39-BE65-75D4FCB60E50}" destId="{ADD48452-783F-4794-8177-6F90FAAEFC3F}" srcOrd="0" destOrd="0" presId="urn:microsoft.com/office/officeart/2005/8/layout/radial4"/>
    <dgm:cxn modelId="{8BD92DA8-F0A5-4079-839C-FAAE78525EBA}" type="presOf" srcId="{D11BE1E0-2FCF-4F5D-B40C-C9F46BE22818}" destId="{A1DA17EA-73B1-430F-B0C0-A6399710F092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CBF017A1-E8CC-4708-A6CC-B60C36E7EFBC}" type="presOf" srcId="{F016CD53-4314-44C8-8851-271A8386442A}" destId="{F21D2CB4-61F7-4C96-88D6-482ADA1F7E14}" srcOrd="0" destOrd="0" presId="urn:microsoft.com/office/officeart/2005/8/layout/radial4"/>
    <dgm:cxn modelId="{BBB1419C-337F-4BAE-ADD1-477CDE1FCB43}" type="presOf" srcId="{D4781B1E-F8C4-4597-843A-0EAE9000DD23}" destId="{E3DA2B5F-5B05-4A0B-A7DD-509193D4E17C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7278BBDD-EAC8-45A1-8DF1-FA49D1E03150}" type="presOf" srcId="{46F52824-6C77-4C95-9D70-53F13A911034}" destId="{322D643B-98E7-48FB-B365-19A4E35E80BE}" srcOrd="0" destOrd="0" presId="urn:microsoft.com/office/officeart/2005/8/layout/radial4"/>
    <dgm:cxn modelId="{F10DEDDC-685C-4057-AC2A-61C956E67DDA}" type="presOf" srcId="{0751368C-5490-4419-8EE3-56792E0EC74B}" destId="{CDA86CE5-EC7C-46F2-A933-03A0CFACB5F2}" srcOrd="0" destOrd="0" presId="urn:microsoft.com/office/officeart/2005/8/layout/radial4"/>
    <dgm:cxn modelId="{0730AB10-D2E1-42F2-9C9E-3C6937A2DA2D}" type="presOf" srcId="{E14F5D1D-2235-4A78-B962-6AB89CDB34AD}" destId="{93688CAB-E69F-4828-B1A4-C8BA928A3C5C}" srcOrd="0" destOrd="0" presId="urn:microsoft.com/office/officeart/2005/8/layout/radial4"/>
    <dgm:cxn modelId="{EC6A276D-FDEF-44FD-9D36-D075F8A0F936}" type="presOf" srcId="{E85B6E4D-70A7-4DB1-A1A0-A1519B498753}" destId="{97AF4133-705B-422C-A43F-E1CBC8EB6FB8}" srcOrd="0" destOrd="0" presId="urn:microsoft.com/office/officeart/2005/8/layout/radial4"/>
    <dgm:cxn modelId="{1CA82830-6A59-47FB-9052-6A2A868AB45B}" type="presOf" srcId="{3F736675-4146-4E95-9E88-00E945979D80}" destId="{886191E9-BEED-4D49-9BC0-55CF97BBD098}" srcOrd="0" destOrd="0" presId="urn:microsoft.com/office/officeart/2005/8/layout/radial4"/>
    <dgm:cxn modelId="{B0B10A68-5FC0-4A6E-ACA5-E90FAD425AE5}" type="presOf" srcId="{FB51DD19-8365-4539-BC19-2E62842AA665}" destId="{57DF4519-05E7-4E60-B563-B73106BC51CA}" srcOrd="0" destOrd="0" presId="urn:microsoft.com/office/officeart/2005/8/layout/radial4"/>
    <dgm:cxn modelId="{C12FC261-5EF4-4DD1-9FC2-711DA9DE6DE6}" type="presOf" srcId="{2252AE63-8550-48D5-B76D-33F4776E21D7}" destId="{BB208B9D-B692-4ADE-BCA6-F15EAB400D8C}" srcOrd="0" destOrd="0" presId="urn:microsoft.com/office/officeart/2005/8/layout/radial4"/>
    <dgm:cxn modelId="{27A9BF8C-EA5C-4B11-B15C-F2FCAF9904D4}" type="presOf" srcId="{C7962517-4C5C-42CA-BFBB-E232FC2B266D}" destId="{2BCCC9C3-A556-4EBF-A2F7-AA7AE81151C5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ED32DE78-6D96-468C-A93A-4ECB91A1E0E5}" type="presParOf" srcId="{E3DA2B5F-5B05-4A0B-A7DD-509193D4E17C}" destId="{A1DA17EA-73B1-430F-B0C0-A6399710F092}" srcOrd="0" destOrd="0" presId="urn:microsoft.com/office/officeart/2005/8/layout/radial4"/>
    <dgm:cxn modelId="{9E23ABD3-4DDE-480E-B09F-A2496B850FFD}" type="presParOf" srcId="{E3DA2B5F-5B05-4A0B-A7DD-509193D4E17C}" destId="{322D643B-98E7-48FB-B365-19A4E35E80BE}" srcOrd="1" destOrd="0" presId="urn:microsoft.com/office/officeart/2005/8/layout/radial4"/>
    <dgm:cxn modelId="{F62BB5EB-5E40-46F1-AA73-2B2FB5EFF162}" type="presParOf" srcId="{E3DA2B5F-5B05-4A0B-A7DD-509193D4E17C}" destId="{93688CAB-E69F-4828-B1A4-C8BA928A3C5C}" srcOrd="2" destOrd="0" presId="urn:microsoft.com/office/officeart/2005/8/layout/radial4"/>
    <dgm:cxn modelId="{8BAC8969-3AC4-4AF0-9778-F0273EE03FAB}" type="presParOf" srcId="{E3DA2B5F-5B05-4A0B-A7DD-509193D4E17C}" destId="{97AF4133-705B-422C-A43F-E1CBC8EB6FB8}" srcOrd="3" destOrd="0" presId="urn:microsoft.com/office/officeart/2005/8/layout/radial4"/>
    <dgm:cxn modelId="{71404E3F-A16D-4A8C-8609-76504DF99287}" type="presParOf" srcId="{E3DA2B5F-5B05-4A0B-A7DD-509193D4E17C}" destId="{F21D2CB4-61F7-4C96-88D6-482ADA1F7E14}" srcOrd="4" destOrd="0" presId="urn:microsoft.com/office/officeart/2005/8/layout/radial4"/>
    <dgm:cxn modelId="{6541FCBD-5D18-4B53-806B-16D5F85EA458}" type="presParOf" srcId="{E3DA2B5F-5B05-4A0B-A7DD-509193D4E17C}" destId="{57DF4519-05E7-4E60-B563-B73106BC51CA}" srcOrd="5" destOrd="0" presId="urn:microsoft.com/office/officeart/2005/8/layout/radial4"/>
    <dgm:cxn modelId="{9A3075DD-A21D-49C0-8F58-7B12C2BCA798}" type="presParOf" srcId="{E3DA2B5F-5B05-4A0B-A7DD-509193D4E17C}" destId="{2BCCC9C3-A556-4EBF-A2F7-AA7AE81151C5}" srcOrd="6" destOrd="0" presId="urn:microsoft.com/office/officeart/2005/8/layout/radial4"/>
    <dgm:cxn modelId="{E7FEA295-8C0E-43F3-B380-3A62B2050DD4}" type="presParOf" srcId="{E3DA2B5F-5B05-4A0B-A7DD-509193D4E17C}" destId="{CDA86CE5-EC7C-46F2-A933-03A0CFACB5F2}" srcOrd="7" destOrd="0" presId="urn:microsoft.com/office/officeart/2005/8/layout/radial4"/>
    <dgm:cxn modelId="{7874DEF4-E516-4C4D-8C1E-73DBFD3073FD}" type="presParOf" srcId="{E3DA2B5F-5B05-4A0B-A7DD-509193D4E17C}" destId="{886191E9-BEED-4D49-9BC0-55CF97BBD098}" srcOrd="8" destOrd="0" presId="urn:microsoft.com/office/officeart/2005/8/layout/radial4"/>
    <dgm:cxn modelId="{EFEA02FA-43D3-4244-861D-859097E06B14}" type="presParOf" srcId="{E3DA2B5F-5B05-4A0B-A7DD-509193D4E17C}" destId="{ADD48452-783F-4794-8177-6F90FAAEFC3F}" srcOrd="9" destOrd="0" presId="urn:microsoft.com/office/officeart/2005/8/layout/radial4"/>
    <dgm:cxn modelId="{160B008C-A750-4C53-81DE-ACF448477699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8869" y="4107909"/>
            <a:ext cx="9125409" cy="194095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вимірювати </a:t>
            </a:r>
            <a:endParaRPr lang="uk-UA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температуру 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повітря?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9" y="852888"/>
            <a:ext cx="2976886" cy="297688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05874" y="942361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311007" y="1368221"/>
            <a:ext cx="1336183" cy="4810259"/>
            <a:chOff x="7770788" y="1551903"/>
            <a:chExt cx="1336183" cy="48102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788" y="1551903"/>
              <a:ext cx="1336183" cy="4810259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8311701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8438878" y="2965358"/>
              <a:ext cx="1" cy="31102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9506073" y="1368222"/>
            <a:ext cx="1336183" cy="4810259"/>
            <a:chOff x="9775061" y="1551903"/>
            <a:chExt cx="1336183" cy="48102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061" y="1551903"/>
              <a:ext cx="1336183" cy="4810259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10315974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434918" y="4598894"/>
              <a:ext cx="8234" cy="14767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2364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1493" y="1442848"/>
            <a:ext cx="6119041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Коли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гаряче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рівень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рідини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піднімається</a:t>
            </a:r>
            <a:r>
              <a:rPr lang="ru-RU" sz="2400" b="1" dirty="0" smtClean="0">
                <a:solidFill>
                  <a:schemeClr val="bg1"/>
                </a:solidFill>
              </a:rPr>
              <a:t>. А коли холодно – </a:t>
            </a:r>
            <a:r>
              <a:rPr lang="ru-RU" sz="2400" b="1" dirty="0" err="1" smtClean="0">
                <a:solidFill>
                  <a:schemeClr val="bg1"/>
                </a:solidFill>
              </a:rPr>
              <a:t>опускається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бо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рідина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стискається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Зміна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рівня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рідини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трубці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вказує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зміну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показників</a:t>
            </a:r>
            <a:r>
              <a:rPr lang="ru-RU" sz="2400" b="1" dirty="0" smtClean="0">
                <a:solidFill>
                  <a:schemeClr val="bg1"/>
                </a:solidFill>
              </a:rPr>
              <a:t> тепла </a:t>
            </a:r>
            <a:r>
              <a:rPr lang="ru-RU" sz="2400" b="1" dirty="0" err="1" smtClean="0">
                <a:solidFill>
                  <a:schemeClr val="bg1"/>
                </a:solidFill>
              </a:rPr>
              <a:t>або</a:t>
            </a:r>
            <a:r>
              <a:rPr lang="ru-RU" sz="2400" b="1" dirty="0" smtClean="0">
                <a:solidFill>
                  <a:schemeClr val="bg1"/>
                </a:solidFill>
              </a:rPr>
              <a:t> холоду в градусах. </a:t>
            </a:r>
            <a:r>
              <a:rPr lang="ru-RU" sz="2400" b="1" dirty="0" err="1" smtClean="0">
                <a:solidFill>
                  <a:schemeClr val="bg1"/>
                </a:solidFill>
              </a:rPr>
              <a:t>Щоб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дізнатися</a:t>
            </a:r>
            <a:r>
              <a:rPr lang="ru-RU" sz="2400" b="1" dirty="0" smtClean="0">
                <a:solidFill>
                  <a:schemeClr val="bg1"/>
                </a:solidFill>
              </a:rPr>
              <a:t> про принцип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роботи</a:t>
            </a:r>
            <a:r>
              <a:rPr lang="ru-RU" sz="2400" b="1" dirty="0" smtClean="0">
                <a:solidFill>
                  <a:schemeClr val="bg1"/>
                </a:solidFill>
              </a:rPr>
              <a:t> термометра, </a:t>
            </a:r>
            <a:r>
              <a:rPr lang="ru-RU" sz="24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2400" b="1" dirty="0" smtClean="0">
                <a:solidFill>
                  <a:schemeClr val="bg1"/>
                </a:solidFill>
              </a:rPr>
              <a:t> провести </a:t>
            </a:r>
            <a:r>
              <a:rPr lang="ru-RU" sz="2400" b="1" dirty="0" err="1" smtClean="0">
                <a:solidFill>
                  <a:schemeClr val="bg1"/>
                </a:solidFill>
              </a:rPr>
              <a:t>досліди</a:t>
            </a:r>
            <a:r>
              <a:rPr lang="ru-RU" sz="2400" b="1" dirty="0" smtClean="0">
                <a:solidFill>
                  <a:schemeClr val="bg1"/>
                </a:solidFill>
              </a:rPr>
              <a:t> з водою.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11007" y="494529"/>
            <a:ext cx="9560016" cy="793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2685" l="0" r="99400">
                        <a14:foregroundMark x1="57200" y1="76759" x2="78100" y2="21019"/>
                        <a14:foregroundMark x1="62900" y1="30926" x2="65800" y2="20463"/>
                        <a14:foregroundMark x1="57000" y1="30926" x2="55800" y2="21759"/>
                        <a14:foregroundMark x1="56200" y1="35463" x2="55200" y2="22315"/>
                        <a14:foregroundMark x1="56000" y1="76759" x2="61100" y2="79167"/>
                        <a14:foregroundMark x1="62300" y1="79907" x2="74500" y2="79907"/>
                        <a14:foregroundMark x1="82200" y1="79352" x2="87300" y2="76574"/>
                        <a14:foregroundMark x1="14400" y1="70370" x2="14200" y2="48796"/>
                        <a14:foregroundMark x1="13800" y1="36204" x2="14200" y2="20463"/>
                        <a14:foregroundMark x1="14000" y1="21759" x2="45500" y2="32037"/>
                        <a14:foregroundMark x1="40800" y1="79167" x2="44900" y2="7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9395" r="48522" b="16056"/>
          <a:stretch/>
        </p:blipFill>
        <p:spPr>
          <a:xfrm>
            <a:off x="7932290" y="4171499"/>
            <a:ext cx="985561" cy="17283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2685" l="0" r="99400">
                        <a14:foregroundMark x1="57200" y1="76759" x2="78100" y2="21019"/>
                        <a14:foregroundMark x1="62900" y1="30926" x2="65800" y2="20463"/>
                        <a14:foregroundMark x1="57000" y1="30926" x2="55800" y2="21759"/>
                        <a14:foregroundMark x1="56200" y1="35463" x2="55200" y2="22315"/>
                        <a14:foregroundMark x1="56000" y1="76759" x2="61100" y2="79167"/>
                        <a14:foregroundMark x1="62300" y1="79907" x2="74500" y2="79907"/>
                        <a14:foregroundMark x1="82200" y1="79352" x2="87300" y2="76574"/>
                        <a14:foregroundMark x1="14400" y1="70370" x2="14200" y2="48796"/>
                        <a14:foregroundMark x1="13800" y1="36204" x2="14200" y2="20463"/>
                        <a14:foregroundMark x1="14000" y1="21759" x2="45500" y2="32037"/>
                        <a14:foregroundMark x1="40800" y1="79167" x2="44900" y2="7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25" t="16122" r="7440" b="17231"/>
          <a:stretch/>
        </p:blipFill>
        <p:spPr>
          <a:xfrm>
            <a:off x="6675012" y="4078241"/>
            <a:ext cx="1020096" cy="179302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031493" y="4184704"/>
            <a:ext cx="3304228" cy="1381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Тобі </a:t>
            </a:r>
            <a:r>
              <a:rPr lang="uk-UA" sz="2400" b="1" dirty="0"/>
              <a:t>знадобляться дві склянки з теплою та холодною водою.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31492" y="5623137"/>
            <a:ext cx="3547431" cy="5763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Зафіксуй </a:t>
            </a:r>
            <a:r>
              <a:rPr lang="uk-UA" sz="2400" b="1" dirty="0"/>
              <a:t>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1997327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4303" y="549416"/>
            <a:ext cx="9752564" cy="73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91484" y="1454611"/>
            <a:ext cx="1336183" cy="4810259"/>
            <a:chOff x="7770788" y="1551903"/>
            <a:chExt cx="1336183" cy="48102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788" y="1551903"/>
              <a:ext cx="1336183" cy="4810259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8311701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8438878" y="2965358"/>
              <a:ext cx="1" cy="311024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9680684" y="1551901"/>
            <a:ext cx="1336183" cy="4810259"/>
            <a:chOff x="9775061" y="1551903"/>
            <a:chExt cx="1336183" cy="48102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061" y="1551903"/>
              <a:ext cx="1336183" cy="4810259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10315974" y="5950039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434918" y="4598894"/>
              <a:ext cx="8234" cy="14767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3306577" y="1769446"/>
            <a:ext cx="5363698" cy="23508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/>
              <a:t>Розглянь малюнки. Яким знаком позначають температуру, якщо рідина в трубці піднялася вище нуля? </a:t>
            </a:r>
          </a:p>
          <a:p>
            <a:pPr algn="ctr" fontAlgn="base"/>
            <a:r>
              <a:rPr lang="uk-UA" sz="2800" b="1" dirty="0"/>
              <a:t>Якщо опустилась нижче нуля?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00912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3552" y="494331"/>
            <a:ext cx="10091450" cy="6404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Розкажи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" b="10299"/>
          <a:stretch/>
        </p:blipFill>
        <p:spPr>
          <a:xfrm>
            <a:off x="7447402" y="1324171"/>
            <a:ext cx="3657600" cy="26776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13552" y="1456401"/>
            <a:ext cx="5529157" cy="9783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Іванко захворів. В нього лихоманка та болить горло.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3548" y="2530639"/>
            <a:ext cx="5529157" cy="10445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Що потрібно зробити спочатку, щоби допомогти хлопчику?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3549" y="3723702"/>
            <a:ext cx="5529157" cy="1542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Температура здорової людини дорівнює 36,</a:t>
            </a:r>
            <a:r>
              <a:rPr lang="en-US" sz="2400" b="1" dirty="0"/>
              <a:t>6</a:t>
            </a:r>
            <a:r>
              <a:rPr lang="ru-RU" sz="2400" b="1" dirty="0"/>
              <a:t>°</a:t>
            </a:r>
            <a:r>
              <a:rPr lang="en-US" sz="2400" b="1" dirty="0"/>
              <a:t>C</a:t>
            </a:r>
            <a:r>
              <a:rPr lang="ru-RU" sz="2400" b="1" dirty="0"/>
              <a:t>  </a:t>
            </a:r>
            <a:r>
              <a:rPr lang="ru-RU" sz="2400" b="1" dirty="0" err="1"/>
              <a:t>Виміряють</a:t>
            </a:r>
            <a:r>
              <a:rPr lang="ru-RU" sz="2400" b="1" dirty="0"/>
              <a:t> температуру 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медичним</a:t>
            </a:r>
            <a:r>
              <a:rPr lang="ru-RU" sz="2400" b="1" dirty="0"/>
              <a:t> термометром.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106">
            <a:off x="7539974" y="4114623"/>
            <a:ext cx="1928305" cy="19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71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6266" y="616230"/>
            <a:ext cx="10410940" cy="700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Визнач, скільки </a:t>
            </a:r>
            <a:r>
              <a:rPr lang="uk-UA" sz="4000" b="1" dirty="0">
                <a:solidFill>
                  <a:schemeClr val="bg1"/>
                </a:solidFill>
              </a:rPr>
              <a:t>градусів показує термометр?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609500" y="1316849"/>
            <a:ext cx="1246587" cy="4268703"/>
            <a:chOff x="5213569" y="1757965"/>
            <a:chExt cx="1336183" cy="48102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69" y="1757965"/>
              <a:ext cx="1336183" cy="4810259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5754483" y="6143222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881661" y="2975020"/>
              <a:ext cx="0" cy="32937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151924" y="1316849"/>
            <a:ext cx="1246587" cy="4268703"/>
            <a:chOff x="6952755" y="1584100"/>
            <a:chExt cx="1336183" cy="48102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755" y="1584100"/>
              <a:ext cx="1336183" cy="4810259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493666" y="5969355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620846" y="4146997"/>
              <a:ext cx="5364" cy="19962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8835377" y="1316849"/>
            <a:ext cx="1246587" cy="4268703"/>
            <a:chOff x="8957029" y="1584100"/>
            <a:chExt cx="1336183" cy="481025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7029" y="1584100"/>
              <a:ext cx="1336183" cy="4810259"/>
            </a:xfrm>
            <a:prstGeom prst="rect">
              <a:avLst/>
            </a:prstGeom>
          </p:spPr>
        </p:pic>
        <p:sp>
          <p:nvSpPr>
            <p:cNvPr id="17" name="Овал 16"/>
            <p:cNvSpPr/>
            <p:nvPr/>
          </p:nvSpPr>
          <p:spPr>
            <a:xfrm>
              <a:off x="9497940" y="5969352"/>
              <a:ext cx="254360" cy="2511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endCxn id="17" idx="0"/>
            </p:cNvCxnSpPr>
            <p:nvPr/>
          </p:nvCxnSpPr>
          <p:spPr>
            <a:xfrm>
              <a:off x="9625120" y="3889420"/>
              <a:ext cx="0" cy="20799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1609500" y="5592172"/>
            <a:ext cx="1246588" cy="579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+20°</a:t>
            </a:r>
            <a:r>
              <a:rPr lang="en-US" sz="3200" b="1" dirty="0"/>
              <a:t>C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151924" y="5592172"/>
            <a:ext cx="1246588" cy="579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-5°</a:t>
            </a:r>
            <a:r>
              <a:rPr lang="en-US" sz="3200" b="1" dirty="0"/>
              <a:t>C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835377" y="5592172"/>
            <a:ext cx="1246588" cy="579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0°</a:t>
            </a:r>
            <a:r>
              <a:rPr lang="en-US" sz="3200" b="1" dirty="0"/>
              <a:t>C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72613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771" y="483512"/>
            <a:ext cx="9860098" cy="827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Визнач температуру повітря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8776" y="3167724"/>
            <a:ext cx="1686773" cy="8817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+25°</a:t>
            </a:r>
            <a:r>
              <a:rPr lang="en-US" sz="3600" b="1" dirty="0"/>
              <a:t>C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8776" y="4241457"/>
            <a:ext cx="1686772" cy="7907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0°</a:t>
            </a:r>
            <a:r>
              <a:rPr lang="en-US" sz="3600" b="1" dirty="0"/>
              <a:t>C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8775" y="5212198"/>
            <a:ext cx="1686772" cy="801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-</a:t>
            </a:r>
            <a:r>
              <a:rPr lang="ru-RU" sz="3600" b="1" dirty="0" smtClean="0"/>
              <a:t>10°</a:t>
            </a:r>
            <a:r>
              <a:rPr lang="en-US" sz="3600" b="1" dirty="0"/>
              <a:t>C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11" y="1436704"/>
            <a:ext cx="4060558" cy="259063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11174"/>
          <a:stretch/>
        </p:blipFill>
        <p:spPr>
          <a:xfrm>
            <a:off x="1189822" y="1436704"/>
            <a:ext cx="3701668" cy="26128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845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7855E-7 8.23502E-7 L -6.37855E-7 -0.07055 C -6.37855E-7 -0.10224 -0.07199 -0.14088 -0.13017 -0.14088 L -0.26035 -0.1408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17" y="-7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7855E-7 -2.27388E-6 L -6.37855E-7 0.08073 C -6.37855E-7 0.11682 0.07069 0.1617 0.12809 0.1617 L 0.25644 0.161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2" y="8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742" y="494529"/>
            <a:ext cx="10510530" cy="1105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Температура повітря змінюється не тільки зі зміною пір року, але й протягом дня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1928" y="2301392"/>
            <a:ext cx="4858109" cy="271128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Найвища температура повітря опівдні, тому що сонце в цю пору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найвище.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312664" y="1949986"/>
            <a:ext cx="5064031" cy="3415284"/>
            <a:chOff x="7034870" y="3293958"/>
            <a:chExt cx="3715441" cy="288715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70" y="3293958"/>
              <a:ext cx="3715441" cy="2887158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9" t="8992" r="5719" b="71987"/>
            <a:stretch/>
          </p:blipFill>
          <p:spPr>
            <a:xfrm>
              <a:off x="7112119" y="3667922"/>
              <a:ext cx="1298700" cy="8035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389" y="3363165"/>
              <a:ext cx="914402" cy="74981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430977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9973783" cy="6745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«Мікрофон»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2561420"/>
            <a:ext cx="6202031" cy="6204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 працює термометр?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4100" y="3297162"/>
            <a:ext cx="6202031" cy="999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користуватися</a:t>
            </a:r>
            <a:r>
              <a:rPr lang="ru-RU" sz="2800" b="1" dirty="0"/>
              <a:t> термометром для </a:t>
            </a:r>
            <a:r>
              <a:rPr lang="ru-RU" sz="2800" b="1" dirty="0" err="1"/>
              <a:t>вимірювання</a:t>
            </a:r>
            <a:r>
              <a:rPr lang="ru-RU" sz="2800" b="1" dirty="0"/>
              <a:t> </a:t>
            </a:r>
            <a:r>
              <a:rPr lang="ru-RU" sz="2800" b="1" dirty="0" err="1"/>
              <a:t>температури</a:t>
            </a:r>
            <a:r>
              <a:rPr lang="ru-RU" sz="2800" b="1" dirty="0"/>
              <a:t> </a:t>
            </a:r>
            <a:r>
              <a:rPr lang="ru-RU" sz="2800" b="1" dirty="0" err="1"/>
              <a:t>тіла</a:t>
            </a:r>
            <a:r>
              <a:rPr lang="ru-RU" sz="28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4100" y="1324283"/>
            <a:ext cx="6202031" cy="1152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вміти</a:t>
            </a:r>
            <a:r>
              <a:rPr lang="ru-RU" sz="2800" b="1" dirty="0"/>
              <a:t> </a:t>
            </a:r>
            <a:r>
              <a:rPr lang="ru-RU" sz="2800" b="1" dirty="0" err="1"/>
              <a:t>користуватися</a:t>
            </a:r>
            <a:r>
              <a:rPr lang="ru-RU" sz="2800" b="1" dirty="0"/>
              <a:t> термометром?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438" l="1230" r="100000">
                        <a14:foregroundMark x1="8762" y1="57313" x2="15988" y2="6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88" y="1324283"/>
            <a:ext cx="3812452" cy="468864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4100" y="4363173"/>
            <a:ext cx="6202031" cy="13895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Якою</a:t>
            </a:r>
            <a:r>
              <a:rPr lang="ru-RU" sz="2800" b="1" dirty="0"/>
              <a:t>, на твою думку, </a:t>
            </a:r>
            <a:r>
              <a:rPr lang="ru-RU" sz="2800" b="1" dirty="0" err="1"/>
              <a:t>може</a:t>
            </a:r>
            <a:r>
              <a:rPr lang="ru-RU" sz="2800" b="1" dirty="0"/>
              <a:t> бути температура </a:t>
            </a:r>
            <a:r>
              <a:rPr lang="ru-RU" sz="2800" b="1" dirty="0" err="1"/>
              <a:t>повітря</a:t>
            </a:r>
            <a:r>
              <a:rPr lang="ru-RU" sz="2800" b="1" dirty="0"/>
              <a:t> у </a:t>
            </a:r>
            <a:r>
              <a:rPr lang="ru-RU" sz="2800" b="1" dirty="0" err="1"/>
              <a:t>вересні</a:t>
            </a:r>
            <a:r>
              <a:rPr lang="ru-RU" sz="2800" b="1" dirty="0"/>
              <a:t>, </a:t>
            </a:r>
            <a:r>
              <a:rPr lang="ru-RU" sz="2800" b="1" dirty="0" err="1"/>
              <a:t>жовтні</a:t>
            </a:r>
            <a:r>
              <a:rPr lang="ru-RU" sz="2800" b="1" dirty="0"/>
              <a:t> та </a:t>
            </a:r>
            <a:r>
              <a:rPr lang="ru-RU" sz="2800" b="1" dirty="0" err="1"/>
              <a:t>листопаді</a:t>
            </a:r>
            <a:r>
              <a:rPr lang="ru-RU" sz="2800" b="1" dirty="0"/>
              <a:t>?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2364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180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 клас\4 ЯДС\1 Грущинська\2 Людина і природа восени\№015 Урок-екскурсія. Що змінюється в природі та житті людей восени\2024-10-02_19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50691" r="27703" b="17977"/>
          <a:stretch/>
        </p:blipFill>
        <p:spPr bwMode="auto">
          <a:xfrm>
            <a:off x="6156000" y="3097841"/>
            <a:ext cx="2736000" cy="118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2349" y="399959"/>
            <a:ext cx="1021597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96817" y="1172443"/>
            <a:ext cx="5000716" cy="6512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Роздивись і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температуру.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0334" y="1172442"/>
            <a:ext cx="5107985" cy="13614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Досліди, яка температура повітря в кімнаті є найкориснішою для твого здоров’я.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4 ЯДС\1 Грущинська\2 Людина і природа восени\№016 Як вимірювати температуру повітря\2024-10-04_160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42" y="1919466"/>
            <a:ext cx="4867275" cy="38766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674775" y="4052899"/>
            <a:ext cx="1059943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+ 24 </a:t>
            </a:r>
            <a:r>
              <a:rPr lang="en-US" sz="2800" b="1" dirty="0" smtClean="0">
                <a:solidFill>
                  <a:srgbClr val="0070C0"/>
                </a:solidFill>
              </a:rPr>
              <a:t>ᵒ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87557" y="4030025"/>
            <a:ext cx="860460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+ 5 </a:t>
            </a:r>
            <a:r>
              <a:rPr lang="en-US" sz="2800" b="1" dirty="0" smtClean="0">
                <a:solidFill>
                  <a:srgbClr val="0070C0"/>
                </a:solidFill>
              </a:rPr>
              <a:t>ᵒ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2 клас\4 ЯДС\1 Грущинська\2 Людина і природа восени\№016 Як вимірювати температуру повітря\2024-10-04_161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19" y="2804651"/>
            <a:ext cx="1911100" cy="20591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854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6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7" y="574543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91754002"/>
              </p:ext>
            </p:extLst>
          </p:nvPr>
        </p:nvGraphicFramePr>
        <p:xfrm>
          <a:off x="1543051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8" y="132726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349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5577" y="443153"/>
            <a:ext cx="9937391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65774" y="2049543"/>
            <a:ext cx="6145168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А урок свій починаймо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87487" y="1284074"/>
            <a:ext cx="8916351" cy="9474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Вибер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позначку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погоди,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зараз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твоєму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внутрішньому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стану (настрою), 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коментар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картки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45578" y="443043"/>
            <a:ext cx="992637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44" y="2408425"/>
            <a:ext cx="1922145" cy="17809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2397160"/>
            <a:ext cx="2056765" cy="17809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44" y="2441638"/>
            <a:ext cx="2054808" cy="176969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11173" y="4453058"/>
            <a:ext cx="2043487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душі</a:t>
            </a:r>
            <a:r>
              <a:rPr lang="ru-RU" sz="2000" dirty="0">
                <a:solidFill>
                  <a:schemeClr val="bg1"/>
                </a:solidFill>
              </a:rPr>
              <a:t> опади, </a:t>
            </a:r>
            <a:r>
              <a:rPr lang="ru-RU" sz="2000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зливи</a:t>
            </a:r>
            <a:r>
              <a:rPr lang="ru-RU" sz="2000" dirty="0">
                <a:solidFill>
                  <a:schemeClr val="bg1"/>
                </a:solidFill>
              </a:rPr>
              <a:t> часто </a:t>
            </a:r>
            <a:r>
              <a:rPr lang="ru-RU" sz="2000" dirty="0" err="1">
                <a:solidFill>
                  <a:schemeClr val="bg1"/>
                </a:solidFill>
              </a:rPr>
              <a:t>буває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райдуга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6917" y="4453059"/>
            <a:ext cx="3821880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роздратований</a:t>
            </a:r>
            <a:r>
              <a:rPr lang="ru-RU" sz="2000" dirty="0" smtClean="0"/>
              <a:t>/а,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/а </a:t>
            </a:r>
            <a:r>
              <a:rPr lang="ru-RU" sz="2000" dirty="0" err="1" smtClean="0"/>
              <a:t>метати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Заспокойся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твоїх</a:t>
            </a:r>
            <a:r>
              <a:rPr lang="ru-RU" sz="2000" dirty="0" smtClean="0"/>
              <a:t> </a:t>
            </a:r>
            <a:r>
              <a:rPr lang="ru-RU" sz="2000" dirty="0" err="1"/>
              <a:t>блискавок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постраждати</a:t>
            </a:r>
            <a:r>
              <a:rPr lang="ru-RU" sz="2000" dirty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ctr"/>
            <a:r>
              <a:rPr lang="ru-RU" sz="2000" dirty="0" smtClean="0"/>
              <a:t>Все </a:t>
            </a:r>
            <a:r>
              <a:rPr lang="ru-RU" sz="2000" dirty="0"/>
              <a:t>буде добре!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60446" y="4453058"/>
            <a:ext cx="2814873" cy="18047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зимно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сумно</a:t>
            </a:r>
            <a:r>
              <a:rPr lang="ru-RU" sz="2000" dirty="0"/>
              <a:t>. Не </a:t>
            </a:r>
            <a:r>
              <a:rPr lang="ru-RU" sz="2000" dirty="0" err="1" smtClean="0"/>
              <a:t>забувай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сніжинки</a:t>
            </a:r>
            <a:r>
              <a:rPr lang="ru-RU" sz="2000" dirty="0"/>
              <a:t> та </a:t>
            </a:r>
            <a:r>
              <a:rPr lang="ru-RU" sz="2000" dirty="0" err="1"/>
              <a:t>крижинки</a:t>
            </a:r>
            <a:r>
              <a:rPr lang="ru-RU" sz="2000" dirty="0"/>
              <a:t> </a:t>
            </a:r>
            <a:r>
              <a:rPr lang="ru-RU" sz="2000" dirty="0" err="1"/>
              <a:t>однаково</a:t>
            </a:r>
            <a:r>
              <a:rPr lang="ru-RU" sz="2000" dirty="0"/>
              <a:t> </a:t>
            </a:r>
            <a:r>
              <a:rPr lang="ru-RU" sz="2000" dirty="0" err="1"/>
              <a:t>розтануть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69644" y="4453056"/>
            <a:ext cx="2569169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Сьогодні</a:t>
            </a:r>
            <a:r>
              <a:rPr lang="ru-RU" sz="2000" dirty="0"/>
              <a:t> у </a:t>
            </a:r>
            <a:r>
              <a:rPr lang="ru-RU" sz="2000" dirty="0" smtClean="0"/>
              <a:t>тебе  </a:t>
            </a:r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сонячно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 smtClean="0"/>
              <a:t>зумієш</a:t>
            </a:r>
            <a:r>
              <a:rPr lang="ru-RU" sz="2000" dirty="0" smtClean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теплом </a:t>
            </a:r>
            <a:r>
              <a:rPr lang="ru-RU" sz="2000" dirty="0" err="1"/>
              <a:t>зігріти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r="6743"/>
          <a:stretch/>
        </p:blipFill>
        <p:spPr>
          <a:xfrm>
            <a:off x="1145577" y="2398907"/>
            <a:ext cx="2144560" cy="17904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5390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713688" y="2486969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7064" y="2564087"/>
            <a:ext cx="2073126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1962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3900" y="1875684"/>
            <a:ext cx="2897439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55562" y="1306198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33929" y="1840505"/>
            <a:ext cx="3122071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23201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795" y="571584"/>
            <a:ext cx="10214257" cy="755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9794" y="1371600"/>
            <a:ext cx="6808963" cy="13936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прилад</a:t>
            </a:r>
            <a:r>
              <a:rPr lang="ru-RU" sz="2400" b="1" dirty="0"/>
              <a:t>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знадобиться</a:t>
            </a:r>
            <a:r>
              <a:rPr lang="ru-RU" sz="2400" b="1" dirty="0"/>
              <a:t>, коли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дізнатися</a:t>
            </a:r>
            <a:r>
              <a:rPr lang="ru-RU" sz="2400" b="1" dirty="0"/>
              <a:t> температуру </a:t>
            </a:r>
            <a:r>
              <a:rPr lang="ru-RU" sz="2400" b="1" dirty="0" err="1"/>
              <a:t>тіла</a:t>
            </a:r>
            <a:r>
              <a:rPr lang="ru-RU" sz="2400" b="1" dirty="0"/>
              <a:t>? Або </a:t>
            </a:r>
            <a:r>
              <a:rPr lang="ru-RU" sz="2400" b="1" dirty="0" err="1"/>
              <a:t>визначити</a:t>
            </a:r>
            <a:r>
              <a:rPr lang="ru-RU" sz="2400" b="1" dirty="0"/>
              <a:t> — холодно </a:t>
            </a:r>
            <a:r>
              <a:rPr lang="ru-RU" sz="2400" b="1" dirty="0" err="1"/>
              <a:t>чи</a:t>
            </a:r>
            <a:r>
              <a:rPr lang="ru-RU" sz="2400" b="1" dirty="0"/>
              <a:t> тепло на </a:t>
            </a:r>
            <a:r>
              <a:rPr lang="ru-RU" sz="2400" b="1" dirty="0" err="1"/>
              <a:t>вулиці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13" y="1447113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2" y="2861926"/>
            <a:ext cx="1633525" cy="31753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095740" y="2861926"/>
            <a:ext cx="4583017" cy="26281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дізнаємось,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визначати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температуру за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показни­ками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термометра;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ознайомимось 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видами термометрів для визначення температури різних об’єктів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63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005" y="549282"/>
            <a:ext cx="10323188" cy="599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37" y="1298655"/>
            <a:ext cx="6356656" cy="299458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8617" y="1573265"/>
            <a:ext cx="4225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Слово  «термометр» </a:t>
            </a: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двох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 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слів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перекладаються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як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«тепло»  і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вимірюю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6538" y="4352922"/>
            <a:ext cx="64408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Термометр – </a:t>
            </a:r>
            <a:r>
              <a:rPr lang="ru-RU" sz="2400" b="1" dirty="0" err="1" smtClean="0">
                <a:solidFill>
                  <a:schemeClr val="bg1"/>
                </a:solidFill>
              </a:rPr>
              <a:t>це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прилад</a:t>
            </a:r>
            <a:r>
              <a:rPr lang="ru-RU" sz="2400" b="1" dirty="0" smtClean="0">
                <a:solidFill>
                  <a:schemeClr val="bg1"/>
                </a:solidFill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2400" b="1" dirty="0" smtClean="0">
                <a:solidFill>
                  <a:schemeClr val="bg1"/>
                </a:solidFill>
              </a:rPr>
              <a:t>. Люди </a:t>
            </a:r>
            <a:r>
              <a:rPr lang="ru-RU" sz="2400" b="1" dirty="0" err="1" smtClean="0">
                <a:solidFill>
                  <a:schemeClr val="bg1"/>
                </a:solidFill>
              </a:rPr>
              <a:t>здавна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використовували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різні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термометри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004" y="1934028"/>
            <a:ext cx="3849213" cy="238965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Скляна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трубочка тоненька,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Рідина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червоненька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 тепло –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вгору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стрибає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а як холод –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униз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спадає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Є шкала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цифри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… </a:t>
            </a:r>
          </a:p>
          <a:p>
            <a:pPr algn="ctr"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 же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зветься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Скажи? 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0218" y="4380772"/>
            <a:ext cx="2112528" cy="5921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Термометр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0005" y="1229572"/>
            <a:ext cx="2902741" cy="59346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22739470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516" y="538131"/>
            <a:ext cx="9983925" cy="728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Розглянь, які </a:t>
            </a:r>
            <a:r>
              <a:rPr lang="uk-UA" sz="4000" b="1" dirty="0">
                <a:solidFill>
                  <a:schemeClr val="bg1"/>
                </a:solidFill>
              </a:rPr>
              <a:t>бувають </a:t>
            </a:r>
            <a:r>
              <a:rPr lang="uk-UA" sz="4000" b="1" dirty="0" smtClean="0">
                <a:solidFill>
                  <a:schemeClr val="bg1"/>
                </a:solidFill>
              </a:rPr>
              <a:t>термометри.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r="37291"/>
          <a:stretch/>
        </p:blipFill>
        <p:spPr>
          <a:xfrm>
            <a:off x="6842373" y="1915862"/>
            <a:ext cx="1612280" cy="2243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763" r="31204" b="-1"/>
          <a:stretch/>
        </p:blipFill>
        <p:spPr>
          <a:xfrm>
            <a:off x="1388485" y="1465489"/>
            <a:ext cx="985539" cy="29060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106">
            <a:off x="9205955" y="1692527"/>
            <a:ext cx="2233924" cy="22339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21967" y="4347464"/>
            <a:ext cx="1786566" cy="950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тіла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людини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1535" y="4422745"/>
            <a:ext cx="1724548" cy="756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</a:t>
            </a:r>
            <a:r>
              <a:rPr lang="uk-UA" sz="3200" b="1" dirty="0" smtClean="0">
                <a:solidFill>
                  <a:schemeClr val="bg1"/>
                </a:solidFill>
              </a:rPr>
              <a:t>овітря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4591" y="4522547"/>
            <a:ext cx="1746199" cy="77545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ґрунту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2364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9226" y="1344906"/>
            <a:ext cx="57945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Термометрами </a:t>
            </a:r>
            <a:r>
              <a:rPr lang="ru-RU" sz="2400" b="1" dirty="0" smtClean="0">
                <a:solidFill>
                  <a:srgbClr val="0070C0"/>
                </a:solidFill>
              </a:rPr>
              <a:t>вимірюють температуру: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Дитячий термометр для води рибка.Купіть дитячий термометр для води рибка в  Україні від магазину Лма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5" r="24631"/>
          <a:stretch/>
        </p:blipFill>
        <p:spPr bwMode="auto">
          <a:xfrm>
            <a:off x="4208630" y="1880519"/>
            <a:ext cx="1255736" cy="25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43064" y="4432653"/>
            <a:ext cx="1733802" cy="762467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води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153" y="5369978"/>
            <a:ext cx="101926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Спільне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них те,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температуру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визначають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градусах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ᵒ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26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805" y="494528"/>
            <a:ext cx="9683826" cy="684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4197" y="1448627"/>
            <a:ext cx="4841315" cy="9772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Вода, каміння, повітря, ґрунт – усе навколо має температуру.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2" y="3821260"/>
            <a:ext cx="2285192" cy="17843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8" y="1553003"/>
            <a:ext cx="1657736" cy="1907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5" b="100000" l="0" r="98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54" y="3447205"/>
            <a:ext cx="1244677" cy="1138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22" y="4414613"/>
            <a:ext cx="2313400" cy="84439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985129" y="2845102"/>
            <a:ext cx="5519450" cy="1992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Температура неживої природи залежить від сонця. Повітря пропускає сонячні промені на землю. А саме повітря нагрівається від земної поверхні.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22" y="1307588"/>
            <a:ext cx="1921344" cy="19721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4695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19467" y="1618239"/>
            <a:ext cx="5598278" cy="3857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200" b="1" dirty="0" err="1"/>
              <a:t>Андерс</a:t>
            </a:r>
            <a:r>
              <a:rPr lang="uk-UA" sz="3200" b="1" dirty="0"/>
              <a:t> Цельсій - шведський астроном і математик. </a:t>
            </a:r>
          </a:p>
          <a:p>
            <a:pPr algn="ctr" fontAlgn="base"/>
            <a:r>
              <a:rPr lang="uk-UA" sz="3200" b="1" dirty="0"/>
              <a:t>Він створив шкалу для виміру температури, яка отримала його ім’я.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49" y="1441969"/>
            <a:ext cx="3793034" cy="45634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78804" y="494528"/>
            <a:ext cx="9849079" cy="8385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54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434" y="494529"/>
            <a:ext cx="10256703" cy="793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будову термометра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6" r="40484"/>
          <a:stretch/>
        </p:blipFill>
        <p:spPr>
          <a:xfrm>
            <a:off x="3061491" y="1281571"/>
            <a:ext cx="1015260" cy="54062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1139006" y="2194536"/>
            <a:ext cx="2234385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36434" y="4100153"/>
            <a:ext cx="212505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37045" y="5620596"/>
            <a:ext cx="234651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78494" y="1692260"/>
            <a:ext cx="159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F3242"/>
                </a:solidFill>
              </a:rPr>
              <a:t>Шкала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539" y="4314084"/>
            <a:ext cx="273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2F3242"/>
                </a:solidFill>
              </a:rPr>
              <a:t>Скляна трубка, наповнена ртуттю або спиртом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094" y="2784370"/>
            <a:ext cx="238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F3242"/>
                </a:solidFill>
              </a:rPr>
              <a:t>Межа м</a:t>
            </a:r>
            <a:r>
              <a:rPr lang="uk-UA" sz="2400" b="1" dirty="0">
                <a:solidFill>
                  <a:srgbClr val="2F3242"/>
                </a:solidFill>
              </a:rPr>
              <a:t>і</a:t>
            </a:r>
            <a:r>
              <a:rPr lang="ru-RU" sz="2400" b="1" dirty="0">
                <a:solidFill>
                  <a:srgbClr val="2F3242"/>
                </a:solidFill>
              </a:rPr>
              <a:t>ж градусами тепла і холоду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2364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562" y="1414591"/>
            <a:ext cx="6907576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 термометра є </a:t>
            </a:r>
            <a:r>
              <a:rPr lang="ru-RU" sz="2400" b="1" dirty="0" smtClean="0">
                <a:solidFill>
                  <a:srgbClr val="FFFF00"/>
                </a:solidFill>
              </a:rPr>
              <a:t>шкала з </a:t>
            </a:r>
            <a:r>
              <a:rPr lang="ru-RU" sz="2400" b="1" dirty="0" err="1" smtClean="0">
                <a:solidFill>
                  <a:srgbClr val="FFFF00"/>
                </a:solidFill>
              </a:rPr>
              <a:t>поділками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Кожна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поділка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одному градусу. </a:t>
            </a:r>
            <a:r>
              <a:rPr lang="ru-RU" sz="2400" b="1" dirty="0" err="1" smtClean="0">
                <a:solidFill>
                  <a:schemeClr val="bg1"/>
                </a:solidFill>
              </a:rPr>
              <a:t>Цифри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поділок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розташовані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вгору</a:t>
            </a:r>
            <a:r>
              <a:rPr lang="ru-RU" sz="2400" b="1" dirty="0" smtClean="0">
                <a:solidFill>
                  <a:schemeClr val="bg1"/>
                </a:solidFill>
              </a:rPr>
              <a:t> і вниз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нуля </a:t>
            </a:r>
            <a:r>
              <a:rPr lang="ru-RU" sz="2400" b="1" dirty="0" err="1" smtClean="0">
                <a:solidFill>
                  <a:srgbClr val="FFFF00"/>
                </a:solidFill>
              </a:rPr>
              <a:t>градусів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Вище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нуля </a:t>
            </a:r>
            <a:r>
              <a:rPr lang="ru-RU" sz="2400" b="1" dirty="0" err="1" smtClean="0">
                <a:solidFill>
                  <a:schemeClr val="bg1"/>
                </a:solidFill>
              </a:rPr>
              <a:t>бачиш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градуси</a:t>
            </a:r>
            <a:r>
              <a:rPr lang="ru-RU" sz="2400" b="1" dirty="0" smtClean="0">
                <a:solidFill>
                  <a:srgbClr val="FFFF00"/>
                </a:solidFill>
              </a:rPr>
              <a:t> тепла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позначають</a:t>
            </a:r>
            <a:r>
              <a:rPr lang="ru-RU" sz="2400" b="1" dirty="0" smtClean="0">
                <a:solidFill>
                  <a:schemeClr val="bg1"/>
                </a:solidFill>
              </a:rPr>
              <a:t> знаком «+». </a:t>
            </a:r>
            <a:r>
              <a:rPr lang="ru-RU" sz="2400" b="1" dirty="0" err="1" smtClean="0">
                <a:solidFill>
                  <a:schemeClr val="bg1"/>
                </a:solidFill>
              </a:rPr>
              <a:t>Нижче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rgbClr val="FFFF00"/>
                </a:solidFill>
              </a:rPr>
              <a:t>градуси</a:t>
            </a:r>
            <a:r>
              <a:rPr lang="ru-RU" sz="2400" b="1" dirty="0" smtClean="0">
                <a:solidFill>
                  <a:srgbClr val="FFFF00"/>
                </a:solidFill>
              </a:rPr>
              <a:t> холоду, </a:t>
            </a:r>
            <a:r>
              <a:rPr lang="ru-RU" sz="2400" b="1" dirty="0" err="1" smtClean="0">
                <a:solidFill>
                  <a:srgbClr val="FFFF00"/>
                </a:solidFill>
              </a:rPr>
              <a:t>або</a:t>
            </a:r>
            <a:r>
              <a:rPr lang="ru-RU" sz="2400" b="1" dirty="0" smtClean="0">
                <a:solidFill>
                  <a:srgbClr val="FFFF00"/>
                </a:solidFill>
              </a:rPr>
              <a:t> морозу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позначають</a:t>
            </a:r>
            <a:r>
              <a:rPr lang="ru-RU" sz="2400" b="1" dirty="0" smtClean="0">
                <a:solidFill>
                  <a:schemeClr val="bg1"/>
                </a:solidFill>
              </a:rPr>
              <a:t> знаком «-». До </a:t>
            </a:r>
            <a:r>
              <a:rPr lang="ru-RU" sz="2400" b="1" dirty="0" err="1" smtClean="0">
                <a:solidFill>
                  <a:schemeClr val="bg1"/>
                </a:solidFill>
              </a:rPr>
              <a:t>шкали</a:t>
            </a:r>
            <a:r>
              <a:rPr lang="ru-RU" sz="2400" b="1" dirty="0" smtClean="0">
                <a:solidFill>
                  <a:schemeClr val="bg1"/>
                </a:solidFill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поділками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прикріплено</a:t>
            </a:r>
            <a:r>
              <a:rPr lang="ru-RU" sz="2400" b="1" dirty="0" smtClean="0">
                <a:solidFill>
                  <a:schemeClr val="bg1"/>
                </a:solidFill>
              </a:rPr>
              <a:t> трубку з </a:t>
            </a:r>
            <a:r>
              <a:rPr lang="ru-RU" sz="2400" b="1" dirty="0" err="1" smtClean="0">
                <a:solidFill>
                  <a:schemeClr val="bg1"/>
                </a:solidFill>
              </a:rPr>
              <a:t>рідиною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підфарбованим</a:t>
            </a:r>
            <a:r>
              <a:rPr lang="ru-RU" sz="2400" b="1" dirty="0" smtClean="0">
                <a:solidFill>
                  <a:schemeClr val="bg1"/>
                </a:solidFill>
              </a:rPr>
              <a:t> спиртом </a:t>
            </a:r>
            <a:r>
              <a:rPr lang="ru-RU" sz="2400" b="1" dirty="0" err="1" smtClean="0">
                <a:solidFill>
                  <a:schemeClr val="bg1"/>
                </a:solidFill>
              </a:rPr>
              <a:t>або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ртуттю</a:t>
            </a:r>
            <a:r>
              <a:rPr lang="ru-RU" sz="2400" b="1" dirty="0" smtClean="0">
                <a:solidFill>
                  <a:schemeClr val="bg1"/>
                </a:solidFill>
              </a:rPr>
              <a:t>. (</a:t>
            </a:r>
            <a:r>
              <a:rPr lang="ru-RU" sz="2400" b="1" dirty="0" err="1" smtClean="0">
                <a:solidFill>
                  <a:srgbClr val="FFFF00"/>
                </a:solidFill>
              </a:rPr>
              <a:t>Зауваж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ртуть </a:t>
            </a:r>
            <a:r>
              <a:rPr lang="ru-RU" sz="2400" b="1" dirty="0" err="1" smtClean="0">
                <a:solidFill>
                  <a:schemeClr val="bg1"/>
                </a:solidFill>
              </a:rPr>
              <a:t>дуже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небезпечна</a:t>
            </a:r>
            <a:r>
              <a:rPr lang="ru-RU" sz="2400" b="1" dirty="0" smtClean="0">
                <a:solidFill>
                  <a:schemeClr val="bg1"/>
                </a:solidFill>
              </a:rPr>
              <a:t> й </a:t>
            </a:r>
            <a:r>
              <a:rPr lang="ru-RU" sz="2400" b="1" dirty="0" err="1" smtClean="0">
                <a:solidFill>
                  <a:schemeClr val="bg1"/>
                </a:solidFill>
              </a:rPr>
              <a:t>отруйна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речовина</a:t>
            </a:r>
            <a:r>
              <a:rPr lang="ru-RU" sz="2400" b="1" dirty="0" smtClean="0">
                <a:solidFill>
                  <a:schemeClr val="bg1"/>
                </a:solidFill>
              </a:rPr>
              <a:t>!)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561" y="4914249"/>
            <a:ext cx="3349127" cy="144664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Дітям</a:t>
            </a:r>
            <a:r>
              <a:rPr lang="ru-RU" sz="2000" b="1" dirty="0"/>
              <a:t> не </a:t>
            </a:r>
            <a:r>
              <a:rPr lang="ru-RU" sz="2000" b="1" dirty="0" err="1"/>
              <a:t>дозволяється</a:t>
            </a:r>
            <a:r>
              <a:rPr lang="ru-RU" sz="2000" b="1" dirty="0"/>
              <a:t> без </a:t>
            </a:r>
            <a:r>
              <a:rPr lang="ru-RU" sz="2000" b="1" dirty="0" err="1"/>
              <a:t>допомоги</a:t>
            </a:r>
            <a:r>
              <a:rPr lang="ru-RU" sz="2000" b="1" dirty="0"/>
              <a:t> </a:t>
            </a:r>
            <a:r>
              <a:rPr lang="ru-RU" sz="2000" b="1" dirty="0" err="1"/>
              <a:t>батьків</a:t>
            </a:r>
            <a:r>
              <a:rPr lang="ru-RU" sz="2000" b="1" dirty="0"/>
              <a:t> </a:t>
            </a:r>
            <a:r>
              <a:rPr lang="ru-RU" sz="2000" b="1" dirty="0" err="1"/>
              <a:t>користуватись</a:t>
            </a:r>
            <a:r>
              <a:rPr lang="ru-RU" sz="2000" b="1" dirty="0"/>
              <a:t> </a:t>
            </a:r>
            <a:r>
              <a:rPr lang="ru-RU" sz="2000" b="1" dirty="0" err="1"/>
              <a:t>ртутним</a:t>
            </a:r>
            <a:r>
              <a:rPr lang="ru-RU" sz="2000" b="1" dirty="0"/>
              <a:t> термометром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34688" y="4914249"/>
            <a:ext cx="4230478" cy="14596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Якщо ртутний термометр розбився і ртуть витекла, ні в якому разі не збирай її самостійно. </a:t>
            </a:r>
          </a:p>
          <a:p>
            <a:pPr algn="ctr"/>
            <a:r>
              <a:rPr lang="uk-UA" sz="2000" b="1" dirty="0"/>
              <a:t>Швиденько повідом батьків.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76018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759</Words>
  <Application>Microsoft Office PowerPoint</Application>
  <PresentationFormat>Произвольный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2024-10-06T11:54:00Z</dcterms:modified>
</cp:coreProperties>
</file>