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318" r:id="rId3"/>
    <p:sldId id="319" r:id="rId4"/>
    <p:sldId id="324" r:id="rId5"/>
    <p:sldId id="323" r:id="rId6"/>
    <p:sldId id="281" r:id="rId7"/>
    <p:sldId id="306" r:id="rId8"/>
    <p:sldId id="317" r:id="rId9"/>
    <p:sldId id="316" r:id="rId10"/>
    <p:sldId id="322" r:id="rId11"/>
    <p:sldId id="315" r:id="rId12"/>
    <p:sldId id="300" r:id="rId13"/>
    <p:sldId id="32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FFF"/>
    <a:srgbClr val="C54759"/>
    <a:srgbClr val="2F3242"/>
    <a:srgbClr val="FFFF00"/>
    <a:srgbClr val="1694E9"/>
    <a:srgbClr val="FFB441"/>
    <a:srgbClr val="709E32"/>
    <a:srgbClr val="00B050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5913" y="4298840"/>
            <a:ext cx="10236819" cy="91940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Дитячі </a:t>
            </a:r>
            <a:r>
              <a:rPr lang="uk-UA" sz="4800" b="1" dirty="0" err="1" smtClean="0">
                <a:solidFill>
                  <a:schemeClr val="accent2">
                    <a:lumMod val="75000"/>
                  </a:schemeClr>
                </a:solidFill>
              </a:rPr>
              <a:t>заклички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  й лічилки.</a:t>
            </a:r>
            <a:endParaRPr lang="uk-UA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ÐÐ°ÑÑÐ¸Ð½ÐºÐ¸ Ð¿Ð¾ Ð·Ð°Ð¿ÑÐ¾ÑÑ Ð·Ð°ÐºÐ»Ð¸ÑÐºÐ¸ ÑÐ´Ð¸ ÑÐ´Ð¸ Ð´Ð¾ÑÐ¸ÐºÑ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8"/>
          <a:stretch/>
        </p:blipFill>
        <p:spPr bwMode="auto">
          <a:xfrm>
            <a:off x="1240133" y="1084949"/>
            <a:ext cx="2796608" cy="277852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30330" y="1084950"/>
            <a:ext cx="3275127" cy="21452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2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Читаємо і пізнаємо таємниці рідної мови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1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4486" y="526979"/>
            <a:ext cx="10226403" cy="865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4100" y="1498412"/>
            <a:ext cx="5726246" cy="830997"/>
          </a:xfrm>
          <a:prstGeom prst="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означає слово </a:t>
            </a:r>
            <a:r>
              <a:rPr lang="uk-UA" sz="2400" b="1" dirty="0">
                <a:solidFill>
                  <a:srgbClr val="FFFF00"/>
                </a:solidFill>
              </a:rPr>
              <a:t>лічилка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</a:rPr>
              <a:t>Назви </a:t>
            </a:r>
            <a:r>
              <a:rPr lang="uk-UA" sz="2400" b="1" dirty="0">
                <a:solidFill>
                  <a:schemeClr val="bg1"/>
                </a:solidFill>
              </a:rPr>
              <a:t>слова, близькі до нього за значенням.</a:t>
            </a:r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56" y="1496879"/>
            <a:ext cx="4277133" cy="39560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4100" y="2434188"/>
            <a:ext cx="572624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Лічилки - </a:t>
            </a:r>
            <a:r>
              <a:rPr lang="ru-RU" sz="2400" b="1" dirty="0"/>
              <a:t>невеликий </a:t>
            </a:r>
            <a:r>
              <a:rPr lang="uk-UA" sz="2400" b="1" dirty="0"/>
              <a:t>віршований </a:t>
            </a:r>
            <a:r>
              <a:rPr lang="uk-UA" sz="2400" b="1" dirty="0" smtClean="0"/>
              <a:t>твір, </a:t>
            </a:r>
            <a:r>
              <a:rPr lang="uk-UA" sz="2400" b="1" dirty="0"/>
              <a:t>яким визначається роль і місце у колективній грі </a:t>
            </a:r>
            <a:r>
              <a:rPr lang="ru-RU" sz="2400" b="1" dirty="0"/>
              <a:t>кожного </a:t>
            </a:r>
            <a:r>
              <a:rPr lang="uk-UA" sz="2400" b="1" dirty="0"/>
              <a:t>учасника</a:t>
            </a:r>
            <a:r>
              <a:rPr lang="ru-RU" sz="2400" b="1" dirty="0"/>
              <a:t>.</a:t>
            </a:r>
            <a:r>
              <a:rPr lang="uk-UA" sz="2400" b="1" dirty="0"/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99601" y="4233980"/>
            <a:ext cx="4386143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     Коли промовляють </a:t>
            </a:r>
            <a:r>
              <a:rPr lang="uk-UA" sz="2400" b="1" dirty="0">
                <a:solidFill>
                  <a:srgbClr val="FFFF00"/>
                </a:solidFill>
              </a:rPr>
              <a:t>лічилки</a:t>
            </a:r>
            <a:r>
              <a:rPr lang="uk-UA" sz="2400" b="1" dirty="0" smtClean="0">
                <a:solidFill>
                  <a:srgbClr val="FFFF00"/>
                </a:solidFill>
              </a:rPr>
              <a:t>?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48699" y="3704434"/>
            <a:ext cx="4137045" cy="461665"/>
          </a:xfrm>
          <a:prstGeom prst="rect">
            <a:avLst/>
          </a:prstGeom>
          <a:solidFill>
            <a:srgbClr val="C5475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Лічилка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лічба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рахунок</a:t>
            </a:r>
            <a:r>
              <a:rPr lang="ru-RU" sz="2400" dirty="0" smtClean="0"/>
              <a:t>.</a:t>
            </a:r>
            <a:r>
              <a:rPr lang="ru-RU" sz="2400" dirty="0"/>
              <a:t>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0193" y="4756457"/>
            <a:ext cx="508495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Лічилки допомагають під час гри визначити чергу учасників.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А промовляють їх у такому ритмі,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який допомагає рахувати.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298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80946" y="587456"/>
            <a:ext cx="10307744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лічилки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785" y="2175649"/>
            <a:ext cx="385440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Раз, два, три, чотири,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козі дзвоника вчепили,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коза бігає, кричить,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просить дзвоник … 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6" descr="ÐÐ°ÑÑÐ¸Ð½ÐºÐ¸ Ð¿Ð¾ Ð·Ð°Ð¿ÑÐ¾ÑÑ ÐºÐ¾Ð·Ð° ÑÐ¾ Ð·Ð²Ð¾Ð½Ð¾ÑÐºÐ¾Ð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6590" y="4237201"/>
            <a:ext cx="2196488" cy="219648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7862" y="1369041"/>
            <a:ext cx="6768791" cy="7246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Читаючи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лічилки, вимовляй слова спочатку повільно, потім швидко.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знаєш ти, як їх завершити?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5991" y="2175649"/>
            <a:ext cx="3932463" cy="18158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Їхав </a:t>
            </a:r>
            <a:r>
              <a:rPr lang="uk-UA" sz="2800" b="1" dirty="0">
                <a:solidFill>
                  <a:schemeClr val="bg1"/>
                </a:solidFill>
              </a:rPr>
              <a:t>лис через ліс,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поламав п'ять коліс,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треба стать </a:t>
            </a:r>
            <a:r>
              <a:rPr lang="uk-UA" sz="2800" b="1" dirty="0" err="1">
                <a:solidFill>
                  <a:schemeClr val="bg1"/>
                </a:solidFill>
              </a:rPr>
              <a:t>погадать</a:t>
            </a:r>
            <a:r>
              <a:rPr lang="uk-UA" sz="2800" b="1" dirty="0">
                <a:solidFill>
                  <a:schemeClr val="bg1"/>
                </a:solidFill>
              </a:rPr>
              <a:t>, скільки йому грошей 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18454" y="2176463"/>
            <a:ext cx="362558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Покотило</a:t>
            </a:r>
            <a:r>
              <a:rPr lang="uk-UA" sz="2800" b="1" dirty="0">
                <a:solidFill>
                  <a:srgbClr val="FFFF00"/>
                </a:solidFill>
              </a:rPr>
              <a:t>, покотило,</a:t>
            </a:r>
          </a:p>
          <a:p>
            <a:r>
              <a:rPr lang="uk-UA" sz="2800" b="1" dirty="0">
                <a:solidFill>
                  <a:srgbClr val="FFFF00"/>
                </a:solidFill>
              </a:rPr>
              <a:t>По дорозі волочило.</a:t>
            </a:r>
          </a:p>
          <a:p>
            <a:r>
              <a:rPr lang="uk-UA" sz="2800" b="1" dirty="0">
                <a:solidFill>
                  <a:srgbClr val="FFFF00"/>
                </a:solidFill>
              </a:rPr>
              <a:t>Сонце, місяць і зірки</a:t>
            </a:r>
          </a:p>
          <a:p>
            <a:r>
              <a:rPr lang="uk-UA" sz="2800" b="1" dirty="0">
                <a:solidFill>
                  <a:srgbClr val="FFFF00"/>
                </a:solidFill>
              </a:rPr>
              <a:t>На кілочку вийдеш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991" y="4022673"/>
            <a:ext cx="2362693" cy="2246769"/>
          </a:xfrm>
          <a:prstGeom prst="rect">
            <a:avLst/>
          </a:prstGeom>
          <a:solidFill>
            <a:srgbClr val="C5475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>
              <a:buFontTx/>
              <a:buChar char="-"/>
            </a:pPr>
            <a:r>
              <a:rPr lang="uk-UA" sz="2800" b="1" dirty="0">
                <a:solidFill>
                  <a:srgbClr val="FFFF00"/>
                </a:solidFill>
              </a:rPr>
              <a:t>Де стоїш?</a:t>
            </a:r>
          </a:p>
          <a:p>
            <a:pPr marL="268288" indent="-268288">
              <a:buFontTx/>
              <a:buChar char="-"/>
            </a:pPr>
            <a:r>
              <a:rPr lang="uk-UA" sz="2800" b="1" dirty="0">
                <a:solidFill>
                  <a:srgbClr val="FFFF00"/>
                </a:solidFill>
              </a:rPr>
              <a:t>На </a:t>
            </a:r>
            <a:r>
              <a:rPr lang="uk-UA" sz="2800" b="1" dirty="0" err="1">
                <a:solidFill>
                  <a:srgbClr val="FFFF00"/>
                </a:solidFill>
              </a:rPr>
              <a:t>камені</a:t>
            </a:r>
            <a:r>
              <a:rPr lang="uk-UA" sz="2800" b="1" dirty="0">
                <a:solidFill>
                  <a:srgbClr val="FFFF00"/>
                </a:solidFill>
              </a:rPr>
              <a:t>.</a:t>
            </a:r>
          </a:p>
          <a:p>
            <a:pPr marL="268288" indent="-268288">
              <a:buFontTx/>
              <a:buChar char="-"/>
            </a:pPr>
            <a:r>
              <a:rPr lang="uk-UA" sz="2800" b="1" dirty="0">
                <a:solidFill>
                  <a:srgbClr val="FFFF00"/>
                </a:solidFill>
              </a:rPr>
              <a:t>Що п’єш?</a:t>
            </a:r>
          </a:p>
          <a:p>
            <a:pPr marL="268288" indent="-268288">
              <a:buFontTx/>
              <a:buChar char="-"/>
            </a:pPr>
            <a:r>
              <a:rPr lang="uk-UA" sz="2800" b="1" dirty="0">
                <a:solidFill>
                  <a:srgbClr val="FFFF00"/>
                </a:solidFill>
              </a:rPr>
              <a:t>Квас. </a:t>
            </a:r>
          </a:p>
          <a:p>
            <a:pPr marL="268288" indent="-268288">
              <a:buFontTx/>
              <a:buChar char="-"/>
            </a:pPr>
            <a:r>
              <a:rPr lang="uk-UA" sz="2800" b="1" dirty="0">
                <a:solidFill>
                  <a:srgbClr val="FFFF00"/>
                </a:solidFill>
              </a:rPr>
              <a:t>Ану злови</a:t>
            </a:r>
            <a:r>
              <a:rPr lang="uk-UA" sz="2800" b="1" dirty="0" smtClean="0">
                <a:solidFill>
                  <a:srgbClr val="FFFF00"/>
                </a:solidFill>
              </a:rPr>
              <a:t>…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205" y="4042947"/>
            <a:ext cx="2808545" cy="21669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24834" y="3886381"/>
            <a:ext cx="19272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відчепить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54853" y="3975591"/>
            <a:ext cx="963601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дать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88690" y="3975591"/>
            <a:ext cx="6553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ти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2222" y="5746222"/>
            <a:ext cx="844936" cy="523220"/>
          </a:xfrm>
          <a:prstGeom prst="rect">
            <a:avLst/>
          </a:prstGeom>
          <a:solidFill>
            <a:srgbClr val="C5475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нас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2467" y="1531321"/>
            <a:ext cx="272002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лічилки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ти знаєш?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6305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4319" y="617193"/>
            <a:ext cx="9408910" cy="799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4319" y="1782878"/>
            <a:ext cx="436478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Дізнайся, які </a:t>
            </a:r>
            <a:r>
              <a:rPr lang="uk-UA" sz="3200" b="1" dirty="0" smtClean="0">
                <a:solidFill>
                  <a:srgbClr val="FFFF00"/>
                </a:solidFill>
              </a:rPr>
              <a:t>заклички та лічилки </a:t>
            </a:r>
            <a:r>
              <a:rPr lang="uk-UA" sz="3200" b="1" dirty="0">
                <a:solidFill>
                  <a:srgbClr val="FFFF00"/>
                </a:solidFill>
              </a:rPr>
              <a:t>знають твої рідні, друзі.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Вивчи одну </a:t>
            </a:r>
            <a:r>
              <a:rPr lang="uk-UA" sz="3200" b="1" dirty="0" err="1" smtClean="0">
                <a:solidFill>
                  <a:srgbClr val="FFFF00"/>
                </a:solidFill>
              </a:rPr>
              <a:t>закличку</a:t>
            </a:r>
            <a:r>
              <a:rPr lang="uk-UA" sz="3200" b="1" dirty="0" smtClean="0">
                <a:solidFill>
                  <a:srgbClr val="FFFF00"/>
                </a:solidFill>
              </a:rPr>
              <a:t> і одну лічилку </a:t>
            </a:r>
            <a:r>
              <a:rPr lang="uk-UA" sz="3200" b="1" dirty="0">
                <a:solidFill>
                  <a:srgbClr val="FFFF00"/>
                </a:solidFill>
              </a:rPr>
              <a:t>напам'ять.</a:t>
            </a: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74" y="1582156"/>
            <a:ext cx="4714257" cy="3865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576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70" y="5176009"/>
            <a:ext cx="2124263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3"/>
            <a:ext cx="2124263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4" y="2573665"/>
            <a:ext cx="2124263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70" y="2519353"/>
            <a:ext cx="2124263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9"/>
            <a:ext cx="2124263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4" y="5185579"/>
            <a:ext cx="2124263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4"/>
            <a:ext cx="2124263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6" y="1605593"/>
              <a:ext cx="15511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4" y="1462784"/>
            <a:ext cx="2124263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72917" y="1605593"/>
              <a:ext cx="1763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4099" y="1434072"/>
            <a:ext cx="2124263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70" y="4120253"/>
            <a:ext cx="2124263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338895" y="4310292"/>
              <a:ext cx="16251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4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36672" y="4310292"/>
              <a:ext cx="156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8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24145" y="494530"/>
            <a:ext cx="10522244" cy="800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5" y="2153758"/>
            <a:ext cx="4474903" cy="43954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91897" y="1434070"/>
            <a:ext cx="4359125" cy="725211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(щоби відкрити лист, </a:t>
            </a:r>
            <a:r>
              <a:rPr lang="uk-UA" sz="1400" i="1" dirty="0" smtClean="0">
                <a:solidFill>
                  <a:schemeClr val="accent2">
                    <a:lumMod val="75000"/>
                  </a:schemeClr>
                </a:solidFill>
              </a:rPr>
              <a:t>натисни </a:t>
            </a:r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338907788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23257" y="1562227"/>
            <a:ext cx="4641563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Добрий </a:t>
            </a:r>
            <a:r>
              <a:rPr lang="uk-UA" sz="2800" dirty="0"/>
              <a:t>день вам, любі діти, </a:t>
            </a:r>
            <a:endParaRPr lang="ru-RU" sz="2800" dirty="0"/>
          </a:p>
          <a:p>
            <a:pPr algn="ctr"/>
            <a:r>
              <a:rPr lang="uk-UA" sz="2800" dirty="0"/>
              <a:t>Хочу я вам побажати </a:t>
            </a:r>
            <a:endParaRPr lang="ru-RU" sz="2800" dirty="0"/>
          </a:p>
          <a:p>
            <a:pPr algn="ctr"/>
            <a:r>
              <a:rPr lang="uk-UA" sz="2800" dirty="0"/>
              <a:t>Всі знання із апетитом </a:t>
            </a:r>
            <a:endParaRPr lang="ru-RU" sz="2800" dirty="0"/>
          </a:p>
          <a:p>
            <a:pPr algn="ctr"/>
            <a:r>
              <a:rPr lang="uk-UA" sz="2800" dirty="0"/>
              <a:t>На </a:t>
            </a:r>
            <a:r>
              <a:rPr lang="uk-UA" sz="2800" dirty="0" err="1"/>
              <a:t>уроці</a:t>
            </a:r>
            <a:r>
              <a:rPr lang="uk-UA" sz="2800" dirty="0"/>
              <a:t> поглинати. </a:t>
            </a:r>
            <a:endParaRPr lang="ru-RU" sz="2800" dirty="0"/>
          </a:p>
          <a:p>
            <a:pPr algn="ctr"/>
            <a:r>
              <a:rPr lang="uk-UA" sz="2800" dirty="0"/>
              <a:t>А щоб ці знання і вміння </a:t>
            </a:r>
            <a:endParaRPr lang="ru-RU" sz="2800" dirty="0"/>
          </a:p>
          <a:p>
            <a:pPr algn="ctr"/>
            <a:r>
              <a:rPr lang="uk-UA" sz="2800" dirty="0"/>
              <a:t>Вам не стали тягарем, </a:t>
            </a:r>
            <a:endParaRPr lang="ru-RU" sz="2800" dirty="0"/>
          </a:p>
          <a:p>
            <a:pPr algn="ctr"/>
            <a:r>
              <a:rPr lang="uk-UA" sz="2800" dirty="0"/>
              <a:t>Побажаю всім терпіння </a:t>
            </a:r>
            <a:endParaRPr lang="ru-RU" sz="2800" dirty="0"/>
          </a:p>
          <a:p>
            <a:pPr algn="ctr"/>
            <a:r>
              <a:rPr lang="uk-UA" sz="2800" dirty="0"/>
              <a:t>І старання. Тож почнем!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3257" y="579862"/>
            <a:ext cx="10156372" cy="769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4000" b="1" dirty="0" smtClean="0"/>
              <a:t>Налаштування на урок</a:t>
            </a:r>
            <a:endParaRPr lang="uk-UA" sz="4000" b="1" dirty="0"/>
          </a:p>
        </p:txBody>
      </p:sp>
      <p:pic>
        <p:nvPicPr>
          <p:cNvPr id="1028" name="Picture 4" descr="D:\Картинки до тестів\Учні\діти між книгам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53" y="2032755"/>
            <a:ext cx="5118236" cy="306890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6818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8938" y="494528"/>
            <a:ext cx="9612350" cy="698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цього дня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A40C57-5F93-4171-85DF-32B3B57A06D9}"/>
              </a:ext>
            </a:extLst>
          </p:cNvPr>
          <p:cNvSpPr txBox="1"/>
          <p:nvPr/>
        </p:nvSpPr>
        <p:spPr>
          <a:xfrm>
            <a:off x="3277505" y="1266380"/>
            <a:ext cx="5555215" cy="78319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Щодня ти отримуєш подарунки від життя. 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За який з них ти хочеш подякувати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сьогодні?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оє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1" y="2133928"/>
            <a:ext cx="2460289" cy="14298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ми грають з дітьми - Заклад дошкільної освіти (ясла-садок) №69 &quot;Рос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4" y="2104299"/>
            <a:ext cx="1791637" cy="192714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2133928"/>
            <a:ext cx="2002168" cy="200216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83" y="4031439"/>
            <a:ext cx="2329542" cy="232954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 до тестів\!!!_Эсмира Настрій\Успешный\_free_2024-01-13-18-31-04_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59" y="4230732"/>
            <a:ext cx="1943692" cy="19436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Смачні та корисні сніданки для дітей і школярів: дитяче меню на сніданок,  ідеї, кращі рецепти. Що приготувати на сніданок дитині просто, швидко,  смачно і корисно, крім каші, без молочних продуктів? Що 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4340364"/>
            <a:ext cx="2299236" cy="172442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Як намалювати се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67" y="2133928"/>
            <a:ext cx="2619375" cy="17430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5" descr="Діти читають: векторна графіка, зображення, Діти читають малюнки | Скачати 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18" y="3784515"/>
            <a:ext cx="1384524" cy="250215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7550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0" y="574539"/>
            <a:ext cx="9806940" cy="10942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Вправи на постановку дихання та розвиток артикуляції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0051" y="1784975"/>
            <a:ext cx="4103369" cy="203264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«</a:t>
            </a:r>
            <a:r>
              <a:rPr lang="uk-UA" sz="2800" b="1" dirty="0" smtClean="0">
                <a:solidFill>
                  <a:srgbClr val="002060"/>
                </a:solidFill>
              </a:rPr>
              <a:t>Понюхай квітку»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Уяви,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що перед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тобою 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запашна квітка.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Видихни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зроби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глибокий вдих -  неначе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ти нюхаєш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запашну квітку на лузі.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Картинки по запросу клипарт цветок анимация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0" y="4093504"/>
            <a:ext cx="2486204" cy="205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572002" y="1829568"/>
            <a:ext cx="2788919" cy="203264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«Запросимо тишу в клас»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Приклади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вказівний палець до губ та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скажи: «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</a:rPr>
              <a:t>Тш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-ш-ш…».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98" y="4227730"/>
            <a:ext cx="2066126" cy="181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418070" y="1784974"/>
            <a:ext cx="4411982" cy="203264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«</a:t>
            </a:r>
            <a:r>
              <a:rPr lang="uk-UA" sz="3200" b="1" dirty="0" err="1">
                <a:solidFill>
                  <a:srgbClr val="002060"/>
                </a:solidFill>
              </a:rPr>
              <a:t>Задми</a:t>
            </a:r>
            <a:r>
              <a:rPr lang="uk-UA" sz="3200" b="1" dirty="0">
                <a:solidFill>
                  <a:srgbClr val="002060"/>
                </a:solidFill>
              </a:rPr>
              <a:t> свічки»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Уяви,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що перед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тобою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– іменинний торт. На ньому багато маленьких свічок.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Зроби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глибокий вдих 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намагайся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задути якомога більше свічок.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Imagen de Niño de historieta con el dedo en la boca Fotografía de 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15" y="3943930"/>
            <a:ext cx="1509691" cy="263980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467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6899" y="1750209"/>
            <a:ext cx="5742878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dirty="0" smtClean="0">
                <a:solidFill>
                  <a:schemeClr val="bg1"/>
                </a:solidFill>
              </a:rPr>
              <a:t>ми продовжимо ознайомлення з перлинами народної творчості. </a:t>
            </a:r>
            <a:r>
              <a:rPr lang="uk-UA" sz="2800" dirty="0" smtClean="0"/>
              <a:t>Дізнаємося про утворення </a:t>
            </a:r>
            <a:r>
              <a:rPr lang="uk-UA" sz="2800" dirty="0"/>
              <a:t>слів </a:t>
            </a:r>
            <a:r>
              <a:rPr lang="uk-UA" sz="2800" i="1" dirty="0" err="1"/>
              <a:t>закличка</a:t>
            </a:r>
            <a:r>
              <a:rPr lang="uk-UA" sz="2800" i="1" dirty="0"/>
              <a:t>, </a:t>
            </a:r>
            <a:r>
              <a:rPr lang="uk-UA" sz="2800" i="1" dirty="0" smtClean="0"/>
              <a:t>лічилка. </a:t>
            </a:r>
          </a:p>
          <a:p>
            <a:pPr algn="ctr"/>
            <a:r>
              <a:rPr lang="uk-UA" sz="2800" dirty="0" smtClean="0"/>
              <a:t>Вчитимемося виразно читати заклички й лічилки, </a:t>
            </a:r>
            <a:r>
              <a:rPr lang="uk-UA" sz="2800" dirty="0"/>
              <a:t>інтонувати </a:t>
            </a:r>
            <a:r>
              <a:rPr lang="uk-UA" sz="2800" dirty="0" smtClean="0"/>
              <a:t>їх.</a:t>
            </a:r>
          </a:p>
        </p:txBody>
      </p:sp>
    </p:spTree>
    <p:extLst>
      <p:ext uri="{BB962C8B-B14F-4D97-AF65-F5344CB8AC3E}">
        <p14:creationId xmlns:p14="http://schemas.microsoft.com/office/powerpoint/2010/main" val="24860483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650647"/>
            <a:ext cx="10171113" cy="676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6274" y="1391334"/>
            <a:ext cx="5720576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означає слово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</a:rPr>
              <a:t>закличка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. Як воно утворилося?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слова, близькі до нього за значенням.</a:t>
            </a: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15" y="2371670"/>
            <a:ext cx="4502398" cy="371073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26274" y="2177719"/>
            <a:ext cx="548206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>
                <a:solidFill>
                  <a:srgbClr val="FF0000"/>
                </a:solidFill>
              </a:rPr>
              <a:t>Закли́чки</a:t>
            </a:r>
            <a:r>
              <a:rPr lang="uk-UA" sz="2400" dirty="0"/>
              <a:t> (від слова закликати) — музично-поетичні твори, в основі яких — вірування в магічну силу слова. </a:t>
            </a:r>
            <a:endParaRPr lang="uk-U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26274" y="3431058"/>
            <a:ext cx="5446742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...</a:t>
            </a:r>
            <a:r>
              <a:rPr lang="uk-UA" sz="2400" dirty="0"/>
              <a:t> </a:t>
            </a:r>
            <a:r>
              <a:rPr lang="uk-UA" sz="2400" b="1" dirty="0"/>
              <a:t>Заклички</a:t>
            </a:r>
            <a:r>
              <a:rPr lang="uk-UA" sz="2400" dirty="0"/>
              <a:t> багато в чому змінилися від прадавніх часів, але їхня суть та сама — прохання, щоби випав дощ, вийшло сонце чи </a:t>
            </a:r>
            <a:r>
              <a:rPr lang="uk-UA" sz="2400" dirty="0" err="1"/>
              <a:t>щезли</a:t>
            </a:r>
            <a:r>
              <a:rPr lang="uk-UA" sz="2400" dirty="0"/>
              <a:t> хмари.</a:t>
            </a:r>
            <a:endParaRPr lang="uk-UA" sz="2400" b="1" dirty="0"/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69570" y="1391334"/>
            <a:ext cx="413704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Закличка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заклик</a:t>
            </a:r>
            <a:r>
              <a:rPr lang="ru-RU" sz="2400" b="1" dirty="0"/>
              <a:t>, </a:t>
            </a:r>
            <a:r>
              <a:rPr lang="ru-RU" sz="2400" b="1" dirty="0" err="1"/>
              <a:t>запрошення</a:t>
            </a:r>
            <a:r>
              <a:rPr lang="ru-RU" sz="2400" b="1" dirty="0"/>
              <a:t>, </a:t>
            </a:r>
            <a:r>
              <a:rPr lang="ru-RU" sz="2400" b="1" dirty="0" err="1"/>
              <a:t>прохання</a:t>
            </a:r>
            <a:r>
              <a:rPr lang="ru-RU" sz="2400" dirty="0"/>
              <a:t>.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6275" y="5035426"/>
            <a:ext cx="5446740" cy="830997"/>
          </a:xfrm>
          <a:prstGeom prst="rect">
            <a:avLst/>
          </a:prstGeom>
          <a:solidFill>
            <a:srgbClr val="C5475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До кого діти можуть звертатися із </a:t>
            </a:r>
            <a:r>
              <a:rPr lang="uk-UA" sz="2400" dirty="0" err="1" smtClean="0"/>
              <a:t>закличками</a:t>
            </a:r>
            <a:r>
              <a:rPr lang="uk-UA" sz="2400" dirty="0" smtClean="0"/>
              <a:t>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109551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90693" y="1382752"/>
            <a:ext cx="4795024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Іди, іди, дощику,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Зварю тобі борщику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в зеленому горщику,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поставлю на дубочку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у зеленому садочку.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Вітер </a:t>
            </a:r>
            <a:r>
              <a:rPr lang="uk-UA" sz="2800" b="1" dirty="0" err="1">
                <a:solidFill>
                  <a:schemeClr val="bg1"/>
                </a:solidFill>
              </a:rPr>
              <a:t>ізнявся</a:t>
            </a:r>
            <a:r>
              <a:rPr lang="uk-UA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дуб захитався.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Горщик розбився,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а дощик полився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цебром</a:t>
            </a:r>
            <a:r>
              <a:rPr lang="uk-UA" sz="2800" b="1" dirty="0">
                <a:solidFill>
                  <a:schemeClr val="bg1"/>
                </a:solidFill>
              </a:rPr>
              <a:t>, цебром, дійницею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над нашою пашницею!</a:t>
            </a:r>
          </a:p>
        </p:txBody>
      </p:sp>
      <p:pic>
        <p:nvPicPr>
          <p:cNvPr id="11" name="Picture 2" descr="ÐÐ°ÑÑÐ¸Ð½ÐºÐ¸ Ð¿Ð¾ Ð·Ð°Ð¿ÑÐ¾ÑÑ Ð·Ð°ÐºÐ»Ð¸ÑÐºÐ¸ Ð¿ÑÐ¾ Ð´Ð¾ÑÐ¸Ðº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315" y="1427356"/>
            <a:ext cx="2765759" cy="328140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54100" y="650647"/>
            <a:ext cx="10052515" cy="676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err="1" smtClean="0">
                <a:solidFill>
                  <a:schemeClr val="bg1"/>
                </a:solidFill>
              </a:rPr>
              <a:t>закличку</a:t>
            </a:r>
            <a:r>
              <a:rPr lang="uk-UA" sz="4000" b="1" dirty="0" smtClean="0">
                <a:solidFill>
                  <a:schemeClr val="bg1"/>
                </a:solidFill>
              </a:rPr>
              <a:t> «</a:t>
            </a:r>
            <a:r>
              <a:rPr lang="uk-UA" sz="4000" b="1" dirty="0">
                <a:solidFill>
                  <a:schemeClr val="bg1"/>
                </a:solidFill>
              </a:rPr>
              <a:t>Іди, іди, </a:t>
            </a:r>
            <a:r>
              <a:rPr lang="uk-UA" sz="4000" b="1" dirty="0" smtClean="0">
                <a:solidFill>
                  <a:schemeClr val="bg1"/>
                </a:solidFill>
              </a:rPr>
              <a:t>дощику»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485" y="4885702"/>
            <a:ext cx="2593173" cy="132343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Цебро</a:t>
            </a:r>
            <a:r>
              <a:rPr lang="uk-UA" sz="2000" b="1" dirty="0" smtClean="0">
                <a:solidFill>
                  <a:srgbClr val="FF0000"/>
                </a:solidFill>
                <a:latin typeface="Cambria"/>
                <a:ea typeface="Cambria"/>
              </a:rPr>
              <a:t>ˊ</a:t>
            </a:r>
            <a:r>
              <a:rPr lang="uk-UA" sz="2000" b="1" dirty="0" smtClean="0">
                <a:solidFill>
                  <a:srgbClr val="FF0000"/>
                </a:solidFill>
              </a:rPr>
              <a:t> </a:t>
            </a:r>
            <a:r>
              <a:rPr lang="uk-UA" sz="2000" b="1" dirty="0">
                <a:solidFill>
                  <a:srgbClr val="FF0000"/>
                </a:solidFill>
              </a:rPr>
              <a:t>– </a:t>
            </a:r>
            <a:r>
              <a:rPr lang="uk-UA" sz="2000" b="1" dirty="0">
                <a:solidFill>
                  <a:srgbClr val="0070C0"/>
                </a:solidFill>
              </a:rPr>
              <a:t>велика дерев’яна посудина.</a:t>
            </a:r>
          </a:p>
          <a:p>
            <a:r>
              <a:rPr lang="uk-UA" sz="2000" b="1" dirty="0" err="1" smtClean="0">
                <a:solidFill>
                  <a:srgbClr val="FF0000"/>
                </a:solidFill>
              </a:rPr>
              <a:t>Дійни</a:t>
            </a:r>
            <a:r>
              <a:rPr lang="uk-UA" sz="2000" b="1" dirty="0" err="1" smtClean="0">
                <a:solidFill>
                  <a:srgbClr val="FF0000"/>
                </a:solidFill>
                <a:latin typeface="Cambria"/>
                <a:ea typeface="Cambria"/>
              </a:rPr>
              <a:t>ˊ</a:t>
            </a:r>
            <a:r>
              <a:rPr lang="uk-UA" sz="2000" b="1" dirty="0" err="1" smtClean="0">
                <a:solidFill>
                  <a:srgbClr val="FF0000"/>
                </a:solidFill>
              </a:rPr>
              <a:t>ця</a:t>
            </a:r>
            <a:r>
              <a:rPr lang="uk-UA" sz="2000" b="1" dirty="0" smtClean="0">
                <a:solidFill>
                  <a:srgbClr val="FF0000"/>
                </a:solidFill>
              </a:rPr>
              <a:t> </a:t>
            </a:r>
            <a:r>
              <a:rPr lang="uk-UA" sz="2000" b="1" dirty="0">
                <a:solidFill>
                  <a:srgbClr val="FF0000"/>
                </a:solidFill>
              </a:rPr>
              <a:t>– </a:t>
            </a:r>
            <a:r>
              <a:rPr lang="uk-UA" sz="2000" b="1" dirty="0">
                <a:solidFill>
                  <a:srgbClr val="0070C0"/>
                </a:solidFill>
              </a:rPr>
              <a:t>посуд, у який доять молоко.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3238" y="1450575"/>
            <a:ext cx="3539427" cy="255454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яким настроєм промовляють заклички?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До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кого діти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звертаються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із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закличкою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</a:rPr>
              <a:t>закличку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 весело,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</a:rPr>
              <a:t>наспівно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 більшою силою голосу прочитай виділені рядки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8067" y="4096112"/>
            <a:ext cx="2613875" cy="163121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Знайди рими до слів: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Борщику – 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Дубочку – 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Розбився – 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Дійницею -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855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550" y="494530"/>
            <a:ext cx="10192215" cy="732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Перегляд мультфільму «Іди, іди, дощику!»</a:t>
            </a:r>
          </a:p>
        </p:txBody>
      </p:sp>
      <p:pic>
        <p:nvPicPr>
          <p:cNvPr id="2" name="Мультфільми Українською! Іди іди дощику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019" y="1342463"/>
            <a:ext cx="9080733" cy="51079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8481559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94529"/>
            <a:ext cx="9851532" cy="7511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Читання заклички «Іди, іди, дощику</a:t>
            </a:r>
            <a:r>
              <a:rPr lang="uk-UA" sz="4000" b="1" dirty="0" smtClean="0">
                <a:solidFill>
                  <a:schemeClr val="bg1"/>
                </a:solidFill>
              </a:rPr>
              <a:t>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187" y="1366106"/>
            <a:ext cx="4444709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Іди, іди, дощику,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Зварю тобі борщику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Мені каша, тобі борщ,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Щоб ішов густенький дощ!</a:t>
            </a:r>
          </a:p>
        </p:txBody>
      </p:sp>
      <p:pic>
        <p:nvPicPr>
          <p:cNvPr id="9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235" y="3250624"/>
            <a:ext cx="2138098" cy="22230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0105" y="1402935"/>
            <a:ext cx="6123710" cy="132343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 яким настроєм промовляють заклички? 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До кого діти можуть звертатися із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</a:rPr>
              <a:t>закличками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закличку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весело,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</a:rPr>
              <a:t>наспівно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marL="268288" indent="-268288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 більшою силою голосу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виділені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рядки.</a:t>
            </a:r>
          </a:p>
        </p:txBody>
      </p:sp>
      <p:pic>
        <p:nvPicPr>
          <p:cNvPr id="1027" name="Picture 3" descr="D:\2 клас\2 Читання\1 Савченко\02 Таємниці рідної мови\№017 - Дитячі заклички\2024-10-01_1439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28" y="2813276"/>
            <a:ext cx="1872210" cy="308980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 клас\2 Читання\1 Савченко\02 Таємниці рідної мови\№017 - Дитячі заклички\2024-10-01_14423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2535" r="4060" b="4870"/>
          <a:stretch/>
        </p:blipFill>
        <p:spPr bwMode="auto">
          <a:xfrm>
            <a:off x="5473558" y="2827665"/>
            <a:ext cx="4010070" cy="30689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eoplayback (1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6616" y="3250624"/>
            <a:ext cx="2184280" cy="16382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482545" y="5577697"/>
            <a:ext cx="3868351" cy="65075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Послухай аудіо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запис заклички 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Вийди, вийди, сонечко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…»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679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075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661</Words>
  <Application>Microsoft Office PowerPoint</Application>
  <PresentationFormat>Произвольный</PresentationFormat>
  <Paragraphs>135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182</cp:revision>
  <dcterms:created xsi:type="dcterms:W3CDTF">2018-01-05T16:38:53Z</dcterms:created>
  <dcterms:modified xsi:type="dcterms:W3CDTF">2024-10-01T15:42:06Z</dcterms:modified>
</cp:coreProperties>
</file>